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348" r:id="rId2"/>
    <p:sldId id="359" r:id="rId3"/>
    <p:sldId id="351" r:id="rId4"/>
    <p:sldId id="353" r:id="rId5"/>
    <p:sldId id="356" r:id="rId6"/>
    <p:sldId id="350" r:id="rId7"/>
    <p:sldId id="352" r:id="rId8"/>
    <p:sldId id="35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CBE77F-02B6-4CB5-A5B2-50994DE6CF51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A463049-0818-4748-9101-D6090F8496EB}">
      <dgm:prSet phldrT="[Text]"/>
      <dgm:spPr/>
      <dgm:t>
        <a:bodyPr/>
        <a:lstStyle/>
        <a:p>
          <a:r>
            <a:rPr lang="cs-CZ" dirty="0"/>
            <a:t>identita</a:t>
          </a:r>
          <a:endParaRPr lang="en-GB" dirty="0"/>
        </a:p>
      </dgm:t>
    </dgm:pt>
    <dgm:pt modelId="{6F965E8E-A204-4CC3-ABD7-29EE5858A50E}" type="parTrans" cxnId="{D8B2ADEF-B3C2-4732-A02C-83612B9C8EDC}">
      <dgm:prSet/>
      <dgm:spPr/>
      <dgm:t>
        <a:bodyPr/>
        <a:lstStyle/>
        <a:p>
          <a:endParaRPr lang="en-GB"/>
        </a:p>
      </dgm:t>
    </dgm:pt>
    <dgm:pt modelId="{74C85AF2-7494-4BF9-8B6B-FE8ECDCB6901}" type="sibTrans" cxnId="{D8B2ADEF-B3C2-4732-A02C-83612B9C8EDC}">
      <dgm:prSet/>
      <dgm:spPr/>
      <dgm:t>
        <a:bodyPr/>
        <a:lstStyle/>
        <a:p>
          <a:endParaRPr lang="en-GB"/>
        </a:p>
      </dgm:t>
    </dgm:pt>
    <dgm:pt modelId="{F7015E8B-FB19-4E82-BD8A-36C67A521F50}">
      <dgm:prSet phldrT="[Text]"/>
      <dgm:spPr/>
      <dgm:t>
        <a:bodyPr/>
        <a:lstStyle/>
        <a:p>
          <a:r>
            <a:rPr lang="cs-CZ" dirty="0"/>
            <a:t>jazyk</a:t>
          </a:r>
          <a:endParaRPr lang="en-GB" dirty="0"/>
        </a:p>
      </dgm:t>
    </dgm:pt>
    <dgm:pt modelId="{7D1BD3D0-3B0E-4A37-9546-C85B22EAFA38}" type="parTrans" cxnId="{9AE485B4-5F03-4C09-BE98-2CB857C1A29E}">
      <dgm:prSet/>
      <dgm:spPr/>
      <dgm:t>
        <a:bodyPr/>
        <a:lstStyle/>
        <a:p>
          <a:endParaRPr lang="en-GB"/>
        </a:p>
      </dgm:t>
    </dgm:pt>
    <dgm:pt modelId="{B7C9C6BE-D120-4088-9ED0-F15D1FC8EC72}" type="sibTrans" cxnId="{9AE485B4-5F03-4C09-BE98-2CB857C1A29E}">
      <dgm:prSet/>
      <dgm:spPr/>
      <dgm:t>
        <a:bodyPr/>
        <a:lstStyle/>
        <a:p>
          <a:endParaRPr lang="en-GB"/>
        </a:p>
      </dgm:t>
    </dgm:pt>
    <dgm:pt modelId="{8C21A447-F149-49A3-AA57-15DD36A0BEE3}">
      <dgm:prSet phldrT="[Text]"/>
      <dgm:spPr/>
      <dgm:t>
        <a:bodyPr/>
        <a:lstStyle/>
        <a:p>
          <a:r>
            <a:rPr lang="cs-CZ" dirty="0"/>
            <a:t>tělo</a:t>
          </a:r>
          <a:endParaRPr lang="en-GB" dirty="0"/>
        </a:p>
      </dgm:t>
    </dgm:pt>
    <dgm:pt modelId="{3EE6D9DF-619A-47EF-8E14-FFE1A7B1B02D}" type="parTrans" cxnId="{F4C1B810-D715-4658-978D-C5B3AE8C8BB3}">
      <dgm:prSet/>
      <dgm:spPr/>
      <dgm:t>
        <a:bodyPr/>
        <a:lstStyle/>
        <a:p>
          <a:endParaRPr lang="en-GB"/>
        </a:p>
      </dgm:t>
    </dgm:pt>
    <dgm:pt modelId="{157EE703-CDDC-4392-870B-E083713C5FB8}" type="sibTrans" cxnId="{F4C1B810-D715-4658-978D-C5B3AE8C8BB3}">
      <dgm:prSet/>
      <dgm:spPr/>
      <dgm:t>
        <a:bodyPr/>
        <a:lstStyle/>
        <a:p>
          <a:endParaRPr lang="en-GB"/>
        </a:p>
      </dgm:t>
    </dgm:pt>
    <dgm:pt modelId="{EAC3D86D-1428-4CFF-82AF-07D590BB4A2D}">
      <dgm:prSet phldrT="[Text]"/>
      <dgm:spPr/>
      <dgm:t>
        <a:bodyPr/>
        <a:lstStyle/>
        <a:p>
          <a:r>
            <a:rPr lang="cs-CZ" dirty="0"/>
            <a:t>prostor</a:t>
          </a:r>
          <a:endParaRPr lang="en-GB" dirty="0"/>
        </a:p>
      </dgm:t>
    </dgm:pt>
    <dgm:pt modelId="{B221F701-EFAD-4A6B-856C-8245B34D00F8}" type="parTrans" cxnId="{F47E6095-F9D7-4F2E-A085-A32D396E501F}">
      <dgm:prSet/>
      <dgm:spPr/>
      <dgm:t>
        <a:bodyPr/>
        <a:lstStyle/>
        <a:p>
          <a:endParaRPr lang="en-GB"/>
        </a:p>
      </dgm:t>
    </dgm:pt>
    <dgm:pt modelId="{B3D9A690-A360-4940-959A-A51E5E0B3CE2}" type="sibTrans" cxnId="{F47E6095-F9D7-4F2E-A085-A32D396E501F}">
      <dgm:prSet/>
      <dgm:spPr/>
      <dgm:t>
        <a:bodyPr/>
        <a:lstStyle/>
        <a:p>
          <a:endParaRPr lang="en-GB"/>
        </a:p>
      </dgm:t>
    </dgm:pt>
    <dgm:pt modelId="{AC22F798-B6F3-47DE-9122-8DF38043E8AD}">
      <dgm:prSet phldrT="[Text]"/>
      <dgm:spPr/>
      <dgm:t>
        <a:bodyPr/>
        <a:lstStyle/>
        <a:p>
          <a:r>
            <a:rPr lang="cs-CZ" dirty="0"/>
            <a:t>emoce</a:t>
          </a:r>
          <a:endParaRPr lang="en-GB" dirty="0"/>
        </a:p>
      </dgm:t>
    </dgm:pt>
    <dgm:pt modelId="{C0E9987C-1020-4A9A-9250-30C7C593810E}" type="parTrans" cxnId="{67A6803B-0CE3-4494-A80F-07CA2BBE3724}">
      <dgm:prSet/>
      <dgm:spPr/>
      <dgm:t>
        <a:bodyPr/>
        <a:lstStyle/>
        <a:p>
          <a:endParaRPr lang="en-GB"/>
        </a:p>
      </dgm:t>
    </dgm:pt>
    <dgm:pt modelId="{A38390D9-3E68-464F-8B13-126733555232}" type="sibTrans" cxnId="{67A6803B-0CE3-4494-A80F-07CA2BBE3724}">
      <dgm:prSet/>
      <dgm:spPr/>
      <dgm:t>
        <a:bodyPr/>
        <a:lstStyle/>
        <a:p>
          <a:endParaRPr lang="en-GB"/>
        </a:p>
      </dgm:t>
    </dgm:pt>
    <dgm:pt modelId="{69D00328-A1B7-4B63-BEA8-905AE5166C6F}">
      <dgm:prSet phldrT="[Text]"/>
      <dgm:spPr/>
      <dgm:t>
        <a:bodyPr/>
        <a:lstStyle/>
        <a:p>
          <a:r>
            <a:rPr lang="cs-CZ" dirty="0"/>
            <a:t>vztahy</a:t>
          </a:r>
          <a:endParaRPr lang="en-GB" dirty="0"/>
        </a:p>
      </dgm:t>
    </dgm:pt>
    <dgm:pt modelId="{93AE9854-7671-44C7-BB06-E5AE49796F3F}" type="parTrans" cxnId="{5E5E5C8D-3C31-4CBC-BF1A-61C5B97EACB0}">
      <dgm:prSet/>
      <dgm:spPr/>
      <dgm:t>
        <a:bodyPr/>
        <a:lstStyle/>
        <a:p>
          <a:endParaRPr lang="en-GB"/>
        </a:p>
      </dgm:t>
    </dgm:pt>
    <dgm:pt modelId="{F697F39B-4A32-4567-8226-DD1ECB578AF1}" type="sibTrans" cxnId="{5E5E5C8D-3C31-4CBC-BF1A-61C5B97EACB0}">
      <dgm:prSet/>
      <dgm:spPr/>
      <dgm:t>
        <a:bodyPr/>
        <a:lstStyle/>
        <a:p>
          <a:endParaRPr lang="en-GB"/>
        </a:p>
      </dgm:t>
    </dgm:pt>
    <dgm:pt modelId="{70BCD987-DF72-4C1A-91AA-F85F2CB4C71F}">
      <dgm:prSet phldrT="[Text]"/>
      <dgm:spPr/>
      <dgm:t>
        <a:bodyPr/>
        <a:lstStyle/>
        <a:p>
          <a:r>
            <a:rPr lang="cs-CZ" dirty="0"/>
            <a:t>instituce</a:t>
          </a:r>
          <a:endParaRPr lang="en-GB" dirty="0"/>
        </a:p>
      </dgm:t>
    </dgm:pt>
    <dgm:pt modelId="{CA50BA8E-B6E8-486F-9EF8-10BEE64A6D0B}" type="parTrans" cxnId="{75AF67F3-27AD-4DC9-8221-E6F23C20B1DB}">
      <dgm:prSet/>
      <dgm:spPr/>
      <dgm:t>
        <a:bodyPr/>
        <a:lstStyle/>
        <a:p>
          <a:endParaRPr lang="en-GB"/>
        </a:p>
      </dgm:t>
    </dgm:pt>
    <dgm:pt modelId="{850574FE-5BD5-47FA-BD06-1D0E8406DC0F}" type="sibTrans" cxnId="{75AF67F3-27AD-4DC9-8221-E6F23C20B1DB}">
      <dgm:prSet/>
      <dgm:spPr/>
      <dgm:t>
        <a:bodyPr/>
        <a:lstStyle/>
        <a:p>
          <a:endParaRPr lang="en-GB"/>
        </a:p>
      </dgm:t>
    </dgm:pt>
    <dgm:pt modelId="{0FE7CBF6-C7F8-47AB-84C7-5574344D5B20}" type="pres">
      <dgm:prSet presAssocID="{BBCBE77F-02B6-4CB5-A5B2-50994DE6CF5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FF49554-48C3-4E6E-98E2-8C1D4792BB13}" type="pres">
      <dgm:prSet presAssocID="{6A463049-0818-4748-9101-D6090F8496EB}" presName="singleCycle" presStyleCnt="0"/>
      <dgm:spPr/>
    </dgm:pt>
    <dgm:pt modelId="{E4DBC9B3-8801-4B12-AE6A-1889F30200F8}" type="pres">
      <dgm:prSet presAssocID="{6A463049-0818-4748-9101-D6090F8496EB}" presName="singleCenter" presStyleLbl="node1" presStyleIdx="0" presStyleCnt="7" custLinFactNeighborX="-7440" custLinFactNeighborY="-9057">
        <dgm:presLayoutVars>
          <dgm:chMax val="7"/>
          <dgm:chPref val="7"/>
        </dgm:presLayoutVars>
      </dgm:prSet>
      <dgm:spPr/>
    </dgm:pt>
    <dgm:pt modelId="{1ED6C247-E158-49A1-8840-6A424031A16B}" type="pres">
      <dgm:prSet presAssocID="{7D1BD3D0-3B0E-4A37-9546-C85B22EAFA38}" presName="Name56" presStyleLbl="parChTrans1D2" presStyleIdx="0" presStyleCnt="6"/>
      <dgm:spPr/>
    </dgm:pt>
    <dgm:pt modelId="{FA0F0029-F325-46D2-AE99-409615EDC079}" type="pres">
      <dgm:prSet presAssocID="{F7015E8B-FB19-4E82-BD8A-36C67A521F50}" presName="text0" presStyleLbl="node1" presStyleIdx="1" presStyleCnt="7" custRadScaleRad="102043" custRadScaleInc="-26354">
        <dgm:presLayoutVars>
          <dgm:bulletEnabled val="1"/>
        </dgm:presLayoutVars>
      </dgm:prSet>
      <dgm:spPr/>
    </dgm:pt>
    <dgm:pt modelId="{BC674F4A-4E93-44D7-90E6-13F5F1816F4A}" type="pres">
      <dgm:prSet presAssocID="{3EE6D9DF-619A-47EF-8E14-FFE1A7B1B02D}" presName="Name56" presStyleLbl="parChTrans1D2" presStyleIdx="1" presStyleCnt="6"/>
      <dgm:spPr/>
    </dgm:pt>
    <dgm:pt modelId="{0B96E795-8657-4C97-96E0-AF3B18C0DA3B}" type="pres">
      <dgm:prSet presAssocID="{8C21A447-F149-49A3-AA57-15DD36A0BEE3}" presName="text0" presStyleLbl="node1" presStyleIdx="2" presStyleCnt="7" custScaleX="183786" custRadScaleRad="138204" custRadScaleInc="-7139">
        <dgm:presLayoutVars>
          <dgm:bulletEnabled val="1"/>
        </dgm:presLayoutVars>
      </dgm:prSet>
      <dgm:spPr/>
    </dgm:pt>
    <dgm:pt modelId="{F5571252-BF31-4907-AFE3-8F4EDD70839E}" type="pres">
      <dgm:prSet presAssocID="{C0E9987C-1020-4A9A-9250-30C7C593810E}" presName="Name56" presStyleLbl="parChTrans1D2" presStyleIdx="2" presStyleCnt="6"/>
      <dgm:spPr/>
    </dgm:pt>
    <dgm:pt modelId="{7C361CB6-394A-4372-A269-9E725F446F16}" type="pres">
      <dgm:prSet presAssocID="{AC22F798-B6F3-47DE-9122-8DF38043E8AD}" presName="text0" presStyleLbl="node1" presStyleIdx="3" presStyleCnt="7" custScaleX="193657" custScaleY="103632" custRadScaleRad="103043" custRadScaleInc="-39398">
        <dgm:presLayoutVars>
          <dgm:bulletEnabled val="1"/>
        </dgm:presLayoutVars>
      </dgm:prSet>
      <dgm:spPr/>
    </dgm:pt>
    <dgm:pt modelId="{CD18C7FA-1468-451F-B49E-AA7CF1E20FA0}" type="pres">
      <dgm:prSet presAssocID="{CA50BA8E-B6E8-486F-9EF8-10BEE64A6D0B}" presName="Name56" presStyleLbl="parChTrans1D2" presStyleIdx="3" presStyleCnt="6"/>
      <dgm:spPr/>
    </dgm:pt>
    <dgm:pt modelId="{3F909245-AE62-4CDE-8946-E0E65917BF79}" type="pres">
      <dgm:prSet presAssocID="{70BCD987-DF72-4C1A-91AA-F85F2CB4C71F}" presName="text0" presStyleLbl="node1" presStyleIdx="4" presStyleCnt="7" custScaleX="214509" custRadScaleRad="101113" custRadScaleInc="28367">
        <dgm:presLayoutVars>
          <dgm:bulletEnabled val="1"/>
        </dgm:presLayoutVars>
      </dgm:prSet>
      <dgm:spPr/>
    </dgm:pt>
    <dgm:pt modelId="{B4885053-838B-4F93-8C8E-9E0C642C44FF}" type="pres">
      <dgm:prSet presAssocID="{93AE9854-7671-44C7-BB06-E5AE49796F3F}" presName="Name56" presStyleLbl="parChTrans1D2" presStyleIdx="4" presStyleCnt="6"/>
      <dgm:spPr/>
    </dgm:pt>
    <dgm:pt modelId="{5009D006-BF07-4269-9593-E076D40CB5DC}" type="pres">
      <dgm:prSet presAssocID="{69D00328-A1B7-4B63-BEA8-905AE5166C6F}" presName="text0" presStyleLbl="node1" presStyleIdx="5" presStyleCnt="7" custScaleX="200997" custRadScaleRad="125780" custRadScaleInc="56790">
        <dgm:presLayoutVars>
          <dgm:bulletEnabled val="1"/>
        </dgm:presLayoutVars>
      </dgm:prSet>
      <dgm:spPr/>
    </dgm:pt>
    <dgm:pt modelId="{8DDAA075-D560-4217-A38E-4E613A2EC0A1}" type="pres">
      <dgm:prSet presAssocID="{B221F701-EFAD-4A6B-856C-8245B34D00F8}" presName="Name56" presStyleLbl="parChTrans1D2" presStyleIdx="5" presStyleCnt="6"/>
      <dgm:spPr/>
    </dgm:pt>
    <dgm:pt modelId="{2AC9A462-8666-4496-874B-7077B23EEEE4}" type="pres">
      <dgm:prSet presAssocID="{EAC3D86D-1428-4CFF-82AF-07D590BB4A2D}" presName="text0" presStyleLbl="node1" presStyleIdx="6" presStyleCnt="7" custScaleX="181075" custRadScaleRad="158985" custRadScaleInc="-600">
        <dgm:presLayoutVars>
          <dgm:bulletEnabled val="1"/>
        </dgm:presLayoutVars>
      </dgm:prSet>
      <dgm:spPr/>
    </dgm:pt>
  </dgm:ptLst>
  <dgm:cxnLst>
    <dgm:cxn modelId="{9F85C800-12D2-4F65-84C4-04C692C39110}" type="presOf" srcId="{93AE9854-7671-44C7-BB06-E5AE49796F3F}" destId="{B4885053-838B-4F93-8C8E-9E0C642C44FF}" srcOrd="0" destOrd="0" presId="urn:microsoft.com/office/officeart/2008/layout/RadialCluster"/>
    <dgm:cxn modelId="{9B93A303-D22F-4009-B02F-31D611926D62}" type="presOf" srcId="{C0E9987C-1020-4A9A-9250-30C7C593810E}" destId="{F5571252-BF31-4907-AFE3-8F4EDD70839E}" srcOrd="0" destOrd="0" presId="urn:microsoft.com/office/officeart/2008/layout/RadialCluster"/>
    <dgm:cxn modelId="{591F9910-F44E-448D-8740-DE3A5932D37D}" type="presOf" srcId="{B221F701-EFAD-4A6B-856C-8245B34D00F8}" destId="{8DDAA075-D560-4217-A38E-4E613A2EC0A1}" srcOrd="0" destOrd="0" presId="urn:microsoft.com/office/officeart/2008/layout/RadialCluster"/>
    <dgm:cxn modelId="{F4C1B810-D715-4658-978D-C5B3AE8C8BB3}" srcId="{6A463049-0818-4748-9101-D6090F8496EB}" destId="{8C21A447-F149-49A3-AA57-15DD36A0BEE3}" srcOrd="1" destOrd="0" parTransId="{3EE6D9DF-619A-47EF-8E14-FFE1A7B1B02D}" sibTransId="{157EE703-CDDC-4392-870B-E083713C5FB8}"/>
    <dgm:cxn modelId="{48D5F312-AE93-4F40-8E1A-E85D40DF83AA}" type="presOf" srcId="{7D1BD3D0-3B0E-4A37-9546-C85B22EAFA38}" destId="{1ED6C247-E158-49A1-8840-6A424031A16B}" srcOrd="0" destOrd="0" presId="urn:microsoft.com/office/officeart/2008/layout/RadialCluster"/>
    <dgm:cxn modelId="{3B71AF31-BA70-4592-9343-16AF2E4690A5}" type="presOf" srcId="{CA50BA8E-B6E8-486F-9EF8-10BEE64A6D0B}" destId="{CD18C7FA-1468-451F-B49E-AA7CF1E20FA0}" srcOrd="0" destOrd="0" presId="urn:microsoft.com/office/officeart/2008/layout/RadialCluster"/>
    <dgm:cxn modelId="{90D11737-ACAA-4AC5-9EE4-702951623CA8}" type="presOf" srcId="{AC22F798-B6F3-47DE-9122-8DF38043E8AD}" destId="{7C361CB6-394A-4372-A269-9E725F446F16}" srcOrd="0" destOrd="0" presId="urn:microsoft.com/office/officeart/2008/layout/RadialCluster"/>
    <dgm:cxn modelId="{67A6803B-0CE3-4494-A80F-07CA2BBE3724}" srcId="{6A463049-0818-4748-9101-D6090F8496EB}" destId="{AC22F798-B6F3-47DE-9122-8DF38043E8AD}" srcOrd="2" destOrd="0" parTransId="{C0E9987C-1020-4A9A-9250-30C7C593810E}" sibTransId="{A38390D9-3E68-464F-8B13-126733555232}"/>
    <dgm:cxn modelId="{87B05760-1EDF-4686-BE4A-D85BBB9B52CD}" type="presOf" srcId="{F7015E8B-FB19-4E82-BD8A-36C67A521F50}" destId="{FA0F0029-F325-46D2-AE99-409615EDC079}" srcOrd="0" destOrd="0" presId="urn:microsoft.com/office/officeart/2008/layout/RadialCluster"/>
    <dgm:cxn modelId="{4BB0BF7E-55FB-4F7F-8E25-82948DFCE0E1}" type="presOf" srcId="{3EE6D9DF-619A-47EF-8E14-FFE1A7B1B02D}" destId="{BC674F4A-4E93-44D7-90E6-13F5F1816F4A}" srcOrd="0" destOrd="0" presId="urn:microsoft.com/office/officeart/2008/layout/RadialCluster"/>
    <dgm:cxn modelId="{5E5E5C8D-3C31-4CBC-BF1A-61C5B97EACB0}" srcId="{6A463049-0818-4748-9101-D6090F8496EB}" destId="{69D00328-A1B7-4B63-BEA8-905AE5166C6F}" srcOrd="4" destOrd="0" parTransId="{93AE9854-7671-44C7-BB06-E5AE49796F3F}" sibTransId="{F697F39B-4A32-4567-8226-DD1ECB578AF1}"/>
    <dgm:cxn modelId="{40E0298E-E0DC-4DC4-BDE3-C4C713C6135D}" type="presOf" srcId="{8C21A447-F149-49A3-AA57-15DD36A0BEE3}" destId="{0B96E795-8657-4C97-96E0-AF3B18C0DA3B}" srcOrd="0" destOrd="0" presId="urn:microsoft.com/office/officeart/2008/layout/RadialCluster"/>
    <dgm:cxn modelId="{F47E6095-F9D7-4F2E-A085-A32D396E501F}" srcId="{6A463049-0818-4748-9101-D6090F8496EB}" destId="{EAC3D86D-1428-4CFF-82AF-07D590BB4A2D}" srcOrd="5" destOrd="0" parTransId="{B221F701-EFAD-4A6B-856C-8245B34D00F8}" sibTransId="{B3D9A690-A360-4940-959A-A51E5E0B3CE2}"/>
    <dgm:cxn modelId="{DBB33D9B-12A0-4091-AFAC-DDC91F7EB239}" type="presOf" srcId="{6A463049-0818-4748-9101-D6090F8496EB}" destId="{E4DBC9B3-8801-4B12-AE6A-1889F30200F8}" srcOrd="0" destOrd="0" presId="urn:microsoft.com/office/officeart/2008/layout/RadialCluster"/>
    <dgm:cxn modelId="{A3F449B3-FB3C-4230-9F24-C4915C73811A}" type="presOf" srcId="{BBCBE77F-02B6-4CB5-A5B2-50994DE6CF51}" destId="{0FE7CBF6-C7F8-47AB-84C7-5574344D5B20}" srcOrd="0" destOrd="0" presId="urn:microsoft.com/office/officeart/2008/layout/RadialCluster"/>
    <dgm:cxn modelId="{9AE485B4-5F03-4C09-BE98-2CB857C1A29E}" srcId="{6A463049-0818-4748-9101-D6090F8496EB}" destId="{F7015E8B-FB19-4E82-BD8A-36C67A521F50}" srcOrd="0" destOrd="0" parTransId="{7D1BD3D0-3B0E-4A37-9546-C85B22EAFA38}" sibTransId="{B7C9C6BE-D120-4088-9ED0-F15D1FC8EC72}"/>
    <dgm:cxn modelId="{F110ECE0-290F-4D7B-A2BE-0BB2DB5C9DE4}" type="presOf" srcId="{EAC3D86D-1428-4CFF-82AF-07D590BB4A2D}" destId="{2AC9A462-8666-4496-874B-7077B23EEEE4}" srcOrd="0" destOrd="0" presId="urn:microsoft.com/office/officeart/2008/layout/RadialCluster"/>
    <dgm:cxn modelId="{0F3313E5-4F71-4CA6-9041-82D8C6F1E717}" type="presOf" srcId="{69D00328-A1B7-4B63-BEA8-905AE5166C6F}" destId="{5009D006-BF07-4269-9593-E076D40CB5DC}" srcOrd="0" destOrd="0" presId="urn:microsoft.com/office/officeart/2008/layout/RadialCluster"/>
    <dgm:cxn modelId="{D4B007E8-34B0-4AC2-8F87-A4A7BB769EB0}" type="presOf" srcId="{70BCD987-DF72-4C1A-91AA-F85F2CB4C71F}" destId="{3F909245-AE62-4CDE-8946-E0E65917BF79}" srcOrd="0" destOrd="0" presId="urn:microsoft.com/office/officeart/2008/layout/RadialCluster"/>
    <dgm:cxn modelId="{D8B2ADEF-B3C2-4732-A02C-83612B9C8EDC}" srcId="{BBCBE77F-02B6-4CB5-A5B2-50994DE6CF51}" destId="{6A463049-0818-4748-9101-D6090F8496EB}" srcOrd="0" destOrd="0" parTransId="{6F965E8E-A204-4CC3-ABD7-29EE5858A50E}" sibTransId="{74C85AF2-7494-4BF9-8B6B-FE8ECDCB6901}"/>
    <dgm:cxn modelId="{75AF67F3-27AD-4DC9-8221-E6F23C20B1DB}" srcId="{6A463049-0818-4748-9101-D6090F8496EB}" destId="{70BCD987-DF72-4C1A-91AA-F85F2CB4C71F}" srcOrd="3" destOrd="0" parTransId="{CA50BA8E-B6E8-486F-9EF8-10BEE64A6D0B}" sibTransId="{850574FE-5BD5-47FA-BD06-1D0E8406DC0F}"/>
    <dgm:cxn modelId="{27508EDD-A6F4-473F-89DC-6D4350647E4F}" type="presParOf" srcId="{0FE7CBF6-C7F8-47AB-84C7-5574344D5B20}" destId="{5FF49554-48C3-4E6E-98E2-8C1D4792BB13}" srcOrd="0" destOrd="0" presId="urn:microsoft.com/office/officeart/2008/layout/RadialCluster"/>
    <dgm:cxn modelId="{9619531F-FDC9-4648-97C2-D8FD20F9CC84}" type="presParOf" srcId="{5FF49554-48C3-4E6E-98E2-8C1D4792BB13}" destId="{E4DBC9B3-8801-4B12-AE6A-1889F30200F8}" srcOrd="0" destOrd="0" presId="urn:microsoft.com/office/officeart/2008/layout/RadialCluster"/>
    <dgm:cxn modelId="{404D0090-B9B8-4378-A4A5-590F44E886B3}" type="presParOf" srcId="{5FF49554-48C3-4E6E-98E2-8C1D4792BB13}" destId="{1ED6C247-E158-49A1-8840-6A424031A16B}" srcOrd="1" destOrd="0" presId="urn:microsoft.com/office/officeart/2008/layout/RadialCluster"/>
    <dgm:cxn modelId="{9EE003FE-C644-47FC-A52D-07D61E9EE8AF}" type="presParOf" srcId="{5FF49554-48C3-4E6E-98E2-8C1D4792BB13}" destId="{FA0F0029-F325-46D2-AE99-409615EDC079}" srcOrd="2" destOrd="0" presId="urn:microsoft.com/office/officeart/2008/layout/RadialCluster"/>
    <dgm:cxn modelId="{ECE52977-B28A-4DD5-9DBB-DA037E56A645}" type="presParOf" srcId="{5FF49554-48C3-4E6E-98E2-8C1D4792BB13}" destId="{BC674F4A-4E93-44D7-90E6-13F5F1816F4A}" srcOrd="3" destOrd="0" presId="urn:microsoft.com/office/officeart/2008/layout/RadialCluster"/>
    <dgm:cxn modelId="{2803B93C-B40E-461B-987B-7C77A477AE5B}" type="presParOf" srcId="{5FF49554-48C3-4E6E-98E2-8C1D4792BB13}" destId="{0B96E795-8657-4C97-96E0-AF3B18C0DA3B}" srcOrd="4" destOrd="0" presId="urn:microsoft.com/office/officeart/2008/layout/RadialCluster"/>
    <dgm:cxn modelId="{0E0A9B2E-8FF5-4F03-9D40-2F39DBB694E7}" type="presParOf" srcId="{5FF49554-48C3-4E6E-98E2-8C1D4792BB13}" destId="{F5571252-BF31-4907-AFE3-8F4EDD70839E}" srcOrd="5" destOrd="0" presId="urn:microsoft.com/office/officeart/2008/layout/RadialCluster"/>
    <dgm:cxn modelId="{5E24DA06-807A-430A-B908-07395AD21545}" type="presParOf" srcId="{5FF49554-48C3-4E6E-98E2-8C1D4792BB13}" destId="{7C361CB6-394A-4372-A269-9E725F446F16}" srcOrd="6" destOrd="0" presId="urn:microsoft.com/office/officeart/2008/layout/RadialCluster"/>
    <dgm:cxn modelId="{08F05B9E-FD9C-4C74-9DFB-D88A1A6C2FFC}" type="presParOf" srcId="{5FF49554-48C3-4E6E-98E2-8C1D4792BB13}" destId="{CD18C7FA-1468-451F-B49E-AA7CF1E20FA0}" srcOrd="7" destOrd="0" presId="urn:microsoft.com/office/officeart/2008/layout/RadialCluster"/>
    <dgm:cxn modelId="{E4452C3B-79FE-4C70-B700-7678C1827545}" type="presParOf" srcId="{5FF49554-48C3-4E6E-98E2-8C1D4792BB13}" destId="{3F909245-AE62-4CDE-8946-E0E65917BF79}" srcOrd="8" destOrd="0" presId="urn:microsoft.com/office/officeart/2008/layout/RadialCluster"/>
    <dgm:cxn modelId="{E83636F1-3843-48E3-A5E9-BC9AF67344AC}" type="presParOf" srcId="{5FF49554-48C3-4E6E-98E2-8C1D4792BB13}" destId="{B4885053-838B-4F93-8C8E-9E0C642C44FF}" srcOrd="9" destOrd="0" presId="urn:microsoft.com/office/officeart/2008/layout/RadialCluster"/>
    <dgm:cxn modelId="{7624140F-4FE0-4878-A8ED-EC46952CAE5D}" type="presParOf" srcId="{5FF49554-48C3-4E6E-98E2-8C1D4792BB13}" destId="{5009D006-BF07-4269-9593-E076D40CB5DC}" srcOrd="10" destOrd="0" presId="urn:microsoft.com/office/officeart/2008/layout/RadialCluster"/>
    <dgm:cxn modelId="{FABB0AAC-20E5-4362-9E9E-5AB8538B4BFF}" type="presParOf" srcId="{5FF49554-48C3-4E6E-98E2-8C1D4792BB13}" destId="{8DDAA075-D560-4217-A38E-4E613A2EC0A1}" srcOrd="11" destOrd="0" presId="urn:microsoft.com/office/officeart/2008/layout/RadialCluster"/>
    <dgm:cxn modelId="{691D8D2C-1DD4-463B-9E58-05D00353F2DD}" type="presParOf" srcId="{5FF49554-48C3-4E6E-98E2-8C1D4792BB13}" destId="{2AC9A462-8666-4496-874B-7077B23EEEE4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BC9B3-8801-4B12-AE6A-1889F30200F8}">
      <dsp:nvSpPr>
        <dsp:cNvPr id="0" name=""/>
        <dsp:cNvSpPr/>
      </dsp:nvSpPr>
      <dsp:spPr>
        <a:xfrm>
          <a:off x="4254127" y="1354446"/>
          <a:ext cx="1463475" cy="1463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identita</a:t>
          </a:r>
          <a:endParaRPr lang="en-GB" sz="2900" kern="1200" dirty="0"/>
        </a:p>
      </dsp:txBody>
      <dsp:txXfrm>
        <a:off x="4325568" y="1425887"/>
        <a:ext cx="1320593" cy="1320593"/>
      </dsp:txXfrm>
    </dsp:sp>
    <dsp:sp modelId="{1ED6C247-E158-49A1-8840-6A424031A16B}">
      <dsp:nvSpPr>
        <dsp:cNvPr id="0" name=""/>
        <dsp:cNvSpPr/>
      </dsp:nvSpPr>
      <dsp:spPr>
        <a:xfrm rot="16235414">
          <a:off x="4808359" y="1167487"/>
          <a:ext cx="3739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39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0F0029-F325-46D2-AE99-409615EDC079}">
      <dsp:nvSpPr>
        <dsp:cNvPr id="0" name=""/>
        <dsp:cNvSpPr/>
      </dsp:nvSpPr>
      <dsp:spPr>
        <a:xfrm>
          <a:off x="4512041" y="0"/>
          <a:ext cx="980528" cy="980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jazyk</a:t>
          </a:r>
          <a:endParaRPr lang="en-GB" sz="2800" kern="1200" dirty="0"/>
        </a:p>
      </dsp:txBody>
      <dsp:txXfrm>
        <a:off x="4559906" y="47865"/>
        <a:ext cx="884798" cy="884798"/>
      </dsp:txXfrm>
    </dsp:sp>
    <dsp:sp modelId="{BC674F4A-4E93-44D7-90E6-13F5F1816F4A}">
      <dsp:nvSpPr>
        <dsp:cNvPr id="0" name=""/>
        <dsp:cNvSpPr/>
      </dsp:nvSpPr>
      <dsp:spPr>
        <a:xfrm rot="20232752">
          <a:off x="5677927" y="1581904"/>
          <a:ext cx="10166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1661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6E795-8657-4C97-96E0-AF3B18C0DA3B}">
      <dsp:nvSpPr>
        <dsp:cNvPr id="0" name=""/>
        <dsp:cNvSpPr/>
      </dsp:nvSpPr>
      <dsp:spPr>
        <a:xfrm>
          <a:off x="6654864" y="516238"/>
          <a:ext cx="1802073" cy="980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tělo</a:t>
          </a:r>
          <a:endParaRPr lang="en-GB" sz="3500" kern="1200" dirty="0"/>
        </a:p>
      </dsp:txBody>
      <dsp:txXfrm>
        <a:off x="6702729" y="564103"/>
        <a:ext cx="1706343" cy="884798"/>
      </dsp:txXfrm>
    </dsp:sp>
    <dsp:sp modelId="{F5571252-BF31-4907-AFE3-8F4EDD70839E}">
      <dsp:nvSpPr>
        <dsp:cNvPr id="0" name=""/>
        <dsp:cNvSpPr/>
      </dsp:nvSpPr>
      <dsp:spPr>
        <a:xfrm rot="1441333">
          <a:off x="5693124" y="2527362"/>
          <a:ext cx="5652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521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61CB6-394A-4372-A269-9E725F446F16}">
      <dsp:nvSpPr>
        <dsp:cNvPr id="0" name=""/>
        <dsp:cNvSpPr/>
      </dsp:nvSpPr>
      <dsp:spPr>
        <a:xfrm>
          <a:off x="6233864" y="2557493"/>
          <a:ext cx="1898861" cy="1016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emoce</a:t>
          </a:r>
          <a:endParaRPr lang="en-GB" sz="3500" kern="1200" dirty="0"/>
        </a:p>
      </dsp:txBody>
      <dsp:txXfrm>
        <a:off x="6283468" y="2607097"/>
        <a:ext cx="1799653" cy="916933"/>
      </dsp:txXfrm>
    </dsp:sp>
    <dsp:sp modelId="{CD18C7FA-1468-451F-B49E-AA7CF1E20FA0}">
      <dsp:nvSpPr>
        <dsp:cNvPr id="0" name=""/>
        <dsp:cNvSpPr/>
      </dsp:nvSpPr>
      <dsp:spPr>
        <a:xfrm rot="5402418">
          <a:off x="4445282" y="3357609"/>
          <a:ext cx="107937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937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09245-AE62-4CDE-8946-E0E65917BF79}">
      <dsp:nvSpPr>
        <dsp:cNvPr id="0" name=""/>
        <dsp:cNvSpPr/>
      </dsp:nvSpPr>
      <dsp:spPr>
        <a:xfrm>
          <a:off x="3932585" y="3897297"/>
          <a:ext cx="2103321" cy="980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instituce</a:t>
          </a:r>
          <a:endParaRPr lang="en-GB" sz="3500" kern="1200" dirty="0"/>
        </a:p>
      </dsp:txBody>
      <dsp:txXfrm>
        <a:off x="3980450" y="3945162"/>
        <a:ext cx="2007591" cy="884798"/>
      </dsp:txXfrm>
    </dsp:sp>
    <dsp:sp modelId="{B4885053-838B-4F93-8C8E-9E0C642C44FF}">
      <dsp:nvSpPr>
        <dsp:cNvPr id="0" name=""/>
        <dsp:cNvSpPr/>
      </dsp:nvSpPr>
      <dsp:spPr>
        <a:xfrm rot="9403384">
          <a:off x="3856027" y="2482967"/>
          <a:ext cx="4149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498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9D006-BF07-4269-9593-E076D40CB5DC}">
      <dsp:nvSpPr>
        <dsp:cNvPr id="0" name=""/>
        <dsp:cNvSpPr/>
      </dsp:nvSpPr>
      <dsp:spPr>
        <a:xfrm>
          <a:off x="1902083" y="2498617"/>
          <a:ext cx="1970832" cy="980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vztahy</a:t>
          </a:r>
          <a:endParaRPr lang="en-GB" sz="3500" kern="1200" dirty="0"/>
        </a:p>
      </dsp:txBody>
      <dsp:txXfrm>
        <a:off x="1949948" y="2546482"/>
        <a:ext cx="1875102" cy="884798"/>
      </dsp:txXfrm>
    </dsp:sp>
    <dsp:sp modelId="{8DDAA075-D560-4217-A38E-4E613A2EC0A1}">
      <dsp:nvSpPr>
        <dsp:cNvPr id="0" name=""/>
        <dsp:cNvSpPr/>
      </dsp:nvSpPr>
      <dsp:spPr>
        <a:xfrm rot="12380882">
          <a:off x="3430867" y="1531073"/>
          <a:ext cx="8683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836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C9A462-8666-4496-874B-7077B23EEEE4}">
      <dsp:nvSpPr>
        <dsp:cNvPr id="0" name=""/>
        <dsp:cNvSpPr/>
      </dsp:nvSpPr>
      <dsp:spPr>
        <a:xfrm>
          <a:off x="1700481" y="408431"/>
          <a:ext cx="1775491" cy="980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prostor</a:t>
          </a:r>
          <a:endParaRPr lang="en-GB" sz="3500" kern="1200" dirty="0"/>
        </a:p>
      </dsp:txBody>
      <dsp:txXfrm>
        <a:off x="1748346" y="456296"/>
        <a:ext cx="1679761" cy="884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EEEF9-2F36-4D22-9489-7DF738A7268D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534E-DAC6-4776-AC2F-68EB80BF6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3BD82-6338-4D6C-86D5-54E3FD46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E2B00-5B4E-436D-AA08-75EB8092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1E151-3C33-4F4E-B3E0-E0F3534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349FB6-E96D-405E-81DC-C29B322A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A2046-472E-4312-B17B-45A3CC38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ADA5-9193-41F9-A2EA-51FB192B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F20F8E-6247-48F7-A09B-87114C30F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5CF3D-4013-4597-B11D-5EA9A572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41DBB-7A6E-4B2E-BB62-FA50D54E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7A2CE-367A-4D76-83EC-1F07E3D6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B1D469-3DBA-4D3F-91CA-35487AC5D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E31D68-059E-4D03-B4DB-34CC5023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11482-5120-40E9-A17F-D628BE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91A82-AC99-44E0-821B-74C76AE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090B1-3E83-4D90-8F49-F54EA9F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9D38-5452-4F90-AEB9-620EF377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91131-F59C-434B-A22D-7FCE175F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1031-C953-4A9E-AFFD-EB8C3573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DC62B-CC0C-4F36-9663-60493966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8CFF0-A637-4000-BF6F-0B2374F6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F7883-A33A-4372-B8FD-29243AA8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CD69A8-8C37-4D8F-BAB7-5258C977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546AF-11FD-41A0-A162-9ED03A7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9DAE2-F534-4AEF-9615-95A1DE0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6B009-11E3-4507-9F43-0AA47D40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3DCA-8C54-4BDF-897F-90BB8511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03351F-A07F-41B2-AC0E-53C54F7C8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3F0C4C-70C5-4CBF-AA3E-33CE801A1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5B728-99FB-4E96-873B-0B29E41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CE239-3947-4F10-876F-40D0FE0D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E6ACF8-9FDE-4CEC-94C4-8E3B108B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1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2CDB-50AB-4993-BB0A-678D4D55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239084-C18E-4092-A262-7D3AC193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EDF71E-FC96-4FB2-B5C1-EFB0D102F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E7A9B6-F40E-4A82-8789-CA608C39D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3C2593-EBC6-4919-A877-7DE2F6AC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8AD345-0F11-48DF-9C13-81D9AFC0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6235B8-6CA2-4D6E-89DC-3D78984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D4C981-D077-46E5-90C7-A4A6E8CE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5F57-C30F-4EF7-9924-7EFEEB7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331A95-6B5A-48F7-A86A-0FCC2056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E40801-CE02-4843-BE2C-D1E959F7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C57D3-F625-4ADE-B1D2-80F7B947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E234D5-0844-414F-B7FE-9EC6060F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F1E9CB-792A-4231-B8A9-037F5D7A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95B22-6942-4A9F-8B97-9D4A41B1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1AD9-DD5A-40D7-BA6C-C891648D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ED5E48-50EC-4D32-8FB1-73A4BBF5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BB736-F32D-40C4-9B4A-BB49930E0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48E853-623B-430A-B1E3-F504417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61260-4EC2-466D-B785-D2ED6AC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17CA-6CDC-4B1B-9D6C-0B1EF6B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8369-0009-41B9-9795-7E6C635A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7D2DFA-B0B5-4CDA-8865-555F7ECC9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D7FAAB-4EC5-4574-BB04-90D60FAC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A7A3F-E842-46BD-86ED-E51F686D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E082C7-E212-45F3-9C25-9CC0A466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C1A21A-FC24-40B4-821E-818CCB88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A491F-5020-4C96-9768-1BEC1C3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B53998-7FA3-4729-8FB8-2B975A3B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DD59-5230-487C-8B64-037E2CC70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F327-D9A6-40CB-AD46-8B20DA423C0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31CE-FD68-44A7-9F1C-D0E9A6112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D5DBA3-4B2A-4B0F-BB7D-60D24614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10C6-8385-4295-8E19-F597901B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Současné problémy sociologie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82FF40-F5B2-43D5-A8D0-7F9096A74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Blok II. Identita a vzdělávání </a:t>
            </a:r>
          </a:p>
          <a:p>
            <a:pPr marL="0" indent="0" algn="ctr">
              <a:buNone/>
            </a:pPr>
            <a:r>
              <a:rPr lang="cs-CZ" sz="4000" dirty="0"/>
              <a:t>6. Etnicita a gender jako významné faktory ve vzdělávání</a:t>
            </a:r>
          </a:p>
          <a:p>
            <a:r>
              <a:rPr lang="cs-CZ" dirty="0"/>
              <a:t>Etnicita, pohlaví a sexuální orientace se zdají být přírodní danosti – vepsané do jedinců – vrozené</a:t>
            </a:r>
          </a:p>
          <a:p>
            <a:r>
              <a:rPr lang="cs-CZ" dirty="0"/>
              <a:t>SE zkoumá, jaký vztah mají se vzděláváním</a:t>
            </a:r>
          </a:p>
          <a:p>
            <a:pPr lvl="1"/>
            <a:r>
              <a:rPr lang="cs-CZ" dirty="0"/>
              <a:t>Jako faktor (ne)úspěšného vzdělávání</a:t>
            </a:r>
          </a:p>
          <a:p>
            <a:pPr lvl="1"/>
            <a:r>
              <a:rPr lang="cs-CZ" dirty="0"/>
              <a:t>Jako kategorie produkovaná vzděláváním</a:t>
            </a:r>
          </a:p>
          <a:p>
            <a:pPr lvl="1"/>
            <a:r>
              <a:rPr lang="cs-CZ" dirty="0"/>
              <a:t>Tedy buď jako </a:t>
            </a:r>
            <a:r>
              <a:rPr lang="cs-CZ" b="1" dirty="0"/>
              <a:t>počátek</a:t>
            </a:r>
            <a:r>
              <a:rPr lang="cs-CZ" dirty="0"/>
              <a:t> nebo </a:t>
            </a:r>
            <a:r>
              <a:rPr lang="cs-CZ" b="1" dirty="0"/>
              <a:t>výsledek</a:t>
            </a:r>
            <a:r>
              <a:rPr lang="cs-CZ" dirty="0"/>
              <a:t>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66569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97456-954C-49BE-8BA7-88344D6E3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6916"/>
            <a:ext cx="10515600" cy="221904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Petrusek, Miloslav and Jan Balon. 2008. “Ohlédnutí za vývojem sociologické teorie v posledním čtvrtstoletí.” </a:t>
            </a:r>
            <a:r>
              <a:rPr lang="cs-CZ" sz="4000" i="1" dirty="0"/>
              <a:t>Sociologický Časopis</a:t>
            </a:r>
            <a:r>
              <a:rPr lang="cs-CZ" sz="4000" dirty="0"/>
              <a:t> 44(5):837–57.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51C89-1F5B-4384-90FA-0E08E4889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5965"/>
            <a:ext cx="10515600" cy="334099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en-GB" dirty="0"/>
              <a:t>Randall Collins v </a:t>
            </a:r>
            <a:r>
              <a:rPr lang="en-GB" dirty="0" err="1"/>
              <a:t>téže</a:t>
            </a:r>
            <a:r>
              <a:rPr lang="en-GB" dirty="0"/>
              <a:t> </a:t>
            </a:r>
            <a:r>
              <a:rPr lang="en-GB" dirty="0" err="1"/>
              <a:t>době</a:t>
            </a:r>
            <a:r>
              <a:rPr lang="en-GB" dirty="0"/>
              <a:t> </a:t>
            </a:r>
            <a:r>
              <a:rPr lang="en-GB" dirty="0" err="1"/>
              <a:t>konstatuje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došlo</a:t>
            </a:r>
            <a:r>
              <a:rPr lang="en-GB" dirty="0"/>
              <a:t> k </a:t>
            </a:r>
            <a:r>
              <a:rPr lang="en-GB" dirty="0" err="1"/>
              <a:t>zásadnímu</a:t>
            </a:r>
            <a:r>
              <a:rPr lang="en-GB" dirty="0"/>
              <a:t> </a:t>
            </a:r>
            <a:r>
              <a:rPr lang="en-GB" dirty="0" err="1"/>
              <a:t>zvratu</a:t>
            </a:r>
            <a:r>
              <a:rPr lang="en-GB" dirty="0"/>
              <a:t> v tom,</a:t>
            </a:r>
            <a:r>
              <a:rPr lang="cs-CZ" dirty="0"/>
              <a:t>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-li </a:t>
            </a:r>
            <a:r>
              <a:rPr lang="en-GB" dirty="0" err="1"/>
              <a:t>sociologie</a:t>
            </a:r>
            <a:r>
              <a:rPr lang="en-GB" dirty="0"/>
              <a:t> </a:t>
            </a:r>
            <a:r>
              <a:rPr lang="en-GB" dirty="0" err="1"/>
              <a:t>ještě</a:t>
            </a:r>
            <a:r>
              <a:rPr lang="en-GB" dirty="0"/>
              <a:t> v 60. </a:t>
            </a:r>
            <a:r>
              <a:rPr lang="en-GB" dirty="0" err="1"/>
              <a:t>letech</a:t>
            </a:r>
            <a:r>
              <a:rPr lang="en-GB" dirty="0"/>
              <a:t> „</a:t>
            </a:r>
            <a:r>
              <a:rPr lang="en-GB" dirty="0" err="1"/>
              <a:t>skrovnou</a:t>
            </a:r>
            <a:r>
              <a:rPr lang="en-GB" dirty="0"/>
              <a:t> </a:t>
            </a:r>
            <a:r>
              <a:rPr lang="en-GB" dirty="0" err="1"/>
              <a:t>akademickou</a:t>
            </a:r>
            <a:r>
              <a:rPr lang="en-GB" dirty="0"/>
              <a:t> </a:t>
            </a:r>
            <a:r>
              <a:rPr lang="en-GB" dirty="0" err="1"/>
              <a:t>profesí</a:t>
            </a:r>
            <a:r>
              <a:rPr lang="en-GB" dirty="0"/>
              <a:t>“, </a:t>
            </a:r>
            <a:r>
              <a:rPr lang="en-GB" dirty="0" err="1"/>
              <a:t>dnes</a:t>
            </a:r>
            <a:r>
              <a:rPr lang="en-GB" dirty="0"/>
              <a:t> (1986) </a:t>
            </a:r>
            <a:r>
              <a:rPr lang="en-GB" dirty="0" err="1"/>
              <a:t>dochází</a:t>
            </a:r>
            <a:r>
              <a:rPr lang="en-GB" dirty="0"/>
              <a:t> k </a:t>
            </a:r>
            <a:r>
              <a:rPr lang="en-GB" dirty="0" err="1"/>
              <a:t>nadprodukci</a:t>
            </a:r>
            <a:r>
              <a:rPr lang="en-GB" dirty="0"/>
              <a:t> </a:t>
            </a:r>
            <a:r>
              <a:rPr lang="en-GB" dirty="0" err="1"/>
              <a:t>sociologů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vede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zvýšené</a:t>
            </a:r>
            <a:r>
              <a:rPr lang="en-GB" dirty="0"/>
              <a:t> </a:t>
            </a:r>
            <a:r>
              <a:rPr lang="en-GB" dirty="0" err="1"/>
              <a:t>soutěživosti</a:t>
            </a:r>
            <a:r>
              <a:rPr lang="en-GB" dirty="0"/>
              <a:t> v </a:t>
            </a:r>
            <a:r>
              <a:rPr lang="en-GB" dirty="0" err="1"/>
              <a:t>akademické</a:t>
            </a:r>
            <a:r>
              <a:rPr lang="en-GB" dirty="0"/>
              <a:t> </a:t>
            </a:r>
            <a:r>
              <a:rPr lang="en-GB" dirty="0" err="1"/>
              <a:t>obci</a:t>
            </a:r>
            <a:r>
              <a:rPr lang="en-GB" dirty="0"/>
              <a:t>: </a:t>
            </a:r>
            <a:r>
              <a:rPr lang="en-GB" dirty="0" err="1"/>
              <a:t>důsledek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kompetice</a:t>
            </a:r>
            <a:r>
              <a:rPr lang="en-GB" dirty="0"/>
              <a:t> je </a:t>
            </a:r>
            <a:r>
              <a:rPr lang="en-GB" dirty="0" err="1"/>
              <a:t>prostý</a:t>
            </a:r>
            <a:r>
              <a:rPr lang="en-GB" dirty="0"/>
              <a:t> – </a:t>
            </a:r>
            <a:r>
              <a:rPr lang="en-GB" dirty="0" err="1"/>
              <a:t>prosadit</a:t>
            </a:r>
            <a:r>
              <a:rPr lang="en-GB" dirty="0"/>
              <a:t> </a:t>
            </a:r>
            <a:r>
              <a:rPr lang="en-GB" dirty="0" err="1"/>
              <a:t>něco</a:t>
            </a:r>
            <a:r>
              <a:rPr lang="en-GB" dirty="0"/>
              <a:t>, co je „</a:t>
            </a:r>
            <a:r>
              <a:rPr lang="en-GB" dirty="0" err="1"/>
              <a:t>kreativní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relevantní</a:t>
            </a:r>
            <a:r>
              <a:rPr lang="en-GB" dirty="0"/>
              <a:t>“, </a:t>
            </a:r>
            <a:r>
              <a:rPr lang="en-GB" dirty="0" err="1"/>
              <a:t>znamená</a:t>
            </a:r>
            <a:r>
              <a:rPr lang="en-GB" dirty="0"/>
              <a:t> </a:t>
            </a:r>
            <a:r>
              <a:rPr lang="en-GB" dirty="0" err="1"/>
              <a:t>dostatečně</a:t>
            </a:r>
            <a:r>
              <a:rPr lang="en-GB" dirty="0"/>
              <a:t> „to“ </a:t>
            </a:r>
            <a:r>
              <a:rPr lang="en-GB" dirty="0" err="1"/>
              <a:t>tematicky</a:t>
            </a:r>
            <a:r>
              <a:rPr lang="en-GB" dirty="0"/>
              <a:t> </a:t>
            </a:r>
            <a:r>
              <a:rPr lang="en-GB" dirty="0" err="1"/>
              <a:t>zúžit</a:t>
            </a:r>
            <a:r>
              <a:rPr lang="en-GB" dirty="0"/>
              <a:t> a </a:t>
            </a:r>
            <a:r>
              <a:rPr lang="en-GB" dirty="0" err="1"/>
              <a:t>současně</a:t>
            </a:r>
            <a:r>
              <a:rPr lang="en-GB" dirty="0"/>
              <a:t> </a:t>
            </a:r>
            <a:r>
              <a:rPr lang="en-GB" dirty="0" err="1"/>
              <a:t>legitimizovat</a:t>
            </a:r>
            <a:r>
              <a:rPr lang="en-GB" dirty="0"/>
              <a:t> </a:t>
            </a:r>
            <a:r>
              <a:rPr lang="en-GB" dirty="0" err="1"/>
              <a:t>volbu</a:t>
            </a:r>
            <a:r>
              <a:rPr lang="en-GB" dirty="0"/>
              <a:t> </a:t>
            </a:r>
            <a:r>
              <a:rPr lang="en-GB" dirty="0" err="1"/>
              <a:t>tématu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způsob</a:t>
            </a:r>
            <a:r>
              <a:rPr lang="en-GB" dirty="0"/>
              <a:t> </a:t>
            </a:r>
            <a:r>
              <a:rPr lang="en-GB" dirty="0" err="1"/>
              <a:t>zúžení</a:t>
            </a:r>
            <a:r>
              <a:rPr lang="en-GB" dirty="0"/>
              <a:t>. </a:t>
            </a:r>
            <a:r>
              <a:rPr lang="en-GB" dirty="0" err="1"/>
              <a:t>Odtud</a:t>
            </a:r>
            <a:r>
              <a:rPr lang="en-GB" dirty="0"/>
              <a:t> – </a:t>
            </a:r>
            <a:r>
              <a:rPr lang="en-GB" dirty="0" err="1"/>
              <a:t>konstatuje</a:t>
            </a:r>
            <a:r>
              <a:rPr lang="en-GB" dirty="0"/>
              <a:t> Collins – </a:t>
            </a:r>
            <a:r>
              <a:rPr lang="en-GB" dirty="0" err="1"/>
              <a:t>nekonečné</a:t>
            </a:r>
            <a:r>
              <a:rPr lang="en-GB" dirty="0"/>
              <a:t> </a:t>
            </a:r>
            <a:r>
              <a:rPr lang="en-GB" dirty="0" err="1"/>
              <a:t>vynakládání</a:t>
            </a:r>
            <a:r>
              <a:rPr lang="en-GB" dirty="0"/>
              <a:t> </a:t>
            </a:r>
            <a:r>
              <a:rPr lang="en-GB" dirty="0" err="1"/>
              <a:t>energie</a:t>
            </a:r>
            <a:r>
              <a:rPr lang="en-GB" dirty="0"/>
              <a:t> </a:t>
            </a:r>
            <a:r>
              <a:rPr lang="en-GB" dirty="0" err="1"/>
              <a:t>nikoliv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řešení</a:t>
            </a:r>
            <a:r>
              <a:rPr lang="en-GB" dirty="0"/>
              <a:t> </a:t>
            </a:r>
            <a:r>
              <a:rPr lang="en-GB" dirty="0" err="1"/>
              <a:t>problémů</a:t>
            </a:r>
            <a:r>
              <a:rPr lang="en-GB" dirty="0"/>
              <a:t>, ale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zdůvodňování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volby</a:t>
            </a:r>
            <a:r>
              <a:rPr lang="cs-CZ" dirty="0"/>
              <a:t>.“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869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C2731-1C15-4AC8-AFAD-2A1237E3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8098"/>
          </a:xfrm>
        </p:spPr>
        <p:txBody>
          <a:bodyPr/>
          <a:lstStyle/>
          <a:p>
            <a:r>
              <a:rPr lang="cs-CZ" dirty="0"/>
              <a:t>Zdroje identity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A4D51D-4CB7-4F9F-9ADA-5E20063EB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17"/>
            <a:ext cx="10515600" cy="50358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Přirozené charakteristiky – sociálně konstruované kategorie</a:t>
            </a:r>
          </a:p>
          <a:p>
            <a:r>
              <a:rPr lang="cs-CZ" dirty="0"/>
              <a:t>Pohlaví			gender</a:t>
            </a:r>
          </a:p>
          <a:p>
            <a:r>
              <a:rPr lang="cs-CZ" dirty="0"/>
              <a:t>Stav				třída</a:t>
            </a:r>
          </a:p>
          <a:p>
            <a:r>
              <a:rPr lang="cs-CZ" dirty="0"/>
              <a:t>Rod				národ</a:t>
            </a:r>
          </a:p>
          <a:p>
            <a:r>
              <a:rPr lang="cs-CZ" dirty="0"/>
              <a:t>Kmen			etnicita</a:t>
            </a:r>
          </a:p>
          <a:p>
            <a:r>
              <a:rPr lang="cs-CZ" dirty="0"/>
              <a:t>Boží znamení		tělesné postižení</a:t>
            </a:r>
          </a:p>
          <a:p>
            <a:r>
              <a:rPr lang="cs-CZ" dirty="0"/>
              <a:t>Nové zdroje:</a:t>
            </a:r>
          </a:p>
          <a:p>
            <a:pPr lvl="1"/>
            <a:r>
              <a:rPr lang="cs-CZ" dirty="0"/>
              <a:t>Subkultury</a:t>
            </a:r>
          </a:p>
          <a:p>
            <a:pPr lvl="1"/>
            <a:r>
              <a:rPr lang="cs-CZ" dirty="0"/>
              <a:t>Alternativní životní styly</a:t>
            </a:r>
          </a:p>
          <a:p>
            <a:r>
              <a:rPr lang="cs-CZ" sz="2400" dirty="0"/>
              <a:t>Zpochybnění přirozenosti těchto kategorií od 70. let v souvislosti s rozvojem </a:t>
            </a:r>
            <a:r>
              <a:rPr lang="cs-CZ" sz="2400" dirty="0" err="1"/>
              <a:t>interpretativních</a:t>
            </a:r>
            <a:r>
              <a:rPr lang="cs-CZ" sz="2400" dirty="0"/>
              <a:t>, a „post“ přístupů (postmoderní, </a:t>
            </a:r>
            <a:r>
              <a:rPr lang="cs-CZ" sz="2400" dirty="0" err="1"/>
              <a:t>postkoloniální</a:t>
            </a:r>
            <a:r>
              <a:rPr lang="cs-CZ" sz="2400" dirty="0"/>
              <a:t>, poststrukturalistické)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4A56890E-73BF-4D69-8B63-B909CDDE7D47}"/>
              </a:ext>
            </a:extLst>
          </p:cNvPr>
          <p:cNvSpPr/>
          <p:nvPr/>
        </p:nvSpPr>
        <p:spPr>
          <a:xfrm>
            <a:off x="3260031" y="1893906"/>
            <a:ext cx="980661" cy="254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6B54DD3D-C5B8-4F57-9601-20857DB4C285}"/>
              </a:ext>
            </a:extLst>
          </p:cNvPr>
          <p:cNvSpPr/>
          <p:nvPr/>
        </p:nvSpPr>
        <p:spPr>
          <a:xfrm>
            <a:off x="3260030" y="2791754"/>
            <a:ext cx="980661" cy="254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CC0DA46-6BF8-4876-A411-1FD709FA264C}"/>
              </a:ext>
            </a:extLst>
          </p:cNvPr>
          <p:cNvSpPr/>
          <p:nvPr/>
        </p:nvSpPr>
        <p:spPr>
          <a:xfrm>
            <a:off x="3260029" y="3240678"/>
            <a:ext cx="980661" cy="254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8325A165-AFEC-4AE6-9F6E-B7AB00B03F3A}"/>
              </a:ext>
            </a:extLst>
          </p:cNvPr>
          <p:cNvSpPr/>
          <p:nvPr/>
        </p:nvSpPr>
        <p:spPr>
          <a:xfrm>
            <a:off x="3260031" y="2342830"/>
            <a:ext cx="980661" cy="254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6A271931-5D42-4635-BAD6-37E0486149D4}"/>
              </a:ext>
            </a:extLst>
          </p:cNvPr>
          <p:cNvSpPr/>
          <p:nvPr/>
        </p:nvSpPr>
        <p:spPr>
          <a:xfrm>
            <a:off x="3260029" y="3689602"/>
            <a:ext cx="980661" cy="254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09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03515-58B6-4687-91EC-F1AA233D3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651"/>
          </a:xfrm>
        </p:spPr>
        <p:txBody>
          <a:bodyPr>
            <a:normAutofit fontScale="90000"/>
          </a:bodyPr>
          <a:lstStyle/>
          <a:p>
            <a:r>
              <a:rPr lang="cs-CZ" dirty="0"/>
              <a:t>Zdroje nového chápání identity, </a:t>
            </a:r>
            <a:r>
              <a:rPr lang="cs-CZ" dirty="0" err="1"/>
              <a:t>voice</a:t>
            </a:r>
            <a:r>
              <a:rPr lang="cs-CZ" dirty="0"/>
              <a:t>, tedy i genderu, etnicity, třídy…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223F63-1214-46E4-AD96-7D85EA5A9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7731"/>
            <a:ext cx="10515600" cy="48551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Funkcionalistické a objektivistické přístupy k nerovnostem koexistují</a:t>
            </a:r>
          </a:p>
          <a:p>
            <a:pPr lvl="1"/>
            <a:r>
              <a:rPr lang="cs-CZ" dirty="0"/>
              <a:t>kvantifikace proměnných, externích předdefinovaných pevných neměnných charakteristik</a:t>
            </a:r>
          </a:p>
          <a:p>
            <a:pPr lvl="1"/>
            <a:r>
              <a:rPr lang="cs-CZ" dirty="0"/>
              <a:t>u nás Simonová, Hamplová, </a:t>
            </a:r>
            <a:r>
              <a:rPr lang="cs-CZ" dirty="0" err="1"/>
              <a:t>Katrňák</a:t>
            </a:r>
            <a:r>
              <a:rPr lang="cs-CZ" dirty="0"/>
              <a:t> – socioekonomický status, dosažené vzdělání, školní úspěšnost (známky)…</a:t>
            </a:r>
          </a:p>
          <a:p>
            <a:r>
              <a:rPr lang="cs-CZ" dirty="0"/>
              <a:t>Široce pojatý </a:t>
            </a:r>
            <a:r>
              <a:rPr lang="cs-CZ" dirty="0" err="1"/>
              <a:t>interpreativní</a:t>
            </a:r>
            <a:r>
              <a:rPr lang="cs-CZ" dirty="0"/>
              <a:t> přístup</a:t>
            </a:r>
          </a:p>
          <a:p>
            <a:pPr lvl="1"/>
            <a:r>
              <a:rPr lang="cs-CZ" dirty="0" err="1"/>
              <a:t>Etnometodologie</a:t>
            </a:r>
            <a:r>
              <a:rPr lang="cs-CZ" dirty="0"/>
              <a:t> (</a:t>
            </a:r>
            <a:r>
              <a:rPr lang="cs-CZ" dirty="0" err="1"/>
              <a:t>Garfinkel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Dramaturgický přístup (</a:t>
            </a:r>
            <a:r>
              <a:rPr lang="cs-CZ" dirty="0" err="1"/>
              <a:t>Goffman</a:t>
            </a:r>
            <a:r>
              <a:rPr lang="cs-CZ" dirty="0"/>
              <a:t>)</a:t>
            </a:r>
          </a:p>
          <a:p>
            <a:r>
              <a:rPr lang="cs-CZ" dirty="0"/>
              <a:t>Marxistické kritické teorie</a:t>
            </a:r>
          </a:p>
          <a:p>
            <a:pPr lvl="1"/>
            <a:r>
              <a:rPr lang="cs-CZ" dirty="0"/>
              <a:t>Teorie dominance a hegemonie (Apple)</a:t>
            </a:r>
          </a:p>
          <a:p>
            <a:pPr lvl="1"/>
            <a:r>
              <a:rPr lang="cs-CZ" dirty="0"/>
              <a:t>Teorie mocenských polí (</a:t>
            </a:r>
            <a:r>
              <a:rPr lang="cs-CZ" dirty="0" err="1"/>
              <a:t>Bourdieu</a:t>
            </a:r>
            <a:r>
              <a:rPr lang="cs-CZ" dirty="0"/>
              <a:t>)</a:t>
            </a:r>
          </a:p>
          <a:p>
            <a:r>
              <a:rPr lang="cs-CZ" dirty="0"/>
              <a:t>Třetí vlna</a:t>
            </a:r>
          </a:p>
          <a:p>
            <a:pPr lvl="1"/>
            <a:r>
              <a:rPr lang="cs-CZ" dirty="0" err="1"/>
              <a:t>Neesencialistické</a:t>
            </a:r>
            <a:r>
              <a:rPr lang="cs-CZ" dirty="0"/>
              <a:t> pojetí kategorií</a:t>
            </a:r>
          </a:p>
          <a:p>
            <a:pPr lvl="1"/>
            <a:r>
              <a:rPr lang="cs-CZ" dirty="0" err="1"/>
              <a:t>Intersekcionalita</a:t>
            </a:r>
            <a:r>
              <a:rPr lang="cs-CZ" dirty="0"/>
              <a:t> a provazování vztahů mezi kategoriemi</a:t>
            </a:r>
          </a:p>
          <a:p>
            <a:pPr lvl="1"/>
            <a:r>
              <a:rPr lang="cs-CZ" dirty="0"/>
              <a:t>Fluidita (nepevnost významů), </a:t>
            </a:r>
            <a:r>
              <a:rPr lang="cs-CZ" dirty="0" err="1"/>
              <a:t>procesualismus</a:t>
            </a:r>
            <a:r>
              <a:rPr lang="cs-CZ" dirty="0"/>
              <a:t>, ekologické přístupy</a:t>
            </a:r>
          </a:p>
          <a:p>
            <a:r>
              <a:rPr lang="cs-CZ" dirty="0"/>
              <a:t>Aplikovaný, angažovaný, akční výzkum</a:t>
            </a:r>
          </a:p>
          <a:p>
            <a:pPr lvl="1"/>
            <a:r>
              <a:rPr lang="cs-CZ" dirty="0"/>
              <a:t>Propůjčit utiskovaným hlas – </a:t>
            </a:r>
            <a:r>
              <a:rPr lang="cs-CZ" dirty="0" err="1"/>
              <a:t>voice</a:t>
            </a:r>
            <a:endParaRPr lang="cs-CZ" dirty="0"/>
          </a:p>
          <a:p>
            <a:pPr lvl="1"/>
            <a:r>
              <a:rPr lang="cs-CZ" dirty="0"/>
              <a:t>Uschopnit je k rezistenci, či odporu - </a:t>
            </a:r>
            <a:r>
              <a:rPr lang="cs-CZ" dirty="0" err="1"/>
              <a:t>empowerment</a:t>
            </a:r>
            <a:endParaRPr lang="cs-CZ" dirty="0"/>
          </a:p>
          <a:p>
            <a:pPr lvl="1"/>
            <a:r>
              <a:rPr lang="cs-CZ" dirty="0"/>
              <a:t>Mnoho takových studií nyní financuje EU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508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3153A-1DA9-4A3D-ABA4-F95E6B050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Identita a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CCB240-A23C-4A81-A3F6-3ADE21B4D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cs-CZ" dirty="0"/>
              <a:t>Nejen že tedy jsou identity sociálně konstruované, </a:t>
            </a:r>
          </a:p>
          <a:p>
            <a:r>
              <a:rPr lang="cs-CZ" dirty="0"/>
              <a:t>Nejen tedy, že dědi s nějakými sociálně konstruovanými identitami přicházejí do školy, </a:t>
            </a:r>
          </a:p>
          <a:p>
            <a:r>
              <a:rPr lang="cs-CZ" dirty="0"/>
              <a:t>ale také právě vzdělávací proces je tím procesem, ve kterém se identity konstruují,</a:t>
            </a:r>
          </a:p>
          <a:p>
            <a:r>
              <a:rPr lang="cs-CZ" b="1" dirty="0"/>
              <a:t>škola je tedy významným </a:t>
            </a:r>
            <a:r>
              <a:rPr lang="cs-CZ" b="1" dirty="0" err="1"/>
              <a:t>dynamizátorem</a:t>
            </a:r>
            <a:r>
              <a:rPr lang="cs-CZ" dirty="0"/>
              <a:t> zdánlivě vnějšně vypadajících kategorií jako je gender, etnicita …</a:t>
            </a:r>
          </a:p>
          <a:p>
            <a:r>
              <a:rPr lang="cs-CZ" dirty="0"/>
              <a:t>Místo o statickém přístupu vrozených dispozic se mluví o </a:t>
            </a:r>
            <a:r>
              <a:rPr lang="cs-CZ" b="1" dirty="0"/>
              <a:t>dynamice etnicity</a:t>
            </a:r>
            <a:r>
              <a:rPr lang="cs-CZ" dirty="0"/>
              <a:t>, o </a:t>
            </a:r>
            <a:r>
              <a:rPr lang="cs-CZ" dirty="0" err="1"/>
              <a:t>etnizaci</a:t>
            </a:r>
            <a:r>
              <a:rPr lang="cs-CZ" dirty="0"/>
              <a:t> (</a:t>
            </a:r>
            <a:r>
              <a:rPr lang="cs-CZ" dirty="0" err="1"/>
              <a:t>ethnicisation</a:t>
            </a:r>
            <a:r>
              <a:rPr lang="cs-CZ" dirty="0"/>
              <a:t>) ve </a:t>
            </a:r>
            <a:r>
              <a:rPr lang="cs-CZ" b="1" dirty="0"/>
              <a:t>školním </a:t>
            </a:r>
            <a:r>
              <a:rPr lang="cs-CZ" b="1" dirty="0" err="1"/>
              <a:t>mikroprostědí</a:t>
            </a:r>
            <a:r>
              <a:rPr lang="cs-CZ" b="1" dirty="0"/>
              <a:t>.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50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C33C6-479D-4DE3-8384-0FE68F649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1040"/>
          </a:xfrm>
        </p:spPr>
        <p:txBody>
          <a:bodyPr/>
          <a:lstStyle/>
          <a:p>
            <a:r>
              <a:rPr lang="cs-CZ" dirty="0"/>
              <a:t>Dynamika etnicity ve školní třídě </a:t>
            </a:r>
            <a:r>
              <a:rPr lang="cs-CZ" sz="3200" dirty="0"/>
              <a:t>(Obrovská 2016)</a:t>
            </a:r>
            <a:endParaRPr lang="en-GB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D8CE632-9B1E-47F5-BB3D-29A5407DD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971" y="1656806"/>
            <a:ext cx="2819400" cy="18054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4400" dirty="0"/>
              <a:t>etnicita</a:t>
            </a:r>
            <a:endParaRPr lang="en-GB" sz="4400" dirty="0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9C6452B6-46DE-4291-9202-99ACA242D188}"/>
              </a:ext>
            </a:extLst>
          </p:cNvPr>
          <p:cNvSpPr/>
          <p:nvPr/>
        </p:nvSpPr>
        <p:spPr>
          <a:xfrm>
            <a:off x="3821547" y="4497778"/>
            <a:ext cx="3591339" cy="19613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???</a:t>
            </a:r>
            <a:endParaRPr lang="en-GB" sz="32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5BD392AC-52C0-4C3B-BDAB-4C18829880C4}"/>
              </a:ext>
            </a:extLst>
          </p:cNvPr>
          <p:cNvSpPr/>
          <p:nvPr/>
        </p:nvSpPr>
        <p:spPr>
          <a:xfrm>
            <a:off x="7410352" y="1623527"/>
            <a:ext cx="2819401" cy="1805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/>
              <a:t>gender</a:t>
            </a:r>
            <a:endParaRPr lang="en-GB" sz="4400" dirty="0"/>
          </a:p>
        </p:txBody>
      </p:sp>
      <p:sp>
        <p:nvSpPr>
          <p:cNvPr id="7" name="Šipka: obousměrná vodorovná 6">
            <a:extLst>
              <a:ext uri="{FF2B5EF4-FFF2-40B4-BE49-F238E27FC236}">
                <a16:creationId xmlns:a16="http://schemas.microsoft.com/office/drawing/2014/main" id="{B3599487-94DA-496E-B1EC-5E7F78149D7E}"/>
              </a:ext>
            </a:extLst>
          </p:cNvPr>
          <p:cNvSpPr/>
          <p:nvPr/>
        </p:nvSpPr>
        <p:spPr>
          <a:xfrm rot="1640332">
            <a:off x="3302457" y="3741016"/>
            <a:ext cx="1462744" cy="42738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/>
          </a:p>
        </p:txBody>
      </p:sp>
      <p:sp>
        <p:nvSpPr>
          <p:cNvPr id="8" name="Šipka: obousměrná vodorovná 7">
            <a:extLst>
              <a:ext uri="{FF2B5EF4-FFF2-40B4-BE49-F238E27FC236}">
                <a16:creationId xmlns:a16="http://schemas.microsoft.com/office/drawing/2014/main" id="{C6C4A3D8-D2F9-4093-B4E8-F5B6512AEA7F}"/>
              </a:ext>
            </a:extLst>
          </p:cNvPr>
          <p:cNvSpPr/>
          <p:nvPr/>
        </p:nvSpPr>
        <p:spPr>
          <a:xfrm rot="20097837">
            <a:off x="6474497" y="3787705"/>
            <a:ext cx="1462744" cy="42738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/>
          </a:p>
        </p:txBody>
      </p:sp>
      <p:sp>
        <p:nvSpPr>
          <p:cNvPr id="9" name="Šipka: obousměrná vodorovná 8">
            <a:extLst>
              <a:ext uri="{FF2B5EF4-FFF2-40B4-BE49-F238E27FC236}">
                <a16:creationId xmlns:a16="http://schemas.microsoft.com/office/drawing/2014/main" id="{15A194B2-C9F4-4A58-AD6F-06E9BB127E60}"/>
              </a:ext>
            </a:extLst>
          </p:cNvPr>
          <p:cNvSpPr/>
          <p:nvPr/>
        </p:nvSpPr>
        <p:spPr>
          <a:xfrm>
            <a:off x="4692080" y="2294181"/>
            <a:ext cx="1867746" cy="3960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/>
          </a:p>
        </p:txBody>
      </p:sp>
    </p:spTree>
    <p:extLst>
      <p:ext uri="{BB962C8B-B14F-4D97-AF65-F5344CB8AC3E}">
        <p14:creationId xmlns:p14="http://schemas.microsoft.com/office/powerpoint/2010/main" val="426875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71966-6E33-4429-AF99-AECDDB457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5292"/>
          </a:xfrm>
        </p:spPr>
        <p:txBody>
          <a:bodyPr>
            <a:normAutofit fontScale="90000"/>
          </a:bodyPr>
          <a:lstStyle/>
          <a:p>
            <a:r>
              <a:rPr lang="cs-CZ" dirty="0"/>
              <a:t>Komplexní přístup k identitě</a:t>
            </a:r>
            <a:endParaRPr lang="en-GB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FF10CBF-0AD3-49BE-844B-2B8C12F63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607993"/>
              </p:ext>
            </p:extLst>
          </p:nvPr>
        </p:nvGraphicFramePr>
        <p:xfrm>
          <a:off x="838200" y="1298713"/>
          <a:ext cx="10515600" cy="48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2256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11F72-2B03-4E7E-8F6C-B651A19E2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/>
          <a:lstStyle/>
          <a:p>
            <a:r>
              <a:rPr lang="cs-CZ" dirty="0"/>
              <a:t>Závěr (gender, etnicita, třída …)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E95B55-9BA9-4D76-8D21-C31DA490D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014"/>
            <a:ext cx="10515600" cy="5059859"/>
          </a:xfrm>
        </p:spPr>
        <p:txBody>
          <a:bodyPr/>
          <a:lstStyle/>
          <a:p>
            <a:r>
              <a:rPr lang="cs-CZ" dirty="0"/>
              <a:t>Všechny tyto kategorie jsou zdrojem identity, nedají se zkoumat zvlášť, nebo alespoň bez přihlédnutí k ostatním</a:t>
            </a:r>
          </a:p>
          <a:p>
            <a:pPr lvl="1"/>
            <a:r>
              <a:rPr lang="cs-CZ" sz="2800" dirty="0"/>
              <a:t>identita je komplexní sociální jev</a:t>
            </a:r>
          </a:p>
          <a:p>
            <a:pPr lvl="2"/>
            <a:r>
              <a:rPr lang="cs-CZ" sz="2400" dirty="0"/>
              <a:t>má svoji </a:t>
            </a:r>
            <a:r>
              <a:rPr lang="cs-CZ" sz="3000" b="1" dirty="0"/>
              <a:t>socialitu – </a:t>
            </a:r>
            <a:r>
              <a:rPr lang="cs-CZ" sz="3000" b="1" dirty="0" err="1"/>
              <a:t>materialitu</a:t>
            </a:r>
            <a:r>
              <a:rPr lang="cs-CZ" sz="3000" b="1" dirty="0"/>
              <a:t> – emocionalitu – i racionalitu</a:t>
            </a:r>
          </a:p>
          <a:p>
            <a:r>
              <a:rPr lang="cs-CZ" b="1" dirty="0" err="1"/>
              <a:t>Interpretativní</a:t>
            </a:r>
            <a:r>
              <a:rPr lang="cs-CZ" b="1" dirty="0"/>
              <a:t> chápání identity vede k otázce, co s tím?, jak to změnit, napravit?, jak zamezit znevýhodnění?</a:t>
            </a:r>
          </a:p>
          <a:p>
            <a:r>
              <a:rPr lang="cs-CZ" dirty="0"/>
              <a:t>Angažovaný, aplikovaný výzkum se snaží o </a:t>
            </a:r>
            <a:r>
              <a:rPr lang="cs-CZ" b="1" dirty="0" err="1"/>
              <a:t>empowerment</a:t>
            </a:r>
            <a:r>
              <a:rPr lang="cs-CZ" b="1" dirty="0"/>
              <a:t> (uschopnění) znevýhodněných skupin (</a:t>
            </a:r>
            <a:r>
              <a:rPr lang="cs-CZ" b="1" dirty="0" err="1"/>
              <a:t>exkludovaných</a:t>
            </a:r>
            <a:r>
              <a:rPr lang="cs-CZ" b="1" dirty="0"/>
              <a:t>) </a:t>
            </a:r>
            <a:r>
              <a:rPr lang="cs-CZ" dirty="0"/>
              <a:t>na základě nějaké takové kategorie, snaží se o </a:t>
            </a:r>
            <a:r>
              <a:rPr lang="cs-CZ" b="1" dirty="0"/>
              <a:t>inkluzi…</a:t>
            </a:r>
          </a:p>
          <a:p>
            <a:r>
              <a:rPr lang="cs-CZ" dirty="0"/>
              <a:t>Takže příště o </a:t>
            </a:r>
            <a:r>
              <a:rPr lang="cs-CZ" b="1" dirty="0"/>
              <a:t>exkluzi a inkluzivním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997683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20060</TotalTime>
  <Words>575</Words>
  <Application>Microsoft Office PowerPoint</Application>
  <PresentationFormat>Širokoúhlá obrazovka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Současné problémy sociologie vzdělávání</vt:lpstr>
      <vt:lpstr>Petrusek, Miloslav and Jan Balon. 2008. “Ohlédnutí za vývojem sociologické teorie v posledním čtvrtstoletí.” Sociologický Časopis 44(5):837–57. </vt:lpstr>
      <vt:lpstr>Zdroje identity</vt:lpstr>
      <vt:lpstr>Zdroje nového chápání identity, voice, tedy i genderu, etnicity, třídy…</vt:lpstr>
      <vt:lpstr>Identita a vzdělávání</vt:lpstr>
      <vt:lpstr>Dynamika etnicity ve školní třídě (Obrovská 2016)</vt:lpstr>
      <vt:lpstr>Komplexní přístup k identitě</vt:lpstr>
      <vt:lpstr>Závěr (gender, etnicita, třída …)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problémy sociologie vzdělávání</dc:title>
  <dc:creator>Wirth</dc:creator>
  <cp:lastModifiedBy>Autor</cp:lastModifiedBy>
  <cp:revision>302</cp:revision>
  <dcterms:created xsi:type="dcterms:W3CDTF">2018-09-15T08:21:15Z</dcterms:created>
  <dcterms:modified xsi:type="dcterms:W3CDTF">2019-11-12T19:59:24Z</dcterms:modified>
</cp:coreProperties>
</file>