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  <p:sldMasterId id="2147483780" r:id="rId2"/>
  </p:sldMasterIdLst>
  <p:sldIdLst>
    <p:sldId id="256" r:id="rId3"/>
    <p:sldId id="257" r:id="rId4"/>
    <p:sldId id="261" r:id="rId5"/>
    <p:sldId id="258" r:id="rId6"/>
    <p:sldId id="259" r:id="rId7"/>
    <p:sldId id="266" r:id="rId8"/>
    <p:sldId id="267" r:id="rId9"/>
    <p:sldId id="263" r:id="rId10"/>
    <p:sldId id="265" r:id="rId11"/>
    <p:sldId id="262" r:id="rId12"/>
    <p:sldId id="260" r:id="rId13"/>
    <p:sldId id="264" r:id="rId14"/>
    <p:sldId id="271" r:id="rId15"/>
    <p:sldId id="292" r:id="rId16"/>
    <p:sldId id="291" r:id="rId17"/>
    <p:sldId id="280" r:id="rId18"/>
    <p:sldId id="277" r:id="rId19"/>
    <p:sldId id="297" r:id="rId20"/>
    <p:sldId id="293" r:id="rId21"/>
    <p:sldId id="275" r:id="rId22"/>
    <p:sldId id="281" r:id="rId23"/>
    <p:sldId id="282" r:id="rId24"/>
    <p:sldId id="284" r:id="rId25"/>
    <p:sldId id="283" r:id="rId26"/>
    <p:sldId id="285" r:id="rId27"/>
    <p:sldId id="290" r:id="rId28"/>
    <p:sldId id="288" r:id="rId29"/>
    <p:sldId id="287" r:id="rId30"/>
    <p:sldId id="294" r:id="rId31"/>
    <p:sldId id="295" r:id="rId32"/>
    <p:sldId id="279" r:id="rId33"/>
    <p:sldId id="286" r:id="rId34"/>
    <p:sldId id="274" r:id="rId35"/>
    <p:sldId id="296" r:id="rId36"/>
    <p:sldId id="298" r:id="rId37"/>
    <p:sldId id="278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CB9EFDE-4E2C-45C9-A2B1-B563A7323140}">
          <p14:sldIdLst>
            <p14:sldId id="256"/>
            <p14:sldId id="257"/>
            <p14:sldId id="261"/>
            <p14:sldId id="258"/>
            <p14:sldId id="259"/>
            <p14:sldId id="266"/>
            <p14:sldId id="267"/>
            <p14:sldId id="263"/>
            <p14:sldId id="265"/>
            <p14:sldId id="262"/>
          </p14:sldIdLst>
        </p14:section>
        <p14:section name="Oddíl bez názvu" id="{DFF3183D-AE3B-4344-8AB7-34D87A58FA86}">
          <p14:sldIdLst>
            <p14:sldId id="260"/>
            <p14:sldId id="264"/>
            <p14:sldId id="271"/>
            <p14:sldId id="292"/>
            <p14:sldId id="291"/>
            <p14:sldId id="280"/>
            <p14:sldId id="277"/>
            <p14:sldId id="297"/>
            <p14:sldId id="293"/>
            <p14:sldId id="275"/>
            <p14:sldId id="281"/>
            <p14:sldId id="282"/>
            <p14:sldId id="284"/>
            <p14:sldId id="283"/>
            <p14:sldId id="285"/>
            <p14:sldId id="290"/>
            <p14:sldId id="288"/>
            <p14:sldId id="287"/>
            <p14:sldId id="294"/>
            <p14:sldId id="295"/>
            <p14:sldId id="279"/>
            <p14:sldId id="286"/>
            <p14:sldId id="274"/>
            <p14:sldId id="296"/>
            <p14:sldId id="298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CE02C-6EC6-4E09-BC2C-9FDED4DE236E}" type="datetimeFigureOut"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677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F36E1-9596-4E98-8786-4A17C5D29C65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737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D1A55-63BC-4BA2-9538-7DDEADA10621}" type="datetimeFigureOut"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201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D01ABB-8821-4BF5-97A9-E1A66ACAEAA9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649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C37B1C-D4A1-4A4F-A470-80868146AFC5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273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31D1B9-F39E-471E-80A9-595CAA5664AD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055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EABC-E2B9-4606-A74F-CB06AF596887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969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850A0-01A3-4F4E-AA52-F716A9BFD4EB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188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11CCA-BB49-46C7-A0E2-F42339750F9A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19050" dist="63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19050" dist="63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995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75A7A-4A9A-410F-B848-AB998ACC9419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034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F3E88-2D66-4D17-B0FA-EA13CB20B2FF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3DED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3DED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77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205CAA-4E5A-4223-BD55-C5D2841AC9EF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584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zykovednesdruzeni.cz/JA_2019_3-4.pdf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?id=15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cuni.cz/webapps/zzp/detail/191564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ni.cz/UK-8701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?id=150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1708" y="2091262"/>
            <a:ext cx="9068586" cy="2751325"/>
          </a:xfrm>
        </p:spPr>
        <p:txBody>
          <a:bodyPr/>
          <a:lstStyle/>
          <a:p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Odborný text a odborný styl: 3. a 4. seminář</a:t>
            </a:r>
            <a:br>
              <a:rPr lang="cs-CZ" sz="2800" b="1" dirty="0"/>
            </a:br>
            <a:r>
              <a:rPr lang="cs-CZ" sz="2800" b="1" dirty="0"/>
              <a:t>3. a 10. března 2020</a:t>
            </a:r>
            <a:br>
              <a:rPr lang="cs-CZ" sz="2800" b="1" dirty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1800" dirty="0"/>
              <a:t>0) Organizace semináře – </a:t>
            </a:r>
            <a:r>
              <a:rPr lang="cs-CZ" sz="1800"/>
              <a:t>harmonogram referátů aj.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1800" dirty="0"/>
              <a:t>1) pravopisná korektura </a:t>
            </a:r>
            <a:br>
              <a:rPr lang="cs-CZ" sz="1800" dirty="0"/>
            </a:br>
            <a:r>
              <a:rPr lang="cs-CZ" sz="1800" dirty="0"/>
              <a:t>2) ČETBA ODBORNÉHO TEXTU  (J. Šanderová – rekapitulace, diskuse)</a:t>
            </a:r>
            <a:br>
              <a:rPr lang="cs-CZ" sz="1800" dirty="0"/>
            </a:br>
            <a:r>
              <a:rPr lang="cs-CZ" sz="1800" dirty="0"/>
              <a:t>3) prezentace odborné stati (domácí úkol)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Jazykovědné aktuality. ODBORNÝ ČASOPIS. STRUKTURA ČASOPISU (RUBRIKY). ODBORNÁ STAŤ, její součásti a struktura. RECENZE.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60849" y="4898571"/>
            <a:ext cx="8972099" cy="541176"/>
          </a:xfrm>
        </p:spPr>
        <p:txBody>
          <a:bodyPr/>
          <a:lstStyle/>
          <a:p>
            <a:r>
              <a:rPr lang="cs-CZ" dirty="0"/>
              <a:t>(Na příkladu Jazykovědných aktualit, 2019, 3-4, příp. 1-2)</a:t>
            </a:r>
          </a:p>
        </p:txBody>
      </p:sp>
    </p:spTree>
    <p:extLst>
      <p:ext uri="{BB962C8B-B14F-4D97-AF65-F5344CB8AC3E}">
        <p14:creationId xmlns:p14="http://schemas.microsoft.com/office/powerpoint/2010/main" val="2182251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683" y="403653"/>
            <a:ext cx="10360090" cy="42836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dirty="0"/>
              <a:t>Úkoly na příští hodinu – 3. 3.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6708" y="906162"/>
            <a:ext cx="11184545" cy="54204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1) Přečíst:</a:t>
            </a:r>
          </a:p>
          <a:p>
            <a:pPr marL="0" indent="0">
              <a:buNone/>
            </a:pPr>
            <a:r>
              <a:rPr lang="cs-CZ" dirty="0"/>
              <a:t>Šanderová, Jadwiga: </a:t>
            </a:r>
            <a:r>
              <a:rPr lang="cs-CZ" i="1" dirty="0"/>
              <a:t>Jak číst a psát odborný text ve společenských vědách. </a:t>
            </a:r>
            <a:r>
              <a:rPr lang="cs-CZ" dirty="0"/>
              <a:t>Praha: Sociologické nakladatelství (SLON), 2005. ISBN 80-6429-40-7.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00"/>
                </a:solidFill>
              </a:rPr>
              <a:t>Kap. I. – Jak číst odborné texty, s. 15 – 39. </a:t>
            </a:r>
            <a:r>
              <a:rPr lang="cs-CZ" dirty="0">
                <a:solidFill>
                  <a:srgbClr val="FFFF00"/>
                </a:solidFill>
              </a:rPr>
              <a:t>(Na přespříští seminář,10. 3., s. 40 – 49.)</a:t>
            </a:r>
          </a:p>
          <a:p>
            <a:pPr marL="0" indent="0">
              <a:buNone/>
            </a:pPr>
            <a:r>
              <a:rPr lang="cs-CZ" dirty="0"/>
              <a:t>Udělat si pro svou potřebu poznámky – probereme na hodině – a vyzkoušet v praxi na tomto textu: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b="1" dirty="0"/>
              <a:t>2) Přečíst, zpracovat, poslat:</a:t>
            </a:r>
          </a:p>
          <a:p>
            <a:pPr marL="0" indent="0">
              <a:buNone/>
            </a:pPr>
            <a:r>
              <a:rPr lang="cs-CZ" dirty="0"/>
              <a:t>První stať uvedenou v Jazykovědných aktualitách, 2019, 3-4: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https://www.jazykovednesdruzeni.cz/JA_2019_3-4.pdf</a:t>
            </a:r>
            <a:endParaRPr lang="cs-CZ" sz="2200" dirty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cs-CZ" dirty="0"/>
              <a:t>prostudovat a připravit každý za sebe cvičný </a:t>
            </a:r>
            <a:r>
              <a:rPr lang="cs-CZ" b="1" dirty="0"/>
              <a:t>handout </a:t>
            </a:r>
            <a:r>
              <a:rPr lang="cs-CZ" dirty="0"/>
              <a:t>k (imaginární)  prezentaci a (reálné) diskusi</a:t>
            </a:r>
          </a:p>
          <a:p>
            <a:pPr marL="0" indent="0">
              <a:buNone/>
            </a:pPr>
            <a:r>
              <a:rPr lang="cs-CZ" dirty="0"/>
              <a:t>- vpravo nahoře uvést jméno, v záhlaví bibliografický údaj stati (buď podle zásad uvedených v závěru  časopiseckého čísla </a:t>
            </a:r>
            <a:r>
              <a:rPr lang="cs-CZ" i="1" dirty="0"/>
              <a:t>Jazykovědných aktualit</a:t>
            </a:r>
            <a:r>
              <a:rPr lang="cs-CZ" dirty="0"/>
              <a:t> – Pokyny pro přispěvatele, anebo na základě dokumentu na </a:t>
            </a:r>
            <a:r>
              <a:rPr lang="cs-CZ" dirty="0" err="1"/>
              <a:t>Moodlu</a:t>
            </a:r>
            <a:r>
              <a:rPr lang="cs-CZ" dirty="0"/>
              <a:t> </a:t>
            </a:r>
            <a:r>
              <a:rPr lang="pl-PL" i="1" dirty="0"/>
              <a:t>Bibliografické odkazy a citace_podle ČSN</a:t>
            </a:r>
            <a:r>
              <a:rPr lang="cs-CZ" dirty="0"/>
              <a:t>), dále body – hesla, příp. citace</a:t>
            </a:r>
          </a:p>
          <a:p>
            <a:pPr>
              <a:buFontTx/>
              <a:buChar char="-"/>
            </a:pPr>
            <a:r>
              <a:rPr lang="cs-CZ" dirty="0"/>
              <a:t>stručně, informativně, s výběrem nejpodstatnějšího; přehlednost – strukturace témat /subtémat, která se odrazí i v grafice; dobrá formální úprava</a:t>
            </a:r>
          </a:p>
          <a:p>
            <a:pPr>
              <a:buFontTx/>
              <a:buChar char="-"/>
            </a:pPr>
            <a:r>
              <a:rPr lang="cs-CZ" dirty="0"/>
              <a:t>typograficky upravit podle zásad v závěru časopisu (font, velikost písma; jen řádkování může být podle potřeby těsnější)</a:t>
            </a:r>
            <a:endParaRPr lang="cs-CZ" sz="2800" b="1" dirty="0"/>
          </a:p>
          <a:p>
            <a:pPr marL="0" indent="0">
              <a:buNone/>
            </a:pPr>
            <a:r>
              <a:rPr lang="cs-CZ" sz="2600" b="1" dirty="0"/>
              <a:t>Poslat prosím do pondělka 2. 3. 2020 do 12.00.</a:t>
            </a:r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r>
              <a:rPr lang="cs-CZ" sz="1700" b="1" dirty="0"/>
              <a:t>3</a:t>
            </a:r>
            <a:r>
              <a:rPr lang="cs-CZ" b="1" dirty="0"/>
              <a:t>) Prohlédnout si celé číslo Jazykovědných aktualit</a:t>
            </a:r>
            <a:r>
              <a:rPr lang="cs-CZ" sz="1700" b="1" dirty="0"/>
              <a:t>,</a:t>
            </a:r>
          </a:p>
          <a:p>
            <a:pPr marL="0" indent="0">
              <a:buNone/>
            </a:pPr>
            <a:r>
              <a:rPr lang="cs-CZ" sz="1700" b="1" dirty="0"/>
              <a:t> </a:t>
            </a:r>
            <a:r>
              <a:rPr lang="cs-CZ" sz="1700" dirty="0"/>
              <a:t>jeho strukturu, rubriky atd.; jak vypadá odborná studie / recenze, z čeho se skládá? atd.</a:t>
            </a:r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3224" y="242596"/>
            <a:ext cx="10982131" cy="7184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Úkoly na příště (10. 3.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935" y="1063690"/>
            <a:ext cx="11302314" cy="54112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Referovat o vybraných statích budou – a pošlou své handouty mailem k zveřejnění na </a:t>
            </a:r>
            <a:r>
              <a:rPr lang="cs-CZ" b="1" dirty="0" err="1"/>
              <a:t>Moodlu</a:t>
            </a:r>
            <a:r>
              <a:rPr lang="cs-CZ" b="1" dirty="0"/>
              <a:t> do pondělí 9. 3. 12.00 (úprava jako minule včetně bibliografického údaje v záhlaví; Word – ne </a:t>
            </a:r>
            <a:r>
              <a:rPr lang="cs-CZ" b="1" dirty="0" err="1"/>
              <a:t>pdf</a:t>
            </a:r>
            <a:r>
              <a:rPr lang="cs-CZ" b="1" dirty="0"/>
              <a:t>!)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/>
              <a:t>- </a:t>
            </a:r>
            <a:r>
              <a:rPr lang="cs-CZ" sz="2600" b="1" dirty="0">
                <a:solidFill>
                  <a:srgbClr val="FF0000"/>
                </a:solidFill>
              </a:rPr>
              <a:t>Markéta Šafránková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- Šárka Dvořáčková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- Míša Kaprasová</a:t>
            </a:r>
          </a:p>
          <a:p>
            <a:pPr>
              <a:buFontTx/>
              <a:buChar char="-"/>
            </a:pPr>
            <a:r>
              <a:rPr lang="cs-CZ" sz="2600" b="1" dirty="0">
                <a:solidFill>
                  <a:srgbClr val="FF0000"/>
                </a:solidFill>
              </a:rPr>
              <a:t>Eva Nováková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 všechny (vlastní poznámky, příprava k diskusi na semináři)</a:t>
            </a:r>
          </a:p>
          <a:p>
            <a:pPr marL="0" indent="0">
              <a:buNone/>
            </a:pPr>
            <a:r>
              <a:rPr lang="cs-CZ" dirty="0"/>
              <a:t>1) J. Šanderová – pokračování 1. kapitoly, část </a:t>
            </a:r>
            <a:r>
              <a:rPr lang="cs-CZ" i="1" dirty="0"/>
              <a:t>Co nám pomáhá orientovat se v odborné literatuře </a:t>
            </a:r>
            <a:r>
              <a:rPr lang="cs-CZ" dirty="0"/>
              <a:t>(a kapitolky o abstraktu, anotaci a recenzi)</a:t>
            </a:r>
          </a:p>
          <a:p>
            <a:pPr marL="0" indent="0">
              <a:buNone/>
            </a:pPr>
            <a:r>
              <a:rPr lang="cs-CZ" dirty="0"/>
              <a:t>2) Téma ODBORNÝ ČASOPIS. STRUKTURA ČASOPISU (RUBRIKY). ODBORNÁ STAŤ, její součásti a struktura. RECENZE. Na příkladu </a:t>
            </a:r>
            <a:r>
              <a:rPr lang="cs-CZ" i="1" dirty="0"/>
              <a:t>Jazykovědných aktualit</a:t>
            </a:r>
            <a:r>
              <a:rPr lang="cs-CZ" dirty="0"/>
              <a:t>, 2019, 3-4 nebo 1-2 (k dispozici na </a:t>
            </a:r>
            <a:r>
              <a:rPr lang="cs-CZ" dirty="0" err="1"/>
              <a:t>Moodlu</a:t>
            </a:r>
            <a:r>
              <a:rPr lang="cs-CZ" dirty="0"/>
              <a:t>, č. 3-4  papírově)</a:t>
            </a:r>
          </a:p>
          <a:p>
            <a:pPr>
              <a:buFontTx/>
              <a:buChar char="-"/>
            </a:pPr>
            <a:r>
              <a:rPr lang="cs-CZ" dirty="0"/>
              <a:t>prohlédnout si časopis (rubriky, struktura časopisů i textu), přečíst si ho (zběžně, kurzoricky, pro orientaci, s ohledem na to podstatné; podle zájmu něco podrobněji – k debatě na semináři)</a:t>
            </a:r>
          </a:p>
          <a:p>
            <a:pPr>
              <a:buFontTx/>
              <a:buChar char="-"/>
            </a:pPr>
            <a:r>
              <a:rPr lang="cs-CZ" dirty="0"/>
              <a:t>soustředit se více na jednu recenzi, sledovat, jak odpovídá charakteristice z knihy J. Šanderové (diskuse)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34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652463" y="326571"/>
            <a:ext cx="11066786" cy="60835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b="1" dirty="0"/>
              <a:t>Text ke korektuře 3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Slonice ze zoologické zahrady v brazilském Rio de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Janeiru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zhubla o půl tuny poté co jí byla nařízena přísná dieta. Tlustokožec jménem Koala smí za celý den sníst nanejvýš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stopadesát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kilogramů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potravi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když dostane chuť na chleba nebo burské oříšky musí si jí nechat zajít. „Měla velký zadek a v pase taky nevypadala zrovna jako modelka“ ztěžoval si ošetřovatel. „Ale to nebyl jediný důvod proč jsme se rozhodly pro redukční dietu. O mnoho horší je že trpěly její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šlachy a nejzávažnějším důvodem se jevily počínající potíže se srdcem.“ Koala drží dietu už čtyři měsíce a nyní váží čtyři a půl tuny. Půst bude pokračovat tak dlouho dokud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nezhodí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ještě dalších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pětset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kilogramů. Podle ošetřovatele spořádala  devětatřicetiletá Koala dříve na posezení téměř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dvěstěpadesát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banánů zatímco dnes má povoleno sníst jen polovinu. K narozeninám prý však dostane pro útěchu navíc  nějaké arašídy a  možná i trávový dort.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20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39967FB-05D7-4AB0-B274-E454B9296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22" y="304801"/>
            <a:ext cx="10879494" cy="329681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Text ke korektuře </a:t>
            </a:r>
            <a:r>
              <a:rPr lang="cs-CZ" sz="2400" b="1" dirty="0" smtClean="0"/>
              <a:t>3 - oprava</a:t>
            </a:r>
            <a:r>
              <a:rPr lang="cs-CZ" sz="2400" b="1" dirty="0"/>
              <a:t/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494835F-7046-409E-979F-AA2DCAF4B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765110"/>
            <a:ext cx="11644604" cy="60928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Slonice ze zoologické zahrady v brazilském Rio de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Janeiru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zhubla o půl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tuny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poté co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poté, co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jí byla nařízena přísná dieta.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Tlustokožec jménem Koala smí za celý den sníst nanejvýš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 padesát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kilogramů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potravy,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když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dostane chuť na chleba nebo burské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oříšky, musí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nechat zajít.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„Měla velký zadek a v pase taky nevypadala zrovna jako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modelka,“ stěžoval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ošetřovatel. „Ale to nebyl jediný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důvod, proč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jsme se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rozhodli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redukční dietu. O mnoho horší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je, že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trpěly její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kolenní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šlachy, 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nejzávažnějším důvodem se jevily počínající potíže se srdcem.“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Koala drží dietu už čtyři měsíce a nyní váží čtyři a půl tuny.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Půst bude pokračovat tak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dlouho, dokud neshodí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ještě dalších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pět set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kilogramů.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ošetřovatele spořádala  devětatřicetiletá Koala dříve na posezení téměř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stě padesát banánů, zatímco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dnes má povoleno sníst jen polovinu. 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 narozeninám prý však dostane pro útěchu navíc  nějaké arašídy a  možná i trávový dort.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9909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5232" y="298580"/>
            <a:ext cx="11681927" cy="6456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13. Věty </a:t>
            </a:r>
            <a:r>
              <a:rPr lang="cs-CZ" b="1" dirty="0"/>
              <a:t>s </a:t>
            </a:r>
            <a:r>
              <a:rPr lang="cs-CZ" b="1" i="1" dirty="0"/>
              <a:t>poté(,) co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Spojovací výraz </a:t>
            </a:r>
            <a:r>
              <a:rPr lang="cs-CZ" i="1" dirty="0">
                <a:solidFill>
                  <a:srgbClr val="FF0000"/>
                </a:solidFill>
              </a:rPr>
              <a:t>poté co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je v současné češtině hojně užívaný. Vztažné zájmeno </a:t>
            </a:r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dirty="0"/>
              <a:t> na první pohled jednoznačně signalizuje počátek vedlejší věty, na niž odkazuje výraz </a:t>
            </a:r>
            <a:r>
              <a:rPr lang="cs-CZ" i="1" dirty="0">
                <a:solidFill>
                  <a:srgbClr val="FF0000"/>
                </a:solidFill>
              </a:rPr>
              <a:t>poté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</a:t>
            </a:r>
            <a:r>
              <a:rPr lang="cs-CZ" dirty="0"/>
              <a:t> tedy nasnadě </a:t>
            </a:r>
            <a:r>
              <a:rPr lang="cs-CZ" dirty="0">
                <a:solidFill>
                  <a:srgbClr val="FF0000"/>
                </a:solidFill>
              </a:rPr>
              <a:t>psát před </a:t>
            </a:r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dirty="0">
                <a:solidFill>
                  <a:srgbClr val="FF0000"/>
                </a:solidFill>
              </a:rPr>
              <a:t> čárku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Prosazuje </a:t>
            </a:r>
            <a:r>
              <a:rPr lang="cs-CZ" dirty="0"/>
              <a:t>se však i chápání spojovacího výrazu </a:t>
            </a:r>
            <a:r>
              <a:rPr lang="cs-CZ" i="1" dirty="0">
                <a:solidFill>
                  <a:srgbClr val="FF0000"/>
                </a:solidFill>
              </a:rPr>
              <a:t>poté co</a:t>
            </a:r>
            <a:r>
              <a:rPr lang="cs-CZ" dirty="0">
                <a:solidFill>
                  <a:srgbClr val="FF0000"/>
                </a:solidFill>
              </a:rPr>
              <a:t> jako jednočlenného a snaha klást čárku už před </a:t>
            </a:r>
            <a:r>
              <a:rPr lang="cs-CZ" i="1" dirty="0">
                <a:solidFill>
                  <a:srgbClr val="FF0000"/>
                </a:solidFill>
              </a:rPr>
              <a:t>poté</a:t>
            </a:r>
            <a:r>
              <a:rPr lang="cs-CZ" dirty="0">
                <a:solidFill>
                  <a:srgbClr val="FF0000"/>
                </a:solidFill>
              </a:rPr>
              <a:t>.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Ani </a:t>
            </a:r>
            <a:r>
              <a:rPr lang="cs-CZ" dirty="0"/>
              <a:t>takové řešení neodmítáme, avšak psaní čárky ve spojovacím výrazu </a:t>
            </a:r>
            <a:r>
              <a:rPr lang="cs-CZ" i="1" dirty="0"/>
              <a:t>poté co</a:t>
            </a:r>
            <a:r>
              <a:rPr lang="cs-CZ" dirty="0"/>
              <a:t> nelze vyřešit jen jednoduchou poučkou o chápání výrazu jako jedno- či dvojčlenného. Toto chápání, a tedy i psaní s čárkou či bez ní, totiž </a:t>
            </a:r>
            <a:r>
              <a:rPr lang="cs-CZ" dirty="0">
                <a:solidFill>
                  <a:srgbClr val="FF0000"/>
                </a:solidFill>
              </a:rPr>
              <a:t>do značné míry závisí na kontextu a na pozici spojovacího výrazu ve větě:</a:t>
            </a:r>
          </a:p>
          <a:p>
            <a:pPr marL="0" indent="0">
              <a:buNone/>
            </a:pPr>
            <a:r>
              <a:rPr lang="cs-CZ" dirty="0"/>
              <a:t>Stojí-li </a:t>
            </a:r>
            <a:r>
              <a:rPr lang="cs-CZ" i="1" dirty="0"/>
              <a:t>poté co</a:t>
            </a:r>
            <a:r>
              <a:rPr lang="cs-CZ" dirty="0"/>
              <a:t> na začátku větného celku, zpravidla v praxi převažuje psaní čárky mezi oběma jeho složkami. Psaní bez čárky je zde však rovněž přípustnou variantou: </a:t>
            </a:r>
            <a:r>
              <a:rPr lang="cs-CZ" i="1" dirty="0"/>
              <a:t>Poté(,) co se přihlásíte do systému, zobrazí se váš seznam předmětů. Poté(,) co sportovec ohlásil návrat do německého klubu, se výčet jeho úspěchů v domácí lize povážlivě ztenčil.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(…)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 možné, že vývoj časem dospěje k úplnému splynutí obou složek výrazu </a:t>
            </a:r>
            <a:r>
              <a:rPr lang="cs-CZ" i="1" dirty="0"/>
              <a:t>poté co</a:t>
            </a:r>
            <a:r>
              <a:rPr lang="cs-CZ" dirty="0"/>
              <a:t>, ale zatím nelze říci, že by psaní </a:t>
            </a:r>
            <a:r>
              <a:rPr lang="cs-CZ" i="1" dirty="0" err="1"/>
              <a:t>potéco</a:t>
            </a:r>
            <a:r>
              <a:rPr lang="cs-CZ" dirty="0"/>
              <a:t> bylo už dnes běžné a ustálené (na rozdíl od </a:t>
            </a:r>
            <a:r>
              <a:rPr lang="cs-CZ" i="1" dirty="0"/>
              <a:t>zatímco</a:t>
            </a:r>
            <a:r>
              <a:rPr lang="cs-CZ" dirty="0"/>
              <a:t> a </a:t>
            </a:r>
            <a:r>
              <a:rPr lang="cs-CZ" i="1" dirty="0"/>
              <a:t>mezitímco</a:t>
            </a:r>
            <a:r>
              <a:rPr lang="cs-CZ" dirty="0"/>
              <a:t>). V současné době doporučujeme zůstat u psaní odděleně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Viz </a:t>
            </a:r>
            <a:r>
              <a:rPr lang="cs-CZ" i="1" dirty="0"/>
              <a:t>Internetová </a:t>
            </a:r>
            <a:r>
              <a:rPr lang="cs-CZ" i="1" dirty="0" smtClean="0"/>
              <a:t>jazyková příručka</a:t>
            </a:r>
            <a:r>
              <a:rPr lang="cs-CZ" dirty="0"/>
              <a:t>: </a:t>
            </a:r>
            <a:r>
              <a:rPr lang="cs-CZ" u="sng" dirty="0">
                <a:solidFill>
                  <a:srgbClr val="FF0000"/>
                </a:solidFill>
                <a:hlinkClick r:id="rId2"/>
              </a:rPr>
              <a:t>https://prirucka.ujc.cas.cz/?id=150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064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Text k opravě 4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109" y="1520890"/>
            <a:ext cx="10776857" cy="45141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Román </a:t>
            </a:r>
            <a:r>
              <a:rPr lang="cs-CZ" sz="2400" dirty="0"/>
              <a:t>je rozsáhlý epický (vyprávěcí) literární žánr řazený mezi fikci a ve své moderní podobě téměř vždy prozaický jen málokdy veršovaný. Jedná se o velmi mnohotvárný, vnitřně </a:t>
            </a:r>
            <a:r>
              <a:rPr lang="cs-CZ" sz="2400" dirty="0" err="1"/>
              <a:t>rosporný</a:t>
            </a:r>
            <a:r>
              <a:rPr lang="cs-CZ" sz="2400" dirty="0"/>
              <a:t> a neobyčejně </a:t>
            </a:r>
            <a:r>
              <a:rPr lang="cs-CZ" sz="2400" dirty="0" err="1"/>
              <a:t>promněnlivý</a:t>
            </a:r>
            <a:r>
              <a:rPr lang="cs-CZ" sz="2400" dirty="0"/>
              <a:t> žánr s otevřenou </a:t>
            </a:r>
            <a:r>
              <a:rPr lang="cs-CZ" sz="2400" dirty="0" err="1"/>
              <a:t>ztrukturou</a:t>
            </a:r>
            <a:r>
              <a:rPr lang="cs-CZ" sz="2400" dirty="0"/>
              <a:t>. Román může mít téměř jakýkoliv téma a používat různorodé literární postupy, badatelé proto často tvrdí že není možné určit žádný </a:t>
            </a:r>
            <a:r>
              <a:rPr lang="cs-CZ" sz="2400" dirty="0" err="1"/>
              <a:t>tipicky</a:t>
            </a:r>
            <a:r>
              <a:rPr lang="cs-CZ" sz="2400" dirty="0"/>
              <a:t> románový </a:t>
            </a:r>
            <a:r>
              <a:rPr lang="cs-CZ" sz="2400" dirty="0" err="1"/>
              <a:t>ris</a:t>
            </a:r>
            <a:r>
              <a:rPr lang="cs-CZ" sz="2400" dirty="0"/>
              <a:t> nebo podat stálou a vyčerpávající definici tohoto žánru. Michail Michajlovič </a:t>
            </a:r>
            <a:r>
              <a:rPr lang="cs-CZ" sz="2400" dirty="0" err="1"/>
              <a:t>Bachtin</a:t>
            </a:r>
            <a:r>
              <a:rPr lang="cs-CZ" sz="2400" dirty="0"/>
              <a:t>, významný ruský </a:t>
            </a:r>
            <a:r>
              <a:rPr lang="cs-CZ" sz="2400" dirty="0" err="1"/>
              <a:t>teoretyk</a:t>
            </a:r>
            <a:r>
              <a:rPr lang="cs-CZ" sz="2400" dirty="0"/>
              <a:t> románu, označil ve 40. letech 20. století román za „jediný žánr, který se dosud </a:t>
            </a:r>
            <a:r>
              <a:rPr lang="cs-CZ" sz="2400" dirty="0" err="1"/>
              <a:t>vivíjí</a:t>
            </a:r>
            <a:r>
              <a:rPr lang="cs-CZ" sz="2400" dirty="0"/>
              <a:t> a utváří“. Kromě estetické funkce může plnit i různé další: </a:t>
            </a:r>
            <a:r>
              <a:rPr lang="cs-CZ" sz="2400" dirty="0" err="1"/>
              <a:t>dydaktickou</a:t>
            </a:r>
            <a:r>
              <a:rPr lang="cs-CZ" sz="2400" dirty="0"/>
              <a:t>, publicistickou, filosofickou a jiné.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9385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70BCD3A-86CB-4540-B112-4600DEDD6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400050"/>
            <a:ext cx="10906125" cy="6267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Oprava textu </a:t>
            </a:r>
            <a:r>
              <a:rPr lang="cs-CZ" b="1" dirty="0" smtClean="0"/>
              <a:t>5</a:t>
            </a:r>
            <a:endParaRPr lang="cs-CZ" sz="1600" b="1" dirty="0"/>
          </a:p>
          <a:p>
            <a:pPr marL="0" indent="0" algn="just">
              <a:buNone/>
            </a:pPr>
            <a:r>
              <a:rPr lang="cs-CZ" sz="2000" b="1" dirty="0"/>
              <a:t>Jak ve zdraví přežít Vánoce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Vánoce jsou nejstresovějším obdobím roku. I jídlo které obvykle funguje jako tlumič stresu může být zejména o Štědrém dnu jeho příčinou. Ale to už jsme na konci stresového řetězce protože ten začíná mnohem dříve. Jeden z nejzapeklitějších problémů je logistika tedy s kým a kde budeme trávit Štědrý den.  S přítelem nebo s rodiči? S mámou a jejím nový mužem nebo s tátou a jeho novou přítelkyní? A s kým bude babička nebo brácha co žije sám? Poskládat osazenstvo kolem štědrovečerního stolu je nadlidský úkol. Ale nic není nemožné. Třeba u mě doma to loni na štědrý večer vypadalo takhle: já můj bývalý přítel můj syn jeho dnes už bývalá přítelkyně a moji rodiče. Bylo to super! Přítomnost těch kdo nepatří do rodiny zabránila tomu aby mezi členy rodiny vznikaly tenze. (Výraz „tenze“ berte jako eufemismus pro hádku či </a:t>
            </a:r>
            <a:r>
              <a:rPr lang="cs-CZ" sz="2000" dirty="0" err="1"/>
              <a:t>histerickou</a:t>
            </a:r>
            <a:r>
              <a:rPr lang="cs-CZ" sz="2000" dirty="0"/>
              <a:t> scénu případně odchod ještě před hlavním chodem.)  Funguje to. Pokud se ovšem pro „kolemjdoucí“ najde u </a:t>
            </a:r>
            <a:r>
              <a:rPr lang="cs-CZ" sz="2000" dirty="0" err="1"/>
              <a:t>rodiného</a:t>
            </a:r>
            <a:r>
              <a:rPr lang="cs-CZ" sz="2000" dirty="0"/>
              <a:t> stolu místo. V </a:t>
            </a:r>
            <a:r>
              <a:rPr lang="cs-CZ" sz="2000" dirty="0" err="1"/>
              <a:t>ledskterých</a:t>
            </a:r>
            <a:r>
              <a:rPr lang="cs-CZ" sz="2000" dirty="0"/>
              <a:t> domácnostech je pokrevní pouto na tolik neproniknutelné že přes to vlak nejede. Anebo jede ale jen jednou. Když už máte jasno v tom v jakém počtu a s kým večer strávíte potřebujete vědět co kdo jí. Třeba u nás babička a děda trvají na klasice ale syn kapra nepozře a jeho přítelkyně je veganka takže kromě </a:t>
            </a:r>
            <a:r>
              <a:rPr lang="cs-CZ" sz="2000" dirty="0" err="1"/>
              <a:t>rybi</a:t>
            </a:r>
            <a:r>
              <a:rPr lang="cs-CZ" sz="2000" dirty="0"/>
              <a:t> smažíte i řízky a tofu a pro jistotu děláte dva saláty a dvě polévky. Já už se ale raději se všemi domlouvám na nějakém </a:t>
            </a:r>
            <a:r>
              <a:rPr lang="cs-CZ" sz="2000" dirty="0" err="1"/>
              <a:t>oboustraně</a:t>
            </a:r>
            <a:r>
              <a:rPr lang="cs-CZ" sz="2000" dirty="0"/>
              <a:t> přijatelném kompromisu. Cukrovím přispějí všichni a když vázne řeč o program se postará jejich ochutnávání a porovnávání.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099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124A731-3874-4468-A6C3-37643E92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0" y="530826"/>
            <a:ext cx="11484059" cy="647700"/>
          </a:xfrm>
        </p:spPr>
        <p:txBody>
          <a:bodyPr>
            <a:noAutofit/>
          </a:bodyPr>
          <a:lstStyle/>
          <a:p>
            <a:pPr algn="ctr"/>
            <a:r>
              <a:rPr lang="cs-CZ" sz="2400" dirty="0"/>
              <a:t>Referáty k odborným </a:t>
            </a:r>
            <a:r>
              <a:rPr lang="cs-CZ" sz="2400" dirty="0" smtClean="0"/>
              <a:t>statím (viz handouty na </a:t>
            </a:r>
            <a:r>
              <a:rPr lang="cs-CZ" sz="2400" dirty="0" err="1" smtClean="0"/>
              <a:t>Moodlu</a:t>
            </a:r>
            <a:r>
              <a:rPr lang="cs-CZ" sz="2400" dirty="0" smtClean="0"/>
              <a:t> a v papírové podobě)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7D7E34E-ADF2-40C0-AAA3-0A33069F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1" y="1409700"/>
            <a:ext cx="11144250" cy="48057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1) Markéta Šafránková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2) Šárka Dvořáčková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3) Míša Kaprasová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4) Eva Nováková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114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057" y="2982686"/>
            <a:ext cx="10014858" cy="3505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          https</a:t>
            </a:r>
            <a:r>
              <a:rPr lang="cs-CZ" dirty="0"/>
              <a:t>://www.citacepro.com/dokument/KxjzJ2CoEmay0eGP/plny-text.pdf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475" y="228599"/>
            <a:ext cx="5753781" cy="575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98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4286" y="348343"/>
            <a:ext cx="11244942" cy="62810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 odkazování, citování a uvádění využité odborné literatury – příklady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Vyňato z textu Lenky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Okrouhlíkové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LO)</a:t>
            </a:r>
          </a:p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letech 1841–1865 byl ředitelem ústavu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Václav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patrně nejvýznamnější osobnost, která je spojována s užíváním znaků ve výuce, tvůrce tzv. pražské metody vzdělávání. Zastával názor, že 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přirozená posuňková řeč je mateřštinou hluchoněmých, dokonce můžeme tvrdit, že ji považoval za opravdový jazyk: „Ano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jestiť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ústav ten ve světě jediným, kdež rovnoprávnost též se dopřává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mateřčině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jazyku hluchoněmých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totiž ruce a přirozené mimice, již se jedinou hluchoněmý přivádí k jasnému povědomí osobní své důstojnosti a úplně se svými bratry rovnosti na právech lidských“ </a:t>
            </a:r>
            <a:r>
              <a:rPr lang="cs-CZ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Frost</a:t>
            </a:r>
            <a:r>
              <a:rPr lang="cs-CZ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1861, s. 7; zvýraznila LO). </a:t>
            </a:r>
            <a:endParaRPr lang="cs-CZ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době, kdy započato se vzděláváním této nepovšimnuté role českého školství, byla umělá pantomimika v rozkvětu, škola staroněmecká byla na ústupu před školou novoněmeckou a duchaplný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Frost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již oře svého ‚přirozené posunování i pro věci abstraktní‘ sedlal do boje“ </a:t>
            </a:r>
            <a:r>
              <a:rPr lang="cs-CZ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(Malý, 1897, s. 12). </a:t>
            </a:r>
            <a:endParaRPr lang="cs-CZ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FROST</a:t>
            </a:r>
            <a:r>
              <a:rPr lang="cs-CZ" dirty="0"/>
              <a:t>, Václav. </a:t>
            </a:r>
            <a:r>
              <a:rPr lang="cs-CZ" i="1" dirty="0"/>
              <a:t>Český Tomáš a německý Michael Vážné slovo v sprostém rouše</a:t>
            </a:r>
            <a:r>
              <a:rPr lang="cs-CZ" dirty="0"/>
              <a:t>. Praha: Tiskem Rohlíčka a </a:t>
            </a:r>
            <a:r>
              <a:rPr lang="cs-CZ" dirty="0" err="1"/>
              <a:t>Sieverse</a:t>
            </a:r>
            <a:r>
              <a:rPr lang="cs-CZ" dirty="0"/>
              <a:t>, 1861. </a:t>
            </a:r>
          </a:p>
          <a:p>
            <a:pPr marL="0" indent="0">
              <a:buNone/>
            </a:pPr>
            <a:r>
              <a:rPr lang="cs-CZ" dirty="0" smtClean="0"/>
              <a:t>MALÝ</a:t>
            </a:r>
            <a:r>
              <a:rPr lang="cs-CZ" dirty="0"/>
              <a:t>, Karel. </a:t>
            </a:r>
            <a:r>
              <a:rPr lang="cs-CZ" i="1" dirty="0"/>
              <a:t>Děti hluchoněmé, nedoslýchavé, jakož i poruchami řeči stižené ve škole obecné. </a:t>
            </a:r>
            <a:r>
              <a:rPr lang="cs-CZ" dirty="0"/>
              <a:t>Praha: I. L. Kober, 1897.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7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564" y="503853"/>
            <a:ext cx="11392594" cy="57733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/>
              <a:t>Text k opravě 2 – řešení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Delfíni jsou považováni za </a:t>
            </a:r>
            <a:r>
              <a:rPr lang="cs-CZ" b="1" dirty="0"/>
              <a:t>výjimečně</a:t>
            </a:r>
            <a:r>
              <a:rPr lang="cs-CZ" dirty="0"/>
              <a:t> inteligentní </a:t>
            </a:r>
            <a:r>
              <a:rPr lang="cs-CZ" b="1" dirty="0"/>
              <a:t>živočichy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Jejich mozek je velikostí podobný lidskému, mají skvěle </a:t>
            </a:r>
            <a:r>
              <a:rPr lang="cs-CZ" b="1" dirty="0"/>
              <a:t>vyvinutou</a:t>
            </a:r>
            <a:r>
              <a:rPr lang="cs-CZ" dirty="0"/>
              <a:t> paměť a komplexní společenskou strukturu. </a:t>
            </a:r>
          </a:p>
          <a:p>
            <a:pPr marL="0" indent="0">
              <a:buNone/>
            </a:pPr>
            <a:r>
              <a:rPr lang="cs-CZ" dirty="0"/>
              <a:t>Jejich </a:t>
            </a:r>
            <a:r>
              <a:rPr lang="cs-CZ" dirty="0" err="1"/>
              <a:t>sonární</a:t>
            </a:r>
            <a:r>
              <a:rPr lang="cs-CZ" dirty="0"/>
              <a:t> systém je </a:t>
            </a:r>
            <a:r>
              <a:rPr lang="cs-CZ" b="1" dirty="0"/>
              <a:t>dokonalejší, než jaký má </a:t>
            </a:r>
            <a:r>
              <a:rPr lang="cs-CZ" dirty="0"/>
              <a:t>jakékoli námořnictvo. </a:t>
            </a:r>
          </a:p>
          <a:p>
            <a:pPr marL="0" indent="0">
              <a:buNone/>
            </a:pPr>
            <a:r>
              <a:rPr lang="cs-CZ" dirty="0"/>
              <a:t>Umějí dobře napodobovat a podle </a:t>
            </a:r>
            <a:r>
              <a:rPr lang="cs-CZ" b="1" dirty="0"/>
              <a:t>vědců, kteří studují jejich chování, mají </a:t>
            </a:r>
            <a:r>
              <a:rPr lang="cs-CZ" dirty="0"/>
              <a:t>překvapivé schopnosti. </a:t>
            </a:r>
          </a:p>
          <a:p>
            <a:pPr marL="0" indent="0">
              <a:buNone/>
            </a:pPr>
            <a:r>
              <a:rPr lang="cs-CZ" dirty="0"/>
              <a:t>V </a:t>
            </a:r>
            <a:r>
              <a:rPr lang="cs-CZ" b="1" dirty="0"/>
              <a:t>uplynulých</a:t>
            </a:r>
            <a:r>
              <a:rPr lang="cs-CZ" dirty="0"/>
              <a:t> letech bylo </a:t>
            </a:r>
            <a:r>
              <a:rPr lang="cs-CZ" b="1" dirty="0"/>
              <a:t>objeveno</a:t>
            </a:r>
            <a:r>
              <a:rPr lang="cs-CZ" dirty="0"/>
              <a:t> například </a:t>
            </a:r>
            <a:r>
              <a:rPr lang="cs-CZ" b="1" dirty="0"/>
              <a:t>to, že delfíni rozeznávají svůj obraz v zrcadle, což </a:t>
            </a:r>
            <a:r>
              <a:rPr lang="cs-CZ" dirty="0"/>
              <a:t>bývá považováno za znak </a:t>
            </a:r>
            <a:r>
              <a:rPr lang="cs-CZ" b="1" dirty="0"/>
              <a:t>sebeuvědomění, a že spontánně</a:t>
            </a:r>
            <a:r>
              <a:rPr lang="cs-CZ" dirty="0"/>
              <a:t> chápou myšlenky jiných jedinců včetně lidí.</a:t>
            </a:r>
          </a:p>
          <a:p>
            <a:pPr marL="0" indent="0">
              <a:buNone/>
            </a:pPr>
            <a:r>
              <a:rPr lang="cs-CZ" dirty="0"/>
              <a:t>Co se týče zrcadel, mnoho zvířat jim </a:t>
            </a:r>
            <a:r>
              <a:rPr lang="cs-CZ" b="1" dirty="0"/>
              <a:t>buď</a:t>
            </a:r>
            <a:r>
              <a:rPr lang="cs-CZ" dirty="0"/>
              <a:t> vůbec nevěnuje žádnou </a:t>
            </a:r>
            <a:r>
              <a:rPr lang="cs-CZ" b="1" dirty="0"/>
              <a:t>pozornost, nebo </a:t>
            </a:r>
            <a:r>
              <a:rPr lang="cs-CZ" dirty="0"/>
              <a:t>na  ně útočí jako na nepřátele. </a:t>
            </a:r>
          </a:p>
          <a:p>
            <a:pPr marL="0" indent="0">
              <a:buNone/>
            </a:pPr>
            <a:r>
              <a:rPr lang="cs-CZ" dirty="0"/>
              <a:t>Někteří tvorové jako opice, lidoopi, sloni a afričtí šedí papoušci jej </a:t>
            </a:r>
            <a:r>
              <a:rPr lang="cs-CZ" b="1" dirty="0"/>
              <a:t>poté, co </a:t>
            </a:r>
            <a:r>
              <a:rPr lang="cs-CZ" dirty="0"/>
              <a:t>si na ně </a:t>
            </a:r>
            <a:r>
              <a:rPr lang="cs-CZ" b="1" dirty="0"/>
              <a:t>zvykli, začali </a:t>
            </a:r>
            <a:r>
              <a:rPr lang="cs-CZ" dirty="0"/>
              <a:t>používat jako nástroj k nalezení skrytých předmětů nebo </a:t>
            </a:r>
            <a:r>
              <a:rPr lang="cs-CZ" b="1" dirty="0"/>
              <a:t>potravy</a:t>
            </a:r>
            <a:r>
              <a:rPr lang="cs-CZ" dirty="0"/>
              <a:t>, ale na rozdíl od delfínů v něm </a:t>
            </a:r>
            <a:r>
              <a:rPr lang="cs-CZ" b="1" dirty="0"/>
              <a:t>nezkoumali</a:t>
            </a:r>
            <a:r>
              <a:rPr lang="cs-CZ" dirty="0"/>
              <a:t> svůj vzhled. </a:t>
            </a:r>
          </a:p>
          <a:p>
            <a:pPr marL="0" indent="0">
              <a:buNone/>
            </a:pPr>
            <a:r>
              <a:rPr lang="cs-CZ" dirty="0"/>
              <a:t>Pokusy prováděné vědeckým týmem z Durbanu v jižní Africe </a:t>
            </a:r>
            <a:r>
              <a:rPr lang="cs-CZ" b="1" dirty="0"/>
              <a:t>dokázaly</a:t>
            </a:r>
            <a:r>
              <a:rPr lang="cs-CZ" dirty="0"/>
              <a:t> také, že delfíni jsou s to určit, kam se člověk </a:t>
            </a:r>
            <a:r>
              <a:rPr lang="cs-CZ" b="1" dirty="0"/>
              <a:t>dívá, a </a:t>
            </a:r>
            <a:r>
              <a:rPr lang="cs-CZ" dirty="0"/>
              <a:t>odhadnout jeho záměry.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756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852451F-9DE0-482B-AD7B-1C3FCCFB0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457200"/>
            <a:ext cx="11125200" cy="106680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Jadwiga Šanderová: </a:t>
            </a:r>
            <a:br>
              <a:rPr lang="cs-CZ" sz="3200" b="1" dirty="0"/>
            </a:br>
            <a:r>
              <a:rPr lang="cs-CZ" sz="3200" b="1" i="1" dirty="0"/>
              <a:t>Co nám pomáhá orientovat se v odborné literatuře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A2A6A62-07AD-445C-B923-505DBDDD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685925"/>
            <a:ext cx="11277600" cy="466724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Abstrakt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Anotace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Recenze</a:t>
            </a:r>
          </a:p>
        </p:txBody>
      </p:sp>
    </p:spTree>
    <p:extLst>
      <p:ext uri="{BB962C8B-B14F-4D97-AF65-F5344CB8AC3E}">
        <p14:creationId xmlns:p14="http://schemas.microsoft.com/office/powerpoint/2010/main" val="3609448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3D20950-B3C9-41A4-8BB4-DAACE6096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279918"/>
            <a:ext cx="10372725" cy="57849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Abstrakt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F12C927-508A-4329-85AD-FC3B2CF75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718457"/>
            <a:ext cx="11243388" cy="57756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/>
              <a:t>slouží </a:t>
            </a:r>
            <a:r>
              <a:rPr lang="cs-CZ" b="1" dirty="0"/>
              <a:t>k </a:t>
            </a:r>
            <a:r>
              <a:rPr lang="cs-CZ" b="1" dirty="0" smtClean="0"/>
              <a:t>vyhledávání</a:t>
            </a:r>
            <a:r>
              <a:rPr lang="cs-CZ" dirty="0"/>
              <a:t> </a:t>
            </a:r>
            <a:r>
              <a:rPr lang="cs-CZ" dirty="0" smtClean="0"/>
              <a:t>zdrojů (společně </a:t>
            </a:r>
            <a:r>
              <a:rPr lang="cs-CZ" dirty="0"/>
              <a:t>s </a:t>
            </a:r>
            <a:r>
              <a:rPr lang="cs-CZ" b="1" dirty="0"/>
              <a:t>názvem</a:t>
            </a:r>
            <a:r>
              <a:rPr lang="cs-CZ" dirty="0"/>
              <a:t> dané vědecké práce a </a:t>
            </a:r>
            <a:r>
              <a:rPr lang="cs-CZ" b="1" dirty="0"/>
              <a:t>seznamem klíčových </a:t>
            </a:r>
            <a:r>
              <a:rPr lang="cs-CZ" b="1" dirty="0" smtClean="0"/>
              <a:t>slov</a:t>
            </a:r>
            <a:r>
              <a:rPr lang="cs-CZ" dirty="0" smtClean="0"/>
              <a:t>)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Chce-li badatel nalézt vhodnou literaturu k určitému problému –</a:t>
            </a: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zadá knihovnici, resp. vyhledávacímu </a:t>
            </a:r>
            <a:r>
              <a:rPr lang="cs-CZ" dirty="0"/>
              <a:t>serveru </a:t>
            </a:r>
            <a:r>
              <a:rPr lang="cs-CZ" b="1" dirty="0"/>
              <a:t>klíčová </a:t>
            </a:r>
            <a:r>
              <a:rPr lang="cs-CZ" b="1" dirty="0" smtClean="0"/>
              <a:t>slova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   → </a:t>
            </a:r>
            <a:r>
              <a:rPr lang="cs-CZ" dirty="0"/>
              <a:t>vygenerován seznam </a:t>
            </a:r>
            <a:r>
              <a:rPr lang="cs-CZ" b="1" dirty="0"/>
              <a:t>názvů</a:t>
            </a:r>
            <a:r>
              <a:rPr lang="cs-CZ" dirty="0"/>
              <a:t> </a:t>
            </a:r>
            <a:r>
              <a:rPr lang="cs-CZ" dirty="0" smtClean="0"/>
              <a:t>prací, které by mohly být užitečné</a:t>
            </a: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   →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 smtClean="0"/>
              <a:t>badatel čte abstrakty </a:t>
            </a:r>
            <a:r>
              <a:rPr lang="cs-CZ" dirty="0"/>
              <a:t>vytipovaných prací a </a:t>
            </a:r>
            <a:r>
              <a:rPr lang="cs-CZ" b="1" dirty="0"/>
              <a:t>rozhoduje se, zda </a:t>
            </a:r>
            <a:r>
              <a:rPr lang="cs-CZ" b="1" dirty="0" smtClean="0"/>
              <a:t>si práci </a:t>
            </a:r>
            <a:r>
              <a:rPr lang="cs-CZ" b="1" dirty="0"/>
              <a:t>skutečně chce přečíst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bstrakt </a:t>
            </a:r>
            <a:r>
              <a:rPr lang="cs-CZ" dirty="0"/>
              <a:t>funguje </a:t>
            </a:r>
            <a:r>
              <a:rPr lang="cs-CZ" dirty="0" smtClean="0"/>
              <a:t>(i) </a:t>
            </a:r>
            <a:r>
              <a:rPr lang="cs-CZ" b="1" dirty="0" smtClean="0"/>
              <a:t>samostatně</a:t>
            </a:r>
            <a:r>
              <a:rPr lang="cs-CZ" dirty="0"/>
              <a:t>, </a:t>
            </a:r>
            <a:r>
              <a:rPr lang="cs-CZ" b="1" dirty="0"/>
              <a:t>mimo </a:t>
            </a:r>
            <a:r>
              <a:rPr lang="cs-CZ" b="1" dirty="0" smtClean="0"/>
              <a:t>sám text studie </a:t>
            </a:r>
            <a:r>
              <a:rPr lang="cs-CZ" dirty="0" smtClean="0"/>
              <a:t>(např. sborník abstraktů určité konference)</a:t>
            </a:r>
          </a:p>
          <a:p>
            <a:pPr algn="just"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asto v češtině i v angličtině</a:t>
            </a:r>
          </a:p>
          <a:p>
            <a:pPr algn="just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ozsah / forma podle požadavků redakce časopisu, organizátorů konference, editorů sborníku apod.  </a:t>
            </a:r>
          </a:p>
          <a:p>
            <a:pPr lvl="0" algn="just">
              <a:buFontTx/>
              <a:buChar char="-"/>
            </a:pPr>
            <a:r>
              <a:rPr lang="cs-CZ" dirty="0"/>
              <a:t>stručný, úsporný, zhuštěný, věcný, výstižný, přehledný, jasný</a:t>
            </a:r>
            <a:r>
              <a:rPr lang="cs-CZ" dirty="0" smtClean="0"/>
              <a:t>, přesný</a:t>
            </a:r>
          </a:p>
          <a:p>
            <a:pPr lvl="0" algn="just">
              <a:buFontTx/>
              <a:buChar char="-"/>
            </a:pPr>
            <a:r>
              <a:rPr lang="cs-CZ" dirty="0"/>
              <a:t>norma pro zpracování abstraktu: </a:t>
            </a:r>
            <a:r>
              <a:rPr lang="cs-CZ" b="1" dirty="0"/>
              <a:t>ČSN ISO 214 </a:t>
            </a:r>
            <a:r>
              <a:rPr lang="cs-CZ" dirty="0"/>
              <a:t>(010148) Dokumentace - Abstrakty pro publikace a dokumentaci</a:t>
            </a:r>
          </a:p>
          <a:p>
            <a:pPr algn="just">
              <a:buFontTx/>
              <a:buChar char="-"/>
            </a:pPr>
            <a:endParaRPr lang="cs-CZ" dirty="0" smtClean="0"/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575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1B2E935-9E17-4D02-95C6-4C23CF11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457201"/>
            <a:ext cx="10858499" cy="8191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0"/>
              <a:t/>
            </a:r>
            <a:br>
              <a:rPr lang="cs-CZ" sz="3100" dirty="0"/>
            </a:br>
            <a:r>
              <a:rPr lang="cs-CZ" sz="3100" b="1" dirty="0"/>
              <a:t>Doporučená struktura abstraktu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409CDE6-859E-4871-A528-A54BC3F71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61" y="1054359"/>
            <a:ext cx="11215396" cy="60322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byznysu se vžil slovesný úvar </a:t>
            </a:r>
            <a:r>
              <a:rPr lang="cs-CZ" b="1" i="1" dirty="0" err="1"/>
              <a:t>elevator</a:t>
            </a:r>
            <a:r>
              <a:rPr lang="cs-CZ" b="1" i="1" dirty="0"/>
              <a:t> </a:t>
            </a:r>
            <a:r>
              <a:rPr lang="cs-CZ" b="1" i="1" dirty="0" err="1"/>
              <a:t>pitch</a:t>
            </a:r>
            <a:r>
              <a:rPr lang="cs-CZ" b="1" dirty="0"/>
              <a:t> </a:t>
            </a:r>
            <a:r>
              <a:rPr lang="cs-CZ" dirty="0"/>
              <a:t>– představení ve výtahu. 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utor </a:t>
            </a:r>
            <a:r>
              <a:rPr lang="cs-CZ" dirty="0"/>
              <a:t>odborného textu má do abstraktu napsat právě to, co by říkal o své práci, kdyby na to měl nejvýše </a:t>
            </a:r>
            <a:r>
              <a:rPr lang="cs-CZ" b="1" dirty="0"/>
              <a:t>dvě minuty </a:t>
            </a:r>
            <a:r>
              <a:rPr lang="cs-CZ" dirty="0"/>
              <a:t>a nemohl použít žádných slajdů, obrázků, textu.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Nultá </a:t>
            </a:r>
            <a:r>
              <a:rPr lang="cs-CZ" b="1" dirty="0"/>
              <a:t>část – O co jde? Kde jsme</a:t>
            </a:r>
            <a:r>
              <a:rPr lang="cs-CZ" b="1" dirty="0" smtClean="0"/>
              <a:t>? (Kontext.)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Práce je řešena v kontextu tom a tom.</a:t>
            </a:r>
            <a:br>
              <a:rPr lang="cs-CZ" i="1" dirty="0"/>
            </a:br>
            <a:r>
              <a:rPr lang="cs-CZ" i="1" dirty="0"/>
              <a:t>Nauka ta a ta se zabývá studiem toho a toho.</a:t>
            </a:r>
            <a:br>
              <a:rPr lang="cs-CZ" i="1" dirty="0"/>
            </a:br>
            <a:r>
              <a:rPr lang="cs-CZ" i="1" dirty="0"/>
              <a:t>Stavíme na těchto a oněch nedávných pokrocích v naší oblasti.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(Je to nutné spíše výjimečně.)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0955" y="2905709"/>
            <a:ext cx="3008578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03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7EFD837-18A7-4F78-BC60-96736D20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542925"/>
            <a:ext cx="11039475" cy="593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1) Jaký se řeší problém? Jaké je téma? Jaký je cíl textu?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Tato práce </a:t>
            </a:r>
            <a:r>
              <a:rPr lang="cs-CZ" i="1" dirty="0" smtClean="0"/>
              <a:t>řeší…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Cílem této práce </a:t>
            </a:r>
            <a:r>
              <a:rPr lang="cs-CZ" i="1" dirty="0" smtClean="0"/>
              <a:t>je...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Zaměřil jsem se </a:t>
            </a:r>
            <a:r>
              <a:rPr lang="cs-CZ" i="1" dirty="0" smtClean="0"/>
              <a:t>na…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Pokud dokážete vyjádřit účel svého textu v jedné větě o pár slovech, udělejte. Stručnější zde vždy znamená lepší.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2) Jak je problém vyřešen – jak je cíl naplněn?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Zvolený problém jsem vyřešil pomocí toho a toho.</a:t>
            </a:r>
            <a:br>
              <a:rPr lang="cs-CZ" i="1" dirty="0"/>
            </a:br>
            <a:r>
              <a:rPr lang="cs-CZ" i="1" dirty="0"/>
              <a:t>V řešení bylo použito metody té, postupu toho a analýzy oné.</a:t>
            </a:r>
            <a:br>
              <a:rPr lang="cs-CZ" i="1" dirty="0"/>
            </a:br>
            <a:r>
              <a:rPr lang="cs-CZ" i="1" dirty="0"/>
              <a:t>Práce představuje algoritmus takový, který.</a:t>
            </a:r>
            <a:br>
              <a:rPr lang="cs-CZ" i="1" dirty="0"/>
            </a:br>
            <a:r>
              <a:rPr lang="cs-CZ" i="1" dirty="0"/>
              <a:t>Data jsem zpracovával pomocí těch a těchto nástrojů a provedl vyhodnocení takové.</a:t>
            </a:r>
            <a:br>
              <a:rPr lang="cs-CZ" i="1" dirty="0"/>
            </a:br>
            <a:r>
              <a:rPr lang="cs-CZ" i="1" dirty="0"/>
              <a:t>Podstatou našeho algoritmu je.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Pokud je podstatou odborného textu nová metodologie (= „jak něco dělat“), patří sem její krátký popis. </a:t>
            </a:r>
          </a:p>
          <a:p>
            <a:pPr marL="0" indent="0">
              <a:buNone/>
            </a:pPr>
            <a:r>
              <a:rPr lang="cs-CZ" dirty="0"/>
              <a:t>Pokud se text skládá ze tří částí, pak v této části abstraktu budou tři věty, z nichž každá se bude věnovat jedné části.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44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9D8359F-49F9-43E8-ABF9-4985706CA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61" y="345233"/>
            <a:ext cx="11163689" cy="6065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3) Jaké jsou konkrétní výsledky? </a:t>
            </a:r>
            <a:r>
              <a:rPr lang="cs-CZ" b="1" dirty="0" smtClean="0"/>
              <a:t>Jak </a:t>
            </a:r>
            <a:r>
              <a:rPr lang="cs-CZ" b="1" dirty="0"/>
              <a:t>je problém vyřešen?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Podařilo se dosáhnout úspěšnosti 87,3%.</a:t>
            </a:r>
            <a:br>
              <a:rPr lang="cs-CZ" i="1" dirty="0"/>
            </a:br>
            <a:r>
              <a:rPr lang="cs-CZ" i="1" dirty="0"/>
              <a:t>V práci jsme vytvořili systém, který…</a:t>
            </a:r>
            <a:br>
              <a:rPr lang="cs-CZ" i="1" dirty="0"/>
            </a:br>
            <a:r>
              <a:rPr lang="cs-CZ" i="1" dirty="0"/>
              <a:t>Vytvořené řešení poskytuje ty a ty možnosti.</a:t>
            </a:r>
            <a:br>
              <a:rPr lang="cs-CZ" i="1" dirty="0"/>
            </a:br>
            <a:r>
              <a:rPr lang="cs-CZ" i="1" dirty="0"/>
              <a:t>Provedeným výzkumem jsme zjistili, že…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 dobré uvést zde konkrétní číslo – „existující metodu XY jsme zrychlili pětkrát“. </a:t>
            </a:r>
          </a:p>
          <a:p>
            <a:pPr marL="0" indent="0">
              <a:buNone/>
            </a:pPr>
            <a:r>
              <a:rPr lang="cs-CZ" dirty="0"/>
              <a:t>(Pokud přínos práce není možné shrnout do dvou nebo tří vět, někde je chyba.)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4) Čím je text užitečný vědě a čtenáři?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Přínosem této práce je.</a:t>
            </a:r>
            <a:br>
              <a:rPr lang="cs-CZ" i="1" dirty="0"/>
            </a:br>
            <a:r>
              <a:rPr lang="cs-CZ" i="1" dirty="0"/>
              <a:t>Hlavním zjištěním je.</a:t>
            </a:r>
            <a:br>
              <a:rPr lang="cs-CZ" i="1" dirty="0"/>
            </a:br>
            <a:r>
              <a:rPr lang="cs-CZ" i="1" dirty="0"/>
              <a:t>Hlavním výsledkem je.</a:t>
            </a:r>
            <a:br>
              <a:rPr lang="cs-CZ" i="1" dirty="0"/>
            </a:br>
            <a:r>
              <a:rPr lang="cs-CZ" i="1" dirty="0"/>
              <a:t>Na základě zjištěných údajů je možné.</a:t>
            </a:r>
            <a:br>
              <a:rPr lang="cs-CZ" i="1" dirty="0"/>
            </a:br>
            <a:r>
              <a:rPr lang="cs-CZ" i="1" dirty="0"/>
              <a:t>Výsledky této práce umožňují.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Zatímco účelem třetí části je konkrétně jmenovat dosažené výsledky, úkolem části čtvrté je interpretovat jejich význam.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Často se část třetí a čtvrtá prolínají.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409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7258C45-AAA9-4C23-A33F-0B1CEC43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52119"/>
            <a:ext cx="10058400" cy="68138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b="1" dirty="0"/>
              <a:t/>
            </a:r>
            <a:br>
              <a:rPr lang="cs-CZ" sz="2700" b="1" dirty="0"/>
            </a:br>
            <a:r>
              <a:rPr lang="cs-CZ" sz="2700" b="1" dirty="0"/>
              <a:t/>
            </a:r>
            <a:br>
              <a:rPr lang="cs-CZ" sz="2700" b="1" dirty="0"/>
            </a:br>
            <a:r>
              <a:rPr lang="cs-CZ" sz="2700" b="1" dirty="0"/>
              <a:t>Twitter </a:t>
            </a:r>
            <a:r>
              <a:rPr lang="cs-CZ" sz="2700" b="1" dirty="0" err="1"/>
              <a:t>Edition</a:t>
            </a:r>
            <a:r>
              <a:rPr lang="cs-CZ" sz="2700" b="1" dirty="0"/>
              <a:t>: Celý tento článek ve 140 znacích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C9208D9-2A1E-464A-AFD8-20BBE9B3F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819275"/>
            <a:ext cx="11239500" cy="4219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Abstrakt = </a:t>
            </a:r>
            <a:r>
              <a:rPr lang="cs-CZ" b="1" dirty="0"/>
              <a:t>Chci to vůbec číst?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Jaký </a:t>
            </a:r>
            <a:r>
              <a:rPr lang="cs-CZ" b="1" dirty="0"/>
              <a:t>problém</a:t>
            </a:r>
            <a:r>
              <a:rPr lang="cs-CZ" dirty="0"/>
              <a:t> se řeší? </a:t>
            </a:r>
          </a:p>
          <a:p>
            <a:pPr marL="0" indent="0">
              <a:buNone/>
            </a:pPr>
            <a:r>
              <a:rPr lang="cs-CZ" dirty="0"/>
              <a:t>Jaké </a:t>
            </a:r>
            <a:r>
              <a:rPr lang="cs-CZ" b="1" dirty="0"/>
              <a:t>řešení</a:t>
            </a:r>
            <a:r>
              <a:rPr lang="cs-CZ" dirty="0"/>
              <a:t> práce nabízí? </a:t>
            </a:r>
          </a:p>
          <a:p>
            <a:pPr marL="0" indent="0">
              <a:buNone/>
            </a:pPr>
            <a:r>
              <a:rPr lang="cs-CZ" dirty="0"/>
              <a:t>Jaké jsou přesně </a:t>
            </a:r>
            <a:r>
              <a:rPr lang="cs-CZ" b="1" dirty="0"/>
              <a:t>výsledky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dirty="0"/>
              <a:t>Jaký je </a:t>
            </a:r>
            <a:r>
              <a:rPr lang="cs-CZ" b="1" dirty="0"/>
              <a:t>význam</a:t>
            </a:r>
            <a:r>
              <a:rPr lang="cs-CZ" dirty="0"/>
              <a:t> práce?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Stručně!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683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5828069-E0F7-4EFE-8ADA-A1061E11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92" y="447869"/>
            <a:ext cx="10870163" cy="59715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Příklad </a:t>
            </a:r>
            <a:r>
              <a:rPr lang="cs-CZ" sz="3600" dirty="0"/>
              <a:t>– bakalářská práce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9EB5FB5-E071-4617-9C11-607078BAA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091682"/>
            <a:ext cx="11467322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Podle </a:t>
            </a:r>
            <a:r>
              <a:rPr lang="cs-CZ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Repozitáře</a:t>
            </a:r>
            <a:r>
              <a:rPr lang="cs-CZ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závěrečných prací Univerzity </a:t>
            </a:r>
            <a:r>
              <a:rPr lang="cs-CZ" u="sng" dirty="0" smtClean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Karlovy</a:t>
            </a:r>
          </a:p>
          <a:p>
            <a:pPr marL="0" indent="0">
              <a:buNone/>
            </a:pPr>
            <a:endParaRPr lang="cs-CZ" u="sng" dirty="0"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cs-CZ" dirty="0"/>
              <a:t>https://is.cuni.cz/webapps/zzp/detail/191564/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Markéta Šestáková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Principy inicializace u antroponym v českém znakovém jazyce 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Initialization</a:t>
            </a:r>
            <a:r>
              <a:rPr lang="cs-CZ" dirty="0"/>
              <a:t> in </a:t>
            </a:r>
            <a:r>
              <a:rPr lang="cs-CZ" dirty="0" err="1"/>
              <a:t>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Anthroponyms</a:t>
            </a:r>
            <a:r>
              <a:rPr lang="cs-CZ" dirty="0"/>
              <a:t> in Czech Sign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Klíčová slova v češtině: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vlastní </a:t>
            </a:r>
            <a:r>
              <a:rPr lang="cs-CZ" dirty="0" err="1"/>
              <a:t>jméno|osobní</a:t>
            </a:r>
            <a:r>
              <a:rPr lang="cs-CZ" dirty="0"/>
              <a:t> </a:t>
            </a:r>
            <a:r>
              <a:rPr lang="cs-CZ" dirty="0" err="1"/>
              <a:t>jméno|antroponymum|inicializace|prstová</a:t>
            </a:r>
            <a:r>
              <a:rPr lang="cs-CZ" dirty="0"/>
              <a:t> </a:t>
            </a:r>
            <a:r>
              <a:rPr lang="cs-CZ" dirty="0" err="1"/>
              <a:t>abeceda|český</a:t>
            </a:r>
            <a:r>
              <a:rPr lang="cs-CZ" dirty="0"/>
              <a:t> znakový </a:t>
            </a:r>
            <a:r>
              <a:rPr lang="cs-CZ" dirty="0" err="1"/>
              <a:t>jazyk|jmenný</a:t>
            </a:r>
            <a:r>
              <a:rPr lang="cs-CZ" dirty="0"/>
              <a:t> </a:t>
            </a:r>
            <a:r>
              <a:rPr lang="cs-CZ" dirty="0" err="1"/>
              <a:t>znak|slovotvorba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Klíčová slova v angličtině: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proper </a:t>
            </a:r>
            <a:r>
              <a:rPr lang="cs-CZ" dirty="0" err="1"/>
              <a:t>name|personal</a:t>
            </a:r>
            <a:r>
              <a:rPr lang="cs-CZ" dirty="0"/>
              <a:t> </a:t>
            </a:r>
            <a:r>
              <a:rPr lang="cs-CZ" dirty="0" err="1"/>
              <a:t>name|anthroponyme|inicialization|manual</a:t>
            </a:r>
            <a:r>
              <a:rPr lang="cs-CZ" dirty="0"/>
              <a:t> </a:t>
            </a:r>
            <a:r>
              <a:rPr lang="cs-CZ" dirty="0" err="1"/>
              <a:t>alphabet|Czech</a:t>
            </a:r>
            <a:r>
              <a:rPr lang="cs-CZ" dirty="0"/>
              <a:t> sign </a:t>
            </a:r>
            <a:r>
              <a:rPr lang="cs-CZ" dirty="0" err="1"/>
              <a:t>language|name</a:t>
            </a:r>
            <a:r>
              <a:rPr lang="cs-CZ" dirty="0"/>
              <a:t> </a:t>
            </a:r>
            <a:r>
              <a:rPr lang="cs-CZ" dirty="0" err="1"/>
              <a:t>sign|word</a:t>
            </a:r>
            <a:r>
              <a:rPr lang="cs-CZ" dirty="0"/>
              <a:t> </a:t>
            </a:r>
            <a:r>
              <a:rPr lang="cs-CZ" dirty="0" err="1"/>
              <a:t>formation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990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3987328-C782-4AE3-87A9-3AF3E3723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65" y="410547"/>
            <a:ext cx="11635274" cy="6130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Abstrakt </a:t>
            </a:r>
            <a:endParaRPr lang="cs-CZ" b="1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dirty="0"/>
              <a:t>Tato bakalářská práce </a:t>
            </a:r>
            <a:r>
              <a:rPr lang="cs-CZ" dirty="0">
                <a:solidFill>
                  <a:srgbClr val="FF0000"/>
                </a:solidFill>
              </a:rPr>
              <a:t>se zabývá </a:t>
            </a:r>
            <a:r>
              <a:rPr lang="cs-CZ" dirty="0"/>
              <a:t>formální stránkou inicializace u antroponym v českém znakovém jazyce. </a:t>
            </a:r>
            <a:r>
              <a:rPr lang="cs-CZ" dirty="0">
                <a:solidFill>
                  <a:srgbClr val="FF0000"/>
                </a:solidFill>
              </a:rPr>
              <a:t>Cílem výzkumu je popis </a:t>
            </a:r>
            <a:r>
              <a:rPr lang="cs-CZ" dirty="0"/>
              <a:t>artikulace jednotlivých iniciál, respektive jejich modifikací v porovnání s produkcí prstové abecedy.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>
                <a:solidFill>
                  <a:srgbClr val="FF0000"/>
                </a:solidFill>
              </a:rPr>
              <a:t>teoretické části je nejprve věnována pozornost</a:t>
            </a:r>
            <a:r>
              <a:rPr lang="cs-CZ" dirty="0"/>
              <a:t> problematice proprií v mluvené češtině se zaměřením na antroponyma (především rodná jména a příjmení). </a:t>
            </a:r>
            <a:r>
              <a:rPr lang="cs-CZ" dirty="0">
                <a:solidFill>
                  <a:srgbClr val="FF0000"/>
                </a:solidFill>
              </a:rPr>
              <a:t>Následně je představena </a:t>
            </a:r>
            <a:r>
              <a:rPr lang="cs-CZ" dirty="0"/>
              <a:t>inicializace, s ní související terminologie (užší a širší pojetí inicializace, dočasná lexikalizace, jednopísmenné znaky atd.) a prstová abeceda. </a:t>
            </a:r>
            <a:r>
              <a:rPr lang="cs-CZ" dirty="0">
                <a:solidFill>
                  <a:srgbClr val="FF0000"/>
                </a:solidFill>
              </a:rPr>
              <a:t>Dále jsou na základě diplomové práce Radky </a:t>
            </a:r>
            <a:r>
              <a:rPr lang="cs-CZ" dirty="0" err="1">
                <a:solidFill>
                  <a:srgbClr val="FF0000"/>
                </a:solidFill>
              </a:rPr>
              <a:t>Faltínové</a:t>
            </a:r>
            <a:r>
              <a:rPr lang="cs-CZ" dirty="0">
                <a:solidFill>
                  <a:srgbClr val="FF0000"/>
                </a:solidFill>
              </a:rPr>
              <a:t> (2005) popsány</a:t>
            </a:r>
            <a:r>
              <a:rPr lang="cs-CZ" dirty="0"/>
              <a:t> nejběžnější typy jmenných znaků v českém znakovém jazyce.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>
                <a:solidFill>
                  <a:srgbClr val="FF0000"/>
                </a:solidFill>
              </a:rPr>
              <a:t>praktické části je analyzován materiál </a:t>
            </a:r>
            <a:r>
              <a:rPr lang="cs-CZ" dirty="0"/>
              <a:t>ze Zpráv v českém znakovém jazyce, </a:t>
            </a:r>
            <a:r>
              <a:rPr lang="cs-CZ" dirty="0">
                <a:solidFill>
                  <a:srgbClr val="FF0000"/>
                </a:solidFill>
              </a:rPr>
              <a:t>který byl vybrán pro </a:t>
            </a:r>
            <a:r>
              <a:rPr lang="cs-CZ" dirty="0"/>
              <a:t>vysokou koncentraci antroponym.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>
                <a:solidFill>
                  <a:srgbClr val="FF0000"/>
                </a:solidFill>
              </a:rPr>
              <a:t>první fázi výzkumu jsou kategorizovány </a:t>
            </a:r>
            <a:r>
              <a:rPr lang="cs-CZ" dirty="0"/>
              <a:t>všechny produkce antroponym podle způsobu jejich vyjádření – zastoupeny jsou i typy, které nejsou běžné v přirozené komunikaci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>
                <a:solidFill>
                  <a:srgbClr val="FF0000"/>
                </a:solidFill>
              </a:rPr>
              <a:t>druhé fázi jsou analyzovány </a:t>
            </a:r>
            <a:r>
              <a:rPr lang="cs-CZ" dirty="0"/>
              <a:t>pouze iniciály a jsou identifikovány způsoby jejich modifikací </a:t>
            </a:r>
            <a:r>
              <a:rPr lang="cs-CZ" dirty="0">
                <a:solidFill>
                  <a:srgbClr val="FF0000"/>
                </a:solidFill>
              </a:rPr>
              <a:t>v porovnání s</a:t>
            </a:r>
            <a:r>
              <a:rPr lang="cs-CZ" dirty="0"/>
              <a:t> produkcí prstové abecedy. </a:t>
            </a:r>
            <a:r>
              <a:rPr lang="cs-CZ" dirty="0">
                <a:solidFill>
                  <a:srgbClr val="FF0000"/>
                </a:solidFill>
              </a:rPr>
              <a:t>Kromě přehledu modifikací jsou též popsány </a:t>
            </a:r>
            <a:r>
              <a:rPr lang="cs-CZ" dirty="0"/>
              <a:t>jednotlivé iniciály a jejich produkce.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2908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C5B3AC4-EB1E-424F-AA7D-1B28ECB8D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0365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sz="3100" dirty="0"/>
              <a:t>Abstrakt v českém znakovém jazyce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FFC5224-8BB4-45FA-A535-B35FB07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651518"/>
            <a:ext cx="11038114" cy="485191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Studenti mohou k bakalářským pracím také vytvořit a natočit překlad abstraktu BP do českého znakového jazyka. Abstrakt v českém znakovém jazyce mohou vložit do SIS společně s odevzdávanou bakalářskou prací (vložení abstraktu v ČZJ není povinné).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Vkládání abstraktu se řídí</a:t>
            </a:r>
            <a:r>
              <a:rPr lang="cs-CZ" u="heavy" dirty="0">
                <a:hlinkClick r:id="rId2"/>
              </a:rPr>
              <a:t> </a:t>
            </a:r>
            <a:r>
              <a:rPr lang="cs-CZ" b="1" u="heavy" dirty="0">
                <a:hlinkClick r:id="rId2"/>
              </a:rPr>
              <a:t>Opatření rektora č. 72/2017 Zpřístupnění elektronické</a:t>
            </a:r>
            <a:r>
              <a:rPr lang="cs-CZ" dirty="0">
                <a:hlinkClick r:id="rId2"/>
              </a:rPr>
              <a:t> </a:t>
            </a:r>
            <a:r>
              <a:rPr lang="cs-CZ" b="1" u="heavy" dirty="0">
                <a:hlinkClick r:id="rId2"/>
              </a:rPr>
              <a:t>databáze závěrečných prací</a:t>
            </a:r>
            <a:r>
              <a:rPr lang="cs-CZ" dirty="0"/>
              <a:t>, zejména pak čl. 5 odst. 6: </a:t>
            </a:r>
            <a:r>
              <a:rPr lang="cs-CZ" i="1" dirty="0"/>
              <a:t>„Pokud student/uchazeč potřebuje odevzdat abstrakt práce i v jiné než textové podobě (např. videosoubor s abstraktem ve znakovém jazyce), vyplní v systému žádost obsahující důvod žádosti. Na základě žádosti schválené fakultním koordinátorem dle čl. 8 bude umožněno odevzdat abstrakt v jiné než textové podobě. Formát souboru musí odpovídat čl. 5, odst. 2, písm. c) a d).“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731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5029" y="447870"/>
            <a:ext cx="10080171" cy="69046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Anotace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0424" y="1296955"/>
            <a:ext cx="10683552" cy="5225143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text </a:t>
            </a:r>
            <a:r>
              <a:rPr lang="cs-CZ" dirty="0"/>
              <a:t>stručně charakterizující obsah dokumentu (</a:t>
            </a:r>
            <a:r>
              <a:rPr lang="cs-CZ" dirty="0" smtClean="0"/>
              <a:t>popř</a:t>
            </a:r>
            <a:r>
              <a:rPr lang="cs-CZ" dirty="0"/>
              <a:t>. </a:t>
            </a:r>
            <a:r>
              <a:rPr lang="cs-CZ" dirty="0" smtClean="0"/>
              <a:t>i informující </a:t>
            </a:r>
            <a:r>
              <a:rPr lang="cs-CZ" dirty="0"/>
              <a:t>o autorovi, zaměření, vědecké nebo umělecké hodnotě </a:t>
            </a:r>
            <a:r>
              <a:rPr lang="cs-CZ" dirty="0" smtClean="0"/>
              <a:t>dokumentu)</a:t>
            </a:r>
            <a:endParaRPr lang="cs-CZ" dirty="0"/>
          </a:p>
          <a:p>
            <a:pPr lvl="0"/>
            <a:r>
              <a:rPr lang="cs-CZ" dirty="0"/>
              <a:t>může mít vysvětlující nebo doporučující charakter a obsahovat informace převzaté z jiných dokumentů; funkce především signální (upozorňuje na existenci anotovaného dokumentu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anotace v odborném časopise </a:t>
            </a:r>
            <a:r>
              <a:rPr lang="cs-CZ" dirty="0"/>
              <a:t>je stručnou informací o nové knize, která v daném oboru vyšla; v záhlaví uvádíme jméno autora, název knihy, místo vydání, nakladatelství, rok vydání, počet stran, překladatel; stručně uvádí, o čem anotovaná kniha pojednává, popisuje, jak je členěna a jakým problémem se zabývá; na rozdíl od recenze neobsahuje hodnocení knihy</a:t>
            </a:r>
          </a:p>
          <a:p>
            <a:pPr lvl="0"/>
            <a:r>
              <a:rPr lang="cs-CZ" b="1" dirty="0"/>
              <a:t>anotace nakladatelská </a:t>
            </a:r>
            <a:r>
              <a:rPr lang="cs-CZ" dirty="0"/>
              <a:t>- v nakladatelských a knihkupeckých katalozích, v anotovaných bibliografiích apod., má upozornit potenciálního čtenáře na novou knihu, kromě základních údajů obsahuje i údaje o typu vazby, doporučenou cenu atd.; často bývá velmi stručná (někdy 1 – 2 věty)</a:t>
            </a:r>
          </a:p>
          <a:p>
            <a:pPr lvl="0"/>
            <a:r>
              <a:rPr lang="cs-CZ" dirty="0"/>
              <a:t>anotace může být také otištěna na zadní straně knižní obálky, bývá doplněna informacemi o autorovi a jeho díle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55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735" y="642594"/>
            <a:ext cx="10268465" cy="86493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Původní neopravený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168" y="1754659"/>
            <a:ext cx="10392032" cy="428038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Delfíni jsou považováni za </a:t>
            </a:r>
            <a:r>
              <a:rPr lang="cs-CZ" dirty="0" err="1"/>
              <a:t>vyjímečně</a:t>
            </a:r>
            <a:r>
              <a:rPr lang="cs-CZ" dirty="0"/>
              <a:t> inteligentní </a:t>
            </a:r>
            <a:r>
              <a:rPr lang="cs-CZ" dirty="0" err="1"/>
              <a:t>živočichi</a:t>
            </a:r>
            <a:r>
              <a:rPr lang="cs-CZ" dirty="0"/>
              <a:t>. Jejich mozek je velikostí podobný lidskému, mají skvěle </a:t>
            </a:r>
            <a:r>
              <a:rPr lang="cs-CZ" dirty="0" err="1"/>
              <a:t>vivinutou</a:t>
            </a:r>
            <a:r>
              <a:rPr lang="cs-CZ" dirty="0"/>
              <a:t> paměť a komplexní společenskou strukturu. Jejich </a:t>
            </a:r>
            <a:r>
              <a:rPr lang="cs-CZ" dirty="0" err="1"/>
              <a:t>sonární</a:t>
            </a:r>
            <a:r>
              <a:rPr lang="cs-CZ" dirty="0"/>
              <a:t> systém je dokonalejší než jaký má jakékoli námořnictvo. Umějí dobře napodobovat a podle vědců kteří studují jejich chování mají překvapivé schopnosti. V </a:t>
            </a:r>
            <a:r>
              <a:rPr lang="cs-CZ" dirty="0" err="1"/>
              <a:t>uplynulích</a:t>
            </a:r>
            <a:r>
              <a:rPr lang="cs-CZ" dirty="0"/>
              <a:t> letech bylo </a:t>
            </a:r>
            <a:r>
              <a:rPr lang="cs-CZ" dirty="0" err="1"/>
              <a:t>oběveno</a:t>
            </a:r>
            <a:r>
              <a:rPr lang="cs-CZ" dirty="0"/>
              <a:t> například to že delfíni rozeznávají svůj obraz v zrcadle, což bývá považováno za znak sebeuvědomění a že </a:t>
            </a:r>
            <a:r>
              <a:rPr lang="cs-CZ" dirty="0" err="1"/>
              <a:t>spontáně</a:t>
            </a:r>
            <a:r>
              <a:rPr lang="cs-CZ" dirty="0"/>
              <a:t> chápou myšlenky jiných jedinců včetně lidí.</a:t>
            </a:r>
          </a:p>
          <a:p>
            <a:pPr marL="0" indent="0">
              <a:buNone/>
            </a:pPr>
            <a:r>
              <a:rPr lang="cs-CZ" dirty="0"/>
              <a:t>	Co se týče zrcadel, mnoho zvířat jim buď vůbec nevěnuje žádnou pozornost nebo na  ně útočí jako na nepřátele. Někteří tvorové jako opice, lidoopi, sloni a afričtí šedí papoušci jej poté co si na ně zvykly začaly používat jako nástroj k nalezení skrytých předmětů nebo </a:t>
            </a:r>
            <a:r>
              <a:rPr lang="cs-CZ" dirty="0" err="1"/>
              <a:t>potravi</a:t>
            </a:r>
            <a:r>
              <a:rPr lang="cs-CZ" dirty="0"/>
              <a:t>, ale na rozdíl od delfínů v něm </a:t>
            </a:r>
            <a:r>
              <a:rPr lang="cs-CZ" dirty="0" err="1"/>
              <a:t>neskoumali</a:t>
            </a:r>
            <a:r>
              <a:rPr lang="cs-CZ" dirty="0"/>
              <a:t> svůj vzhled. </a:t>
            </a:r>
          </a:p>
          <a:p>
            <a:pPr marL="0" indent="0">
              <a:buNone/>
            </a:pPr>
            <a:r>
              <a:rPr lang="cs-CZ" dirty="0"/>
              <a:t>	Pokusy prováděné vědeckým týmem z Durbanu v jižní Africe dokázali také, že delfíni jsou s to určit, kam se člověk dívá a odhadnout jeho záměry.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906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6286" y="819875"/>
            <a:ext cx="10257453" cy="75699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Resumé </a:t>
            </a:r>
            <a:r>
              <a:rPr lang="cs-CZ" sz="4000" dirty="0"/>
              <a:t>(shrnutí, </a:t>
            </a:r>
            <a:r>
              <a:rPr lang="cs-CZ" sz="4000" dirty="0" err="1"/>
              <a:t>summary</a:t>
            </a:r>
            <a:r>
              <a:rPr lang="cs-CZ" sz="4000" dirty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1804" y="1530220"/>
            <a:ext cx="10972800" cy="489670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smtClean="0"/>
              <a:t>text </a:t>
            </a:r>
            <a:r>
              <a:rPr lang="cs-CZ" dirty="0"/>
              <a:t>shrnující základní myšlenky a závěry vědecké nebo odborné práce (publikace, stati, článku)</a:t>
            </a:r>
          </a:p>
          <a:p>
            <a:pPr lvl="0"/>
            <a:r>
              <a:rPr lang="cs-CZ" dirty="0"/>
              <a:t>obvykle v různých jazycích, na konci dokumentu</a:t>
            </a:r>
          </a:p>
          <a:p>
            <a:pPr lvl="0"/>
            <a:r>
              <a:rPr lang="cs-CZ" dirty="0"/>
              <a:t>určeno především čtenářům, kteří práci již prostudovali; bývají nejčastěji autorské nebo redakční.</a:t>
            </a:r>
          </a:p>
          <a:p>
            <a:pPr lvl="0"/>
            <a:r>
              <a:rPr lang="cs-CZ" dirty="0"/>
              <a:t>bývá delší než </a:t>
            </a:r>
            <a:r>
              <a:rPr lang="cs-CZ" dirty="0" smtClean="0"/>
              <a:t>abstrakt</a:t>
            </a:r>
            <a:r>
              <a:rPr lang="cs-CZ" dirty="0"/>
              <a:t> </a:t>
            </a:r>
            <a:r>
              <a:rPr lang="cs-CZ" dirty="0" smtClean="0"/>
              <a:t>(ale někdy s ním splývá)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052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3551EE-FF46-457A-AC74-FA165F49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33" y="530874"/>
            <a:ext cx="10776857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/>
              <a:t>Jazykovědné aktuality – části čísla, </a:t>
            </a:r>
            <a:r>
              <a:rPr lang="cs-CZ" sz="3600" b="1" dirty="0" smtClean="0"/>
              <a:t>rubriky. Recenze </a:t>
            </a:r>
            <a:endParaRPr lang="cs-CZ" sz="3600" b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AB923DA5-EE81-45A9-86FC-BB642CDB8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0442" y="1472488"/>
            <a:ext cx="4124325" cy="459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81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2EBDD2B-85A8-48EF-9941-A4BA98B35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49" y="847725"/>
            <a:ext cx="10982325" cy="54768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Češi, kteří se vyskytují v italských oblastech, na které byla uvalena karanténa, se mohou vrátit do místa svého bydliště. Platí ale to, že po návratu do vlasti budou muset zůstat 14 dní v karanténě.</a:t>
            </a:r>
          </a:p>
          <a:p>
            <a:pPr marL="0" indent="0">
              <a:buNone/>
            </a:pPr>
            <a:r>
              <a:rPr lang="cs-CZ" dirty="0"/>
              <a:t>(Z vyjádření ministra zahraničí v televizním přenosu 8. 3. 2020 na ČT 24)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Češi pobývající v oblastech Itálie uzavřených karanténou se mohou vrátit do místa svého bydliště. Po návratu do České republiky ale budou muset zůstat 14 dní v karanténě.</a:t>
            </a:r>
          </a:p>
          <a:p>
            <a:pPr marL="0" indent="0">
              <a:buNone/>
            </a:pPr>
            <a:r>
              <a:rPr lang="cs-CZ" dirty="0"/>
              <a:t>(Ze zprávy v </a:t>
            </a:r>
            <a:r>
              <a:rPr lang="cs-CZ" i="1" dirty="0"/>
              <a:t>Deníku N</a:t>
            </a:r>
            <a:r>
              <a:rPr lang="cs-CZ" dirty="0"/>
              <a:t> 9. 3. 2020 – s odkazem na vyjádření ministra)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čem jsou vyjádření odlišná?</a:t>
            </a:r>
          </a:p>
          <a:p>
            <a:r>
              <a:rPr lang="cs-CZ" dirty="0"/>
              <a:t>Interpunkce?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407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935" y="354564"/>
            <a:ext cx="10573265" cy="73283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Úkoly na příště (17. 3.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935" y="1087395"/>
            <a:ext cx="11318790" cy="53875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Referovat o vybraných statích budou – a pošlou své handouty mailem k zveřejnění na </a:t>
            </a:r>
            <a:r>
              <a:rPr lang="cs-CZ" b="1" dirty="0" err="1"/>
              <a:t>Moodlu</a:t>
            </a:r>
            <a:r>
              <a:rPr lang="cs-CZ" b="1" dirty="0"/>
              <a:t> do pondělí 16. 3. 12.00 (domluvená úprava včetně bibliografického údaje v záhlaví; Word – ne </a:t>
            </a:r>
            <a:r>
              <a:rPr lang="cs-CZ" b="1" dirty="0" err="1"/>
              <a:t>pdf</a:t>
            </a:r>
            <a:r>
              <a:rPr lang="cs-CZ" b="1" dirty="0"/>
              <a:t>!)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- </a:t>
            </a:r>
            <a:r>
              <a:rPr lang="cs-CZ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Hana </a:t>
            </a:r>
            <a:r>
              <a:rPr lang="cs-CZ" sz="2400" b="1" dirty="0" err="1">
                <a:solidFill>
                  <a:srgbClr val="FF0000"/>
                </a:solidFill>
              </a:rPr>
              <a:t>Haľamová</a:t>
            </a: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- Veronika Ficková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- Eva Radilová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- Pavlína Syrůčková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Dva úkoly pro všechny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1) Jak je </a:t>
            </a:r>
            <a:r>
              <a:rPr lang="cs-CZ" dirty="0" smtClean="0"/>
              <a:t>v </a:t>
            </a:r>
            <a:r>
              <a:rPr lang="cs-CZ" dirty="0"/>
              <a:t>abstraktu (</a:t>
            </a:r>
            <a:r>
              <a:rPr lang="cs-CZ" dirty="0" smtClean="0"/>
              <a:t>a </a:t>
            </a:r>
            <a:r>
              <a:rPr lang="cs-CZ" dirty="0"/>
              <a:t>i v </a:t>
            </a:r>
            <a:r>
              <a:rPr lang="cs-CZ" dirty="0" smtClean="0"/>
              <a:t>celém odborném textu) </a:t>
            </a:r>
            <a:r>
              <a:rPr lang="cs-CZ" dirty="0"/>
              <a:t>signalizován autor – v které osobě je text stylizován? </a:t>
            </a:r>
            <a:r>
              <a:rPr lang="cs-CZ" dirty="0" smtClean="0">
                <a:solidFill>
                  <a:srgbClr val="FF0000"/>
                </a:solidFill>
              </a:rPr>
              <a:t>ÚKOL </a:t>
            </a:r>
            <a:r>
              <a:rPr lang="cs-CZ" dirty="0">
                <a:solidFill>
                  <a:srgbClr val="FF0000"/>
                </a:solidFill>
              </a:rPr>
              <a:t>– </a:t>
            </a:r>
            <a:r>
              <a:rPr lang="cs-CZ" dirty="0" smtClean="0">
                <a:solidFill>
                  <a:srgbClr val="FF0000"/>
                </a:solidFill>
              </a:rPr>
              <a:t>vytvořit / převzít a modifikovat příklady vět – po dvojicích, poslat jako vždy do pondělí 12.00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slide</a:t>
            </a:r>
            <a:r>
              <a:rPr lang="cs-CZ" dirty="0" smtClean="0">
                <a:solidFill>
                  <a:srgbClr val="FF0000"/>
                </a:solidFill>
              </a:rPr>
              <a:t> 34 – následující)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Interpunkce v </a:t>
            </a:r>
            <a:r>
              <a:rPr lang="cs-CZ" i="1" dirty="0"/>
              <a:t>Akademické příručce českého jazyka </a:t>
            </a:r>
            <a:r>
              <a:rPr lang="cs-CZ" dirty="0"/>
              <a:t>(2014) – část Psaní čárky v souvětí (s. 86 – 92). Viz též </a:t>
            </a:r>
            <a:r>
              <a:rPr lang="cs-CZ" dirty="0" smtClean="0"/>
              <a:t>Internetová příručka: </a:t>
            </a:r>
            <a:r>
              <a:rPr lang="cs-CZ" u="sng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cs-CZ" u="sng" dirty="0">
                <a:solidFill>
                  <a:srgbClr val="FF0000"/>
                </a:solidFill>
                <a:hlinkClick r:id="rId2"/>
              </a:rPr>
              <a:t>://prirucka.ujc.cas.cz/?id=150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</a:t>
            </a:r>
            <a:r>
              <a:rPr lang="cs-CZ" dirty="0" smtClean="0">
                <a:solidFill>
                  <a:srgbClr val="FF0000"/>
                </a:solidFill>
              </a:rPr>
              <a:t>lastní </a:t>
            </a:r>
            <a:r>
              <a:rPr lang="cs-CZ" dirty="0">
                <a:solidFill>
                  <a:srgbClr val="FF0000"/>
                </a:solidFill>
              </a:rPr>
              <a:t>poznámky s příklady, příprava k diskusi na </a:t>
            </a:r>
            <a:r>
              <a:rPr lang="cs-CZ" dirty="0" smtClean="0">
                <a:solidFill>
                  <a:srgbClr val="FF0000"/>
                </a:solidFill>
              </a:rPr>
              <a:t>semináři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813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208" y="354564"/>
            <a:ext cx="11234057" cy="895739"/>
          </a:xfrm>
        </p:spPr>
        <p:txBody>
          <a:bodyPr>
            <a:noAutofit/>
          </a:bodyPr>
          <a:lstStyle/>
          <a:p>
            <a:pPr algn="ctr"/>
            <a:r>
              <a:rPr lang="cs-CZ" sz="2000" b="1" dirty="0" smtClean="0"/>
              <a:t>Jak je v textu abstraktu (a pak i v celé textu) signalizován autor – v které osobě je text stylizován? </a:t>
            </a:r>
            <a:r>
              <a:rPr lang="cs-CZ" sz="2000" b="1" dirty="0" smtClean="0">
                <a:solidFill>
                  <a:srgbClr val="FF0000"/>
                </a:solidFill>
              </a:rPr>
              <a:t>(ÚKOL NA PŘÍŠTĚ – příklady vytvoření </a:t>
            </a:r>
            <a:r>
              <a:rPr lang="cs-CZ" sz="2000" b="1" dirty="0" smtClean="0">
                <a:solidFill>
                  <a:srgbClr val="FF0000"/>
                </a:solidFill>
              </a:rPr>
              <a:t>vět z libovolných odborných textů – studie, bakalářské /diplomové práce atd.)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854" y="1250303"/>
            <a:ext cx="11420668" cy="514116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1) autorský </a:t>
            </a:r>
            <a:r>
              <a:rPr lang="cs-CZ" b="1" dirty="0"/>
              <a:t>plurál</a:t>
            </a:r>
            <a:endParaRPr lang="cs-CZ" sz="1600" dirty="0"/>
          </a:p>
          <a:p>
            <a:pPr lvl="0"/>
            <a:r>
              <a:rPr lang="cs-CZ" dirty="0"/>
              <a:t>pisatel označuje sám sebe 1. osobou množného čísla (majestátní plurál, plurál </a:t>
            </a:r>
            <a:r>
              <a:rPr lang="cs-CZ" dirty="0" smtClean="0"/>
              <a:t>skromnosti)</a:t>
            </a:r>
          </a:p>
          <a:p>
            <a:pPr marL="0" lv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PŘÍKLADY</a:t>
            </a:r>
            <a:endParaRPr lang="cs-CZ" sz="16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1600" b="1" dirty="0" smtClean="0"/>
              <a:t>2) </a:t>
            </a:r>
            <a:r>
              <a:rPr lang="cs-CZ" b="1" dirty="0" smtClean="0"/>
              <a:t>kolektivní </a:t>
            </a:r>
            <a:r>
              <a:rPr lang="cs-CZ" b="1" dirty="0"/>
              <a:t>plurál</a:t>
            </a:r>
          </a:p>
          <a:p>
            <a:pPr lvl="0"/>
            <a:r>
              <a:rPr lang="cs-CZ" dirty="0"/>
              <a:t>autorů je </a:t>
            </a:r>
            <a:r>
              <a:rPr lang="cs-CZ" dirty="0" smtClean="0"/>
              <a:t>více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PŘÍKLAD</a:t>
            </a:r>
            <a:endParaRPr lang="cs-CZ" sz="1600" dirty="0"/>
          </a:p>
          <a:p>
            <a:pPr marL="0" lvl="0" indent="0">
              <a:buNone/>
            </a:pPr>
            <a:r>
              <a:rPr lang="cs-CZ" sz="1600" b="1" dirty="0" smtClean="0"/>
              <a:t>3) </a:t>
            </a:r>
            <a:r>
              <a:rPr lang="cs-CZ" b="1" dirty="0" smtClean="0"/>
              <a:t>inkluzivní </a:t>
            </a:r>
            <a:r>
              <a:rPr lang="cs-CZ" b="1" dirty="0"/>
              <a:t>plurál</a:t>
            </a:r>
          </a:p>
          <a:p>
            <a:pPr lvl="0"/>
            <a:r>
              <a:rPr lang="cs-CZ" dirty="0"/>
              <a:t>zahrnuje autora i čtenáře do jedné společné </a:t>
            </a:r>
            <a:r>
              <a:rPr lang="cs-CZ" dirty="0" smtClean="0"/>
              <a:t>kategorie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PŘÍKLAD</a:t>
            </a:r>
            <a:endParaRPr lang="cs-CZ" sz="1600" dirty="0"/>
          </a:p>
          <a:p>
            <a:pPr marL="0" lvl="0" indent="0">
              <a:buNone/>
            </a:pPr>
            <a:r>
              <a:rPr lang="cs-CZ" sz="1600" b="1" dirty="0" smtClean="0"/>
              <a:t>4) </a:t>
            </a:r>
            <a:r>
              <a:rPr lang="cs-CZ" b="1" dirty="0" smtClean="0"/>
              <a:t>neosobní </a:t>
            </a:r>
            <a:r>
              <a:rPr lang="cs-CZ" b="1" dirty="0"/>
              <a:t>vyjadřování</a:t>
            </a:r>
          </a:p>
          <a:p>
            <a:pPr lvl="0"/>
            <a:r>
              <a:rPr lang="cs-CZ" dirty="0"/>
              <a:t>užívá pasivní konstrukce, v nichž je subjekt odsunut do pozadí; konstrukce s všeobecným </a:t>
            </a:r>
            <a:r>
              <a:rPr lang="cs-CZ" dirty="0" smtClean="0"/>
              <a:t>podmětem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PŘÍKLAD</a:t>
            </a:r>
            <a:endParaRPr lang="cs-CZ" sz="1600" dirty="0"/>
          </a:p>
          <a:p>
            <a:pPr marL="0" lvl="0" indent="0">
              <a:buNone/>
            </a:pPr>
            <a:r>
              <a:rPr lang="cs-CZ" sz="1600" b="1" dirty="0" smtClean="0"/>
              <a:t>5) </a:t>
            </a:r>
            <a:r>
              <a:rPr lang="cs-CZ" b="1" dirty="0" smtClean="0"/>
              <a:t>1</a:t>
            </a:r>
            <a:r>
              <a:rPr lang="cs-CZ" b="1" dirty="0"/>
              <a:t>. osoba singuláru</a:t>
            </a:r>
          </a:p>
          <a:p>
            <a:pPr lvl="0"/>
            <a:r>
              <a:rPr lang="cs-CZ" dirty="0"/>
              <a:t>vyjadřuje osobní názory, subjektivní pohnutky, individuální zaujetí</a:t>
            </a:r>
            <a:endParaRPr lang="cs-CZ" sz="1600" dirty="0"/>
          </a:p>
          <a:p>
            <a:pPr marL="0" lv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PŘÍKLAD</a:t>
            </a:r>
          </a:p>
          <a:p>
            <a:pPr marL="0" lv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964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789" y="527222"/>
            <a:ext cx="10474411" cy="518983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Další úkoly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12" y="1046205"/>
            <a:ext cx="10560908" cy="53298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1) Postupné čtení zadávaných kapitol / pasáží z knihy:</a:t>
            </a:r>
          </a:p>
          <a:p>
            <a:pPr marL="0" indent="0">
              <a:buNone/>
            </a:pPr>
            <a:r>
              <a:rPr lang="cs-CZ" dirty="0"/>
              <a:t>ČMEJRKOVÁ, S. - DANEŠ, F. - SVĚTLÁ, J. </a:t>
            </a:r>
            <a:r>
              <a:rPr lang="cs-CZ" i="1" dirty="0"/>
              <a:t>Jak napsat odborný text</a:t>
            </a:r>
            <a:r>
              <a:rPr lang="cs-CZ" dirty="0"/>
              <a:t>. Praha: Leda, 1999. ISBN </a:t>
            </a:r>
            <a:r>
              <a:rPr lang="cs-CZ" dirty="0" smtClean="0"/>
              <a:t>80-85927-69-1 (je na </a:t>
            </a:r>
            <a:r>
              <a:rPr lang="cs-CZ" dirty="0" err="1" smtClean="0"/>
              <a:t>Moodlu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+ cvičení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2) Postupné zadávání jednotlivých partií o interpunkci z Akademické příručky českého jazyka / Internetové jazykové příručky (udělat si vlastní konspekt)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Psaní </a:t>
            </a:r>
            <a:r>
              <a:rPr lang="cs-CZ" b="1" dirty="0"/>
              <a:t>čárky v </a:t>
            </a:r>
            <a:r>
              <a:rPr lang="cs-CZ" b="1" dirty="0" smtClean="0"/>
              <a:t>souvětí – na 17. 3.</a:t>
            </a:r>
          </a:p>
          <a:p>
            <a:pPr marL="0" indent="0">
              <a:buNone/>
            </a:pP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b)    Psaní </a:t>
            </a:r>
            <a:r>
              <a:rPr lang="cs-CZ" b="1" dirty="0"/>
              <a:t>čárky ve větě </a:t>
            </a:r>
            <a:r>
              <a:rPr lang="cs-CZ" b="1" dirty="0" smtClean="0"/>
              <a:t>jednoduché – na 24. 3.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v infinitivních </a:t>
            </a:r>
            <a:r>
              <a:rPr lang="cs-CZ" dirty="0" smtClean="0"/>
              <a:t>konstrukcích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Psaní </a:t>
            </a:r>
            <a:r>
              <a:rPr lang="cs-CZ" dirty="0"/>
              <a:t>čárky před spojkami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i</a:t>
            </a:r>
            <a:r>
              <a:rPr lang="cs-CZ" dirty="0"/>
              <a:t>, </a:t>
            </a:r>
            <a:r>
              <a:rPr lang="cs-CZ" i="1" dirty="0"/>
              <a:t>ani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před spojkami </a:t>
            </a:r>
            <a:r>
              <a:rPr lang="cs-CZ" i="1" dirty="0"/>
              <a:t>jako</a:t>
            </a:r>
            <a:r>
              <a:rPr lang="cs-CZ" dirty="0"/>
              <a:t>, </a:t>
            </a:r>
            <a:r>
              <a:rPr lang="cs-CZ" i="1" dirty="0"/>
              <a:t>než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před spojkami </a:t>
            </a:r>
            <a:r>
              <a:rPr lang="cs-CZ" i="1" dirty="0"/>
              <a:t>nebo</a:t>
            </a:r>
            <a:r>
              <a:rPr lang="cs-CZ" dirty="0"/>
              <a:t>, </a:t>
            </a:r>
            <a:r>
              <a:rPr lang="cs-CZ" i="1" dirty="0"/>
              <a:t>či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před spojkami </a:t>
            </a:r>
            <a:r>
              <a:rPr lang="cs-CZ" i="1" dirty="0"/>
              <a:t>anebo</a:t>
            </a:r>
            <a:r>
              <a:rPr lang="cs-CZ" dirty="0"/>
              <a:t>, </a:t>
            </a:r>
            <a:r>
              <a:rPr lang="cs-CZ" i="1" dirty="0"/>
              <a:t>aneb</a:t>
            </a:r>
            <a:r>
              <a:rPr lang="cs-CZ" dirty="0"/>
              <a:t>, </a:t>
            </a:r>
            <a:r>
              <a:rPr lang="cs-CZ" i="1" dirty="0"/>
              <a:t>čili</a:t>
            </a:r>
            <a:r>
              <a:rPr lang="cs-CZ" dirty="0"/>
              <a:t>, </a:t>
            </a:r>
            <a:r>
              <a:rPr lang="cs-CZ" i="1" dirty="0"/>
              <a:t>neboli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před výrazy </a:t>
            </a:r>
            <a:r>
              <a:rPr lang="cs-CZ" i="1" dirty="0"/>
              <a:t>eventuálně</a:t>
            </a:r>
            <a:r>
              <a:rPr lang="cs-CZ" dirty="0"/>
              <a:t>, </a:t>
            </a:r>
            <a:r>
              <a:rPr lang="cs-CZ" i="1" dirty="0"/>
              <a:t>respektive</a:t>
            </a:r>
            <a:r>
              <a:rPr lang="cs-CZ" dirty="0"/>
              <a:t>, </a:t>
            </a:r>
            <a:r>
              <a:rPr lang="cs-CZ" i="1" dirty="0"/>
              <a:t>případně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Psaní </a:t>
            </a:r>
            <a:r>
              <a:rPr lang="cs-CZ" dirty="0"/>
              <a:t>čárky před </a:t>
            </a:r>
            <a:r>
              <a:rPr lang="cs-CZ" i="1" dirty="0" smtClean="0"/>
              <a:t>včetně</a:t>
            </a:r>
          </a:p>
          <a:p>
            <a:pPr marL="0" indent="0">
              <a:buNone/>
            </a:pPr>
            <a:r>
              <a:rPr lang="cs-CZ" b="1" dirty="0" smtClean="0"/>
              <a:t>c) Užívání dalších interpunkčních znamének – na 31. 3.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Tečka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Dvojtečka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Uvozovky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Závorky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Spojovník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Pomlčka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Tři </a:t>
            </a:r>
            <a:r>
              <a:rPr lang="cs-CZ" dirty="0"/>
              <a:t>tečky</a:t>
            </a:r>
            <a:br>
              <a:rPr lang="cs-CZ" dirty="0"/>
            </a:br>
            <a:r>
              <a:rPr lang="cs-CZ" dirty="0" smtClean="0"/>
              <a:t>Lomítko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Apostrof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9514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6516363-4688-488C-921A-956E9E6BB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004" y="438151"/>
            <a:ext cx="9996196" cy="3829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b="1" dirty="0" smtClean="0"/>
              <a:t>Psaní </a:t>
            </a:r>
            <a:r>
              <a:rPr lang="cs-CZ" sz="2200" b="1" dirty="0"/>
              <a:t>čárky v souvětí – na 17. </a:t>
            </a:r>
            <a:r>
              <a:rPr lang="cs-CZ" sz="2200" b="1" dirty="0" smtClean="0"/>
              <a:t>3.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FF9FA66-7054-40D9-AF7B-9C1BBD86B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40" y="1082351"/>
            <a:ext cx="11430000" cy="5337499"/>
          </a:xfrm>
        </p:spPr>
        <p:txBody>
          <a:bodyPr>
            <a:normAutofit/>
          </a:bodyPr>
          <a:lstStyle/>
          <a:p>
            <a:r>
              <a:rPr lang="cs-CZ" dirty="0"/>
              <a:t>Spojení vět dvojitými spojovacími výrazy (</a:t>
            </a:r>
            <a:r>
              <a:rPr lang="cs-CZ" i="1" dirty="0"/>
              <a:t>ani – ani, buď – nebo</a:t>
            </a:r>
            <a:r>
              <a:rPr lang="cs-CZ" dirty="0"/>
              <a:t> apod.)</a:t>
            </a:r>
          </a:p>
          <a:p>
            <a:r>
              <a:rPr lang="cs-CZ" dirty="0"/>
              <a:t>Souřadné spojení vět spojkami </a:t>
            </a:r>
            <a:r>
              <a:rPr lang="cs-CZ" i="1" dirty="0"/>
              <a:t>a, i, ani, nebo, či</a:t>
            </a:r>
            <a:endParaRPr lang="cs-CZ" dirty="0"/>
          </a:p>
          <a:p>
            <a:r>
              <a:rPr lang="cs-CZ" dirty="0"/>
              <a:t>Podřadná spojení vět – podřadicí spojky (</a:t>
            </a:r>
            <a:r>
              <a:rPr lang="cs-CZ" i="1" dirty="0"/>
              <a:t>že, aby, kdyby</a:t>
            </a:r>
            <a:r>
              <a:rPr lang="cs-CZ" dirty="0"/>
              <a:t> apod.)</a:t>
            </a:r>
          </a:p>
          <a:p>
            <a:r>
              <a:rPr lang="cs-CZ" dirty="0"/>
              <a:t>Podřadná spojení vět – vztažná zájmena (</a:t>
            </a:r>
            <a:r>
              <a:rPr lang="cs-CZ" i="1" dirty="0"/>
              <a:t>kdo, který</a:t>
            </a:r>
            <a:r>
              <a:rPr lang="cs-CZ" dirty="0"/>
              <a:t> apod.)</a:t>
            </a:r>
          </a:p>
          <a:p>
            <a:r>
              <a:rPr lang="cs-CZ" dirty="0"/>
              <a:t>Podřadná spojení vět – příslovce (</a:t>
            </a:r>
            <a:r>
              <a:rPr lang="cs-CZ" i="1" dirty="0"/>
              <a:t>jak, kam</a:t>
            </a:r>
            <a:r>
              <a:rPr lang="cs-CZ" dirty="0"/>
              <a:t> apod.)</a:t>
            </a:r>
          </a:p>
          <a:p>
            <a:r>
              <a:rPr lang="cs-CZ" dirty="0"/>
              <a:t>Vložené vedlejší věty</a:t>
            </a:r>
          </a:p>
          <a:p>
            <a:r>
              <a:rPr lang="cs-CZ" dirty="0"/>
              <a:t>Dva spojovací výrazy vedle sebe (</a:t>
            </a:r>
            <a:r>
              <a:rPr lang="cs-CZ" i="1" dirty="0"/>
              <a:t>že když, protože kdyby</a:t>
            </a:r>
            <a:r>
              <a:rPr lang="cs-CZ" dirty="0"/>
              <a:t> apod.)</a:t>
            </a:r>
          </a:p>
          <a:p>
            <a:r>
              <a:rPr lang="cs-CZ" dirty="0"/>
              <a:t>Věty závislé na výrazu s oslabenou větnou platností (</a:t>
            </a:r>
            <a:r>
              <a:rPr lang="cs-CZ" i="1" dirty="0"/>
              <a:t>samozřejmě, hlavně</a:t>
            </a:r>
            <a:r>
              <a:rPr lang="cs-CZ" dirty="0"/>
              <a:t> apod.)</a:t>
            </a:r>
          </a:p>
          <a:p>
            <a:r>
              <a:rPr lang="cs-CZ" dirty="0"/>
              <a:t>Výrazy pociťované jako výpustka (</a:t>
            </a:r>
            <a:r>
              <a:rPr lang="cs-CZ" i="1" dirty="0"/>
              <a:t>Nevěděl, co s tím.</a:t>
            </a:r>
            <a:r>
              <a:rPr lang="cs-CZ" dirty="0"/>
              <a:t>)</a:t>
            </a:r>
          </a:p>
          <a:p>
            <a:r>
              <a:rPr lang="cs-CZ" i="1" dirty="0"/>
              <a:t>Teprve, jen, zvláště</a:t>
            </a:r>
            <a:r>
              <a:rPr lang="cs-CZ" dirty="0"/>
              <a:t> apod. + spojovací výraz, časové příslovce + spojovací výraz</a:t>
            </a:r>
          </a:p>
          <a:p>
            <a:r>
              <a:rPr lang="cs-CZ" dirty="0"/>
              <a:t>Vedlejší věty časové – typ </a:t>
            </a:r>
            <a:r>
              <a:rPr lang="cs-CZ" i="1" dirty="0"/>
              <a:t>předtím než, pokaždé když</a:t>
            </a:r>
            <a:endParaRPr lang="cs-CZ" dirty="0"/>
          </a:p>
          <a:p>
            <a:r>
              <a:rPr lang="cs-CZ" dirty="0"/>
              <a:t>Věty s </a:t>
            </a:r>
            <a:r>
              <a:rPr lang="cs-CZ" i="1" dirty="0"/>
              <a:t>tak(,) jak</a:t>
            </a:r>
            <a:endParaRPr lang="cs-CZ" dirty="0"/>
          </a:p>
          <a:p>
            <a:r>
              <a:rPr lang="cs-CZ" dirty="0"/>
              <a:t>Věty s </a:t>
            </a:r>
            <a:r>
              <a:rPr lang="cs-CZ" i="1" dirty="0"/>
              <a:t>poté(,) co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97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4311" y="543740"/>
            <a:ext cx="10742141" cy="799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>Jadwiga Šanderová: </a:t>
            </a:r>
            <a:br>
              <a:rPr lang="cs-CZ" sz="3200" dirty="0"/>
            </a:br>
            <a:r>
              <a:rPr lang="cs-CZ" sz="3200" dirty="0"/>
              <a:t>Jak číst a psát odborný text ve společenských vědách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519" y="1342768"/>
            <a:ext cx="11001637" cy="50497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5600" dirty="0"/>
              <a:t>Šanderová, Jadwiga (2005): Jak číst a psát odborný text ve společenských vědách. Praha: Sociologické nakladatelství (SLON). ISBN 80-86429-40-7.</a:t>
            </a:r>
          </a:p>
          <a:p>
            <a:pPr marL="0" indent="0">
              <a:buNone/>
            </a:pPr>
            <a:endParaRPr lang="cs-CZ" sz="4200" dirty="0"/>
          </a:p>
          <a:p>
            <a:pPr marL="0" indent="0">
              <a:buNone/>
            </a:pPr>
            <a:endParaRPr lang="cs-CZ" sz="4200" dirty="0"/>
          </a:p>
          <a:p>
            <a:pPr marL="0" indent="0">
              <a:buNone/>
            </a:pPr>
            <a:r>
              <a:rPr lang="cs-CZ" sz="8000" dirty="0"/>
              <a:t>Jak číst odborný text?</a:t>
            </a:r>
          </a:p>
          <a:p>
            <a:pPr marL="0" indent="0">
              <a:buNone/>
            </a:pPr>
            <a:r>
              <a:rPr lang="cs-CZ" sz="8000" b="1" dirty="0"/>
              <a:t>1) AKTIVNĚ a 2) EFEKTIVNĚ</a:t>
            </a:r>
          </a:p>
          <a:p>
            <a:pPr marL="0" indent="0">
              <a:buNone/>
            </a:pPr>
            <a:r>
              <a:rPr lang="cs-CZ" sz="8000" dirty="0"/>
              <a:t>Co to znamená?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1) Porozumět</a:t>
            </a:r>
            <a:r>
              <a:rPr lang="cs-CZ" sz="8000" dirty="0"/>
              <a:t> textu (a problému) – hlavní otázky:</a:t>
            </a:r>
          </a:p>
          <a:p>
            <a:pPr marL="0" indent="0">
              <a:buNone/>
            </a:pPr>
            <a:r>
              <a:rPr lang="cs-CZ" sz="8000" dirty="0"/>
              <a:t>Čím se autor zabývá? Jaké klade otázky? Z čeho vychází? O co se opírá? (Jaký je jeho výzkum?) Jak argumentuje? K čemu v závěru dospívá?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2) Číst</a:t>
            </a:r>
            <a:r>
              <a:rPr lang="cs-CZ" sz="8000" dirty="0"/>
              <a:t> </a:t>
            </a:r>
            <a:r>
              <a:rPr lang="cs-CZ" sz="8000" b="1" dirty="0"/>
              <a:t>hospodárně, efektivně</a:t>
            </a:r>
          </a:p>
          <a:p>
            <a:pPr>
              <a:buFontTx/>
              <a:buChar char="-"/>
            </a:pPr>
            <a:r>
              <a:rPr lang="cs-CZ" sz="8000" dirty="0"/>
              <a:t>Identifikovat </a:t>
            </a:r>
            <a:r>
              <a:rPr lang="cs-CZ" sz="8000" b="1" dirty="0"/>
              <a:t>klíčové pasáže</a:t>
            </a:r>
            <a:r>
              <a:rPr lang="cs-CZ" sz="8000" dirty="0"/>
              <a:t>, rekonstruovat hlavní myšlenku (a pak případně detaily)</a:t>
            </a:r>
          </a:p>
          <a:p>
            <a:pPr marL="0" indent="0">
              <a:buNone/>
            </a:pPr>
            <a:endParaRPr lang="cs-CZ" sz="8000" b="1" dirty="0"/>
          </a:p>
          <a:p>
            <a:pPr marL="0" indent="0">
              <a:buNone/>
            </a:pPr>
            <a:r>
              <a:rPr lang="cs-CZ" sz="8000" dirty="0"/>
              <a:t>Někdy je potřeba se vrátit, číst víckrát.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4500" dirty="0"/>
          </a:p>
          <a:p>
            <a:pPr marL="0" indent="0">
              <a:buNone/>
            </a:pPr>
            <a:endParaRPr lang="cs-CZ" sz="4500" dirty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39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8499" y="403654"/>
            <a:ext cx="10394301" cy="81554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Čtyři typy čtenářů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499" y="1287625"/>
            <a:ext cx="10944807" cy="515982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lphaLcParenR"/>
            </a:pPr>
            <a:r>
              <a:rPr lang="cs-CZ" sz="3200" dirty="0"/>
              <a:t>Přesýpací hodiny</a:t>
            </a:r>
          </a:p>
          <a:p>
            <a:pPr marL="342900" indent="-342900">
              <a:buAutoNum type="alphaLcParenR"/>
            </a:pPr>
            <a:r>
              <a:rPr lang="cs-CZ" sz="3200" dirty="0"/>
              <a:t>Houba</a:t>
            </a:r>
          </a:p>
          <a:p>
            <a:pPr marL="342900" indent="-342900">
              <a:buAutoNum type="alphaLcParenR"/>
            </a:pPr>
            <a:r>
              <a:rPr lang="cs-CZ" sz="3200" dirty="0"/>
              <a:t>Síto</a:t>
            </a:r>
          </a:p>
          <a:p>
            <a:pPr marL="342900" indent="-342900">
              <a:buAutoNum type="alphaLcParenR"/>
            </a:pPr>
            <a:r>
              <a:rPr lang="cs-CZ" sz="3200" dirty="0"/>
              <a:t>Diamant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Na základě čeho byly tyto metafory vytvořeny?</a:t>
            </a:r>
          </a:p>
          <a:p>
            <a:pPr marL="0" indent="0">
              <a:buNone/>
            </a:pPr>
            <a:r>
              <a:rPr lang="cs-CZ" dirty="0"/>
              <a:t>(Charakteristika jednotlivých typů)</a:t>
            </a:r>
          </a:p>
          <a:p>
            <a:pPr marL="0" indent="0">
              <a:buNone/>
            </a:pPr>
            <a:endParaRPr lang="cs-CZ" dirty="0"/>
          </a:p>
          <a:p>
            <a:pPr marL="342900" indent="-342900">
              <a:buAutoNum type="alphaLcParenR"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Číst se zřetelem k celku (získat základní přehled o textu) („Nezaseknout“ se na začátku.)</a:t>
            </a:r>
          </a:p>
          <a:p>
            <a:pPr marL="0" indent="0">
              <a:buNone/>
            </a:pPr>
            <a:r>
              <a:rPr lang="cs-CZ" sz="2200" dirty="0"/>
              <a:t>Další rady?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27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4973" y="551978"/>
            <a:ext cx="10260227" cy="128506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Techniky pro efektivní čtení, např.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5633" y="1837038"/>
            <a:ext cx="10412627" cy="39508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dirty="0"/>
              <a:t>Metoda</a:t>
            </a:r>
            <a:r>
              <a:rPr lang="cs-CZ" sz="4400" b="1" dirty="0">
                <a:solidFill>
                  <a:srgbClr val="FF0000"/>
                </a:solidFill>
              </a:rPr>
              <a:t> SQ3R</a:t>
            </a:r>
            <a:r>
              <a:rPr lang="cs-CZ" sz="3200" dirty="0"/>
              <a:t> – proces čtení má pět fází:</a:t>
            </a:r>
          </a:p>
          <a:p>
            <a:pPr marL="514350" indent="-514350">
              <a:buAutoNum type="arabicParenR"/>
            </a:pPr>
            <a:r>
              <a:rPr lang="cs-CZ" sz="3200" dirty="0" err="1"/>
              <a:t>Survey</a:t>
            </a:r>
            <a:r>
              <a:rPr lang="cs-CZ" sz="3200" dirty="0"/>
              <a:t> ………………………. udělej si přehled</a:t>
            </a:r>
          </a:p>
          <a:p>
            <a:pPr marL="514350" indent="-514350">
              <a:buAutoNum type="arabicParenR"/>
            </a:pPr>
            <a:r>
              <a:rPr lang="cs-CZ" sz="3200" dirty="0" err="1"/>
              <a:t>Question</a:t>
            </a:r>
            <a:r>
              <a:rPr lang="cs-CZ" sz="3200" dirty="0"/>
              <a:t> …………………… ptej se</a:t>
            </a:r>
          </a:p>
          <a:p>
            <a:pPr marL="514350" indent="-514350">
              <a:buAutoNum type="arabicParenR"/>
            </a:pPr>
            <a:r>
              <a:rPr lang="cs-CZ" sz="3200" dirty="0" err="1"/>
              <a:t>Read</a:t>
            </a:r>
            <a:r>
              <a:rPr lang="cs-CZ" sz="3200" dirty="0"/>
              <a:t> ………………………..  čti</a:t>
            </a:r>
          </a:p>
          <a:p>
            <a:pPr marL="514350" indent="-514350">
              <a:buAutoNum type="arabicParenR"/>
            </a:pPr>
            <a:r>
              <a:rPr lang="cs-CZ" sz="3200" dirty="0" err="1"/>
              <a:t>Recite</a:t>
            </a:r>
            <a:r>
              <a:rPr lang="cs-CZ" sz="3200" dirty="0"/>
              <a:t> …………………........  rekapituluj</a:t>
            </a:r>
          </a:p>
          <a:p>
            <a:pPr marL="514350" indent="-514350">
              <a:buAutoNum type="arabicParenR"/>
            </a:pPr>
            <a:r>
              <a:rPr lang="cs-CZ" sz="3200" dirty="0" err="1"/>
              <a:t>Review</a:t>
            </a:r>
            <a:r>
              <a:rPr lang="cs-CZ" sz="3200" dirty="0"/>
              <a:t> ……………………… zpětně kontroluj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2200" dirty="0"/>
              <a:t>(Viz Jak efektivně číst odborné texty – </a:t>
            </a:r>
            <a:r>
              <a:rPr lang="cs-CZ" sz="2200" dirty="0" err="1"/>
              <a:t>pdf</a:t>
            </a:r>
            <a:r>
              <a:rPr lang="cs-CZ" sz="2200" dirty="0"/>
              <a:t> na </a:t>
            </a:r>
            <a:r>
              <a:rPr lang="cs-CZ" sz="2200" dirty="0" err="1"/>
              <a:t>Moodlu</a:t>
            </a:r>
            <a:r>
              <a:rPr lang="cs-CZ" sz="2200" dirty="0"/>
              <a:t>)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742950" indent="-742950">
              <a:buAutoNum type="arabicParenR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6341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Učebnice X studie / odborné texty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Rozdíly:</a:t>
            </a:r>
          </a:p>
        </p:txBody>
      </p:sp>
    </p:spTree>
    <p:extLst>
      <p:ext uri="{BB962C8B-B14F-4D97-AF65-F5344CB8AC3E}">
        <p14:creationId xmlns:p14="http://schemas.microsoft.com/office/powerpoint/2010/main" val="316010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918" y="633263"/>
            <a:ext cx="11523306" cy="808359"/>
          </a:xfrm>
        </p:spPr>
        <p:txBody>
          <a:bodyPr>
            <a:noAutofit/>
          </a:bodyPr>
          <a:lstStyle/>
          <a:p>
            <a:pPr algn="ctr"/>
            <a:r>
              <a:rPr lang="cs-CZ" sz="2000" b="1" dirty="0"/>
              <a:t>MACUROVÁ, A., NOVÁKOVÁ, R., HYNKOVÁ DINGOVÁ, N. </a:t>
            </a:r>
            <a:br>
              <a:rPr lang="cs-CZ" sz="2000" b="1" dirty="0"/>
            </a:br>
            <a:r>
              <a:rPr lang="cs-CZ" sz="2000" b="1" i="1" dirty="0"/>
              <a:t>Čeští neslyšící v internetových diskusích o kochleárním implantátu: „my“ a „oni“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144" y="1754659"/>
            <a:ext cx="11200854" cy="48010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POZOR!</a:t>
            </a:r>
          </a:p>
          <a:p>
            <a:pPr marL="0" indent="0">
              <a:buNone/>
            </a:pPr>
            <a:r>
              <a:rPr lang="cs-CZ" dirty="0"/>
              <a:t>MACUROVÁ, A., NOVÁKOVÁ, R., HYNKOVÁ DINGOVÁ, N. </a:t>
            </a:r>
            <a:r>
              <a:rPr lang="cs-CZ" i="1" dirty="0"/>
              <a:t>Čeští neslyšící v internetových diskusích o kochleárním implantátu: „my“ a „oni“</a:t>
            </a:r>
            <a:r>
              <a:rPr lang="cs-CZ" dirty="0"/>
              <a:t>. Jazykovědné aktuality. </a:t>
            </a:r>
            <a:r>
              <a:rPr lang="cs-CZ" strike="sngStrike" dirty="0"/>
              <a:t>Praha: Jazykovědné sdružení ČR,</a:t>
            </a:r>
            <a:r>
              <a:rPr lang="cs-CZ" dirty="0"/>
              <a:t> 2019, 56 (3-4), 64-73.</a:t>
            </a:r>
          </a:p>
          <a:p>
            <a:pPr marL="0" indent="0">
              <a:buNone/>
            </a:pPr>
            <a:r>
              <a:rPr lang="cs-CZ" dirty="0"/>
              <a:t>(U bibliografického údaje článku v periodiku neuvádíme místo vydání ani vydavatele / nakladatelství.)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Struktura bibliografické citace – příspěvek v periodiku (příklad možností):</a:t>
            </a:r>
          </a:p>
          <a:p>
            <a:pPr marL="0" indent="0">
              <a:buNone/>
            </a:pPr>
            <a:r>
              <a:rPr lang="cs-CZ" dirty="0"/>
              <a:t>MACUROVÁ, A. Nemanuální prostředky ve znakových jazycích: stručné poznámky úvodem. </a:t>
            </a:r>
            <a:r>
              <a:rPr lang="cs-CZ" i="1" dirty="0"/>
              <a:t>Speciální pedagogika</a:t>
            </a:r>
            <a:r>
              <a:rPr lang="cs-CZ" dirty="0"/>
              <a:t>,  2012, roč. 22, č. 1, s. 13–19. ISSN 1211-2720</a:t>
            </a:r>
          </a:p>
          <a:p>
            <a:pPr marL="0" indent="0">
              <a:buNone/>
            </a:pPr>
            <a:r>
              <a:rPr lang="cs-CZ" dirty="0"/>
              <a:t>MACUROVÁ, Alena a Petr VYSUČEK. Poznáváme český znakový jazyk. Klasifikátorové tvary ruky. </a:t>
            </a:r>
            <a:r>
              <a:rPr lang="cs-CZ" i="1" dirty="0"/>
              <a:t>Speciální pedagogika, </a:t>
            </a:r>
            <a:r>
              <a:rPr lang="cs-CZ" dirty="0"/>
              <a:t>2005, </a:t>
            </a:r>
            <a:r>
              <a:rPr lang="cs-CZ" dirty="0" err="1"/>
              <a:t>roř</a:t>
            </a:r>
            <a:r>
              <a:rPr lang="cs-CZ" dirty="0"/>
              <a:t>. 15, č. 1., s. 22–35. ISSN 1211-2720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Pořadí autorů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92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3772" y="345234"/>
            <a:ext cx="10496938" cy="92373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Struktura textu a struktura handoutu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6489" y="1278293"/>
            <a:ext cx="11150081" cy="5113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Součásti textu (odborného článku v periodiku)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Členění textu</a:t>
            </a:r>
          </a:p>
          <a:p>
            <a:pPr marL="0" indent="0">
              <a:buNone/>
            </a:pPr>
            <a:r>
              <a:rPr lang="cs-CZ" sz="2800" dirty="0"/>
              <a:t>Horizontální a vertikální členění odborného textu:  </a:t>
            </a:r>
          </a:p>
          <a:p>
            <a:pPr marL="0" indent="0">
              <a:buNone/>
            </a:pPr>
            <a:r>
              <a:rPr lang="cs-CZ" sz="2800" b="1" dirty="0"/>
              <a:t>Co zachovat v handoutu? (Účel handoutu – se zřetelem k vlastním referátům od příštího semináře.)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přehlednost, stručnost</a:t>
            </a:r>
          </a:p>
          <a:p>
            <a:pPr>
              <a:buFontTx/>
              <a:buChar char="-"/>
            </a:pPr>
            <a:r>
              <a:rPr lang="cs-CZ" sz="2800" dirty="0"/>
              <a:t>informativnost; dobré vystižení charakteru studie</a:t>
            </a:r>
          </a:p>
        </p:txBody>
      </p:sp>
    </p:spTree>
    <p:extLst>
      <p:ext uri="{BB962C8B-B14F-4D97-AF65-F5344CB8AC3E}">
        <p14:creationId xmlns:p14="http://schemas.microsoft.com/office/powerpoint/2010/main" val="1735926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868</TotalTime>
  <Words>2689</Words>
  <Application>Microsoft Office PowerPoint</Application>
  <PresentationFormat>Širokoúhlá obrazovka</PresentationFormat>
  <Paragraphs>340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Gothic</vt:lpstr>
      <vt:lpstr>Garamond</vt:lpstr>
      <vt:lpstr>Times New Roman</vt:lpstr>
      <vt:lpstr>Mýdlo</vt:lpstr>
      <vt:lpstr>Savon</vt:lpstr>
      <vt:lpstr> Odborný text a odborný styl: 3. a 4. seminář 3. a 10. března 2020  0) Organizace semináře – harmonogram referátů aj. 1) pravopisná korektura  2) ČETBA ODBORNÉHO TEXTU  (J. Šanderová – rekapitulace, diskuse) 3) prezentace odborné stati (domácí úkol)  Jazykovědné aktuality. ODBORNÝ ČASOPIS. STRUKTURA ČASOPISU (RUBRIKY). ODBORNÁ STAŤ, její součásti a struktura. RECENZE.   </vt:lpstr>
      <vt:lpstr>Prezentace aplikace PowerPoint</vt:lpstr>
      <vt:lpstr>Původní neopravený text</vt:lpstr>
      <vt:lpstr>Jadwiga Šanderová:  Jak číst a psát odborný text ve společenských vědách </vt:lpstr>
      <vt:lpstr>Čtyři typy čtenářů</vt:lpstr>
      <vt:lpstr>Techniky pro efektivní čtení, např.</vt:lpstr>
      <vt:lpstr>Učebnice X studie / odborné texty</vt:lpstr>
      <vt:lpstr>MACUROVÁ, A., NOVÁKOVÁ, R., HYNKOVÁ DINGOVÁ, N.  Čeští neslyšící v internetových diskusích o kochleárním implantátu: „my“ a „oni“</vt:lpstr>
      <vt:lpstr> Struktura textu a struktura handoutu </vt:lpstr>
      <vt:lpstr>Úkoly na příští hodinu – 3. 3. 2020</vt:lpstr>
      <vt:lpstr>Úkoly na příště (10. 3. 2010)</vt:lpstr>
      <vt:lpstr>Prezentace aplikace PowerPoint</vt:lpstr>
      <vt:lpstr> Text ke korektuře 3 - oprava </vt:lpstr>
      <vt:lpstr>Prezentace aplikace PowerPoint</vt:lpstr>
      <vt:lpstr>Text k opravě 4 </vt:lpstr>
      <vt:lpstr>Prezentace aplikace PowerPoint</vt:lpstr>
      <vt:lpstr>Referáty k odborným statím (viz handouty na Moodlu a v papírové podobě)</vt:lpstr>
      <vt:lpstr>Prezentace aplikace PowerPoint</vt:lpstr>
      <vt:lpstr>Prezentace aplikace PowerPoint</vt:lpstr>
      <vt:lpstr>Jadwiga Šanderová:  Co nám pomáhá orientovat se v odborné literatuře</vt:lpstr>
      <vt:lpstr>Abstrakt</vt:lpstr>
      <vt:lpstr> Doporučená struktura abstraktu </vt:lpstr>
      <vt:lpstr>Prezentace aplikace PowerPoint</vt:lpstr>
      <vt:lpstr>Prezentace aplikace PowerPoint</vt:lpstr>
      <vt:lpstr>  Twitter Edition: Celý tento článek ve 140 znacích </vt:lpstr>
      <vt:lpstr> Příklad – bakalářská práce  </vt:lpstr>
      <vt:lpstr>Prezentace aplikace PowerPoint</vt:lpstr>
      <vt:lpstr> Abstrakt v českém znakovém jazyce </vt:lpstr>
      <vt:lpstr>Anotace </vt:lpstr>
      <vt:lpstr>Resumé (shrnutí, summary) </vt:lpstr>
      <vt:lpstr>Jazykovědné aktuality – části čísla, rubriky. Recenze </vt:lpstr>
      <vt:lpstr>Prezentace aplikace PowerPoint</vt:lpstr>
      <vt:lpstr>Úkoly na příště (17. 3. 2010)</vt:lpstr>
      <vt:lpstr>Jak je v textu abstraktu (a pak i v celé textu) signalizován autor – v které osobě je text stylizován? (ÚKOL NA PŘÍŠTĚ – příklady vytvoření vět z libovolných odborných textů – studie, bakalářské /diplomové práce atd.)</vt:lpstr>
      <vt:lpstr>Další úkoly </vt:lpstr>
      <vt:lpstr>    Psaní čárky v souvětí – na 17. 3.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STAŤ. ODBORNÝ ČASOPIS.</dc:title>
  <dc:creator>Vaňková, Irena</dc:creator>
  <cp:lastModifiedBy>Vaňková, Irena</cp:lastModifiedBy>
  <cp:revision>49</cp:revision>
  <dcterms:created xsi:type="dcterms:W3CDTF">2020-03-02T16:07:25Z</dcterms:created>
  <dcterms:modified xsi:type="dcterms:W3CDTF">2020-03-10T17:28:02Z</dcterms:modified>
</cp:coreProperties>
</file>