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3"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showGuides="1">
      <p:cViewPr varScale="1">
        <p:scale>
          <a:sx n="100" d="100"/>
          <a:sy n="100" d="100"/>
        </p:scale>
        <p:origin x="78"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11/3/2020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23A1CC3-2375-41D4-9E03-427CAF2A4C1A}" type="datetimeFigureOut">
              <a:rPr lang="en-US" dirty="0"/>
              <a:t>11/3/2020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cs-CZ" smtClean="0"/>
              <a:t>Kliknutím lze upravit styl.</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FF16868-8199-4C2C-A5B1-63AEE139F88E}" type="datetimeFigureOut">
              <a:rPr lang="en-US" dirty="0"/>
              <a:t>11/3/2020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cs-CZ" smtClean="0"/>
              <a:t>Kliknutím lze upravit styl.</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AAD9FF7F-6988-44CC-821B-644E70CD2F73}" type="datetimeFigureOut">
              <a:rPr lang="en-US" dirty="0"/>
              <a:t>11/3/2020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5C12C299-16B2-4475-990D-751901EACC14}" type="datetimeFigureOut">
              <a:rPr lang="en-US" dirty="0"/>
              <a:t>11/3/2020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11/3/2020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11/3/2020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11/3/2020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cs-CZ" smtClean="0"/>
              <a:t>Kliknutím lze upravit styl.</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11/3/2020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11/3/2020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F34E6425-0181-43F2-84FC-787E803FD2F8}" type="datetimeFigureOut">
              <a:rPr lang="en-US" dirty="0"/>
              <a:t>11/3/2020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11/3/2020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11/3/2020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11/3/2020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11/3/2020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cs-CZ" smtClean="0"/>
              <a:t>Kliknutím lze upravit styl.</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76E86A4C-8E40-4F87-A4F0-01A0687C5742}" type="datetimeFigureOut">
              <a:rPr lang="en-US" dirty="0"/>
              <a:t>11/3/2020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cs-CZ" smtClean="0"/>
              <a:t>Kliknutím na ikonu přidáte obrázek.</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5E72C73-2D91-4E12-BA25-F0AA0C03599B}" type="datetimeFigureOut">
              <a:rPr lang="en-US" dirty="0"/>
              <a:t>11/3/2020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11/3/2020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TJI4QjZY8ww" TargetMode="External"/><Relationship Id="rId2" Type="http://schemas.openxmlformats.org/officeDocument/2006/relationships/hyperlink" Target="https://ganjoor.net/obeyd/oshaghname-obeyd/" TargetMode="Externa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2" Type="http://schemas.openxmlformats.org/officeDocument/2006/relationships/hyperlink" Target="https://www.ketabha.org/%D8%AF%D8%A7%D9%86%D9%84%D9%88%D8%AF-%DA%A9%D8%AA%D8%A7%D8%A8-%D8%B1%D8%B3%D8%A7%D9%84%D9%87-%D8%AF%D9%84%DA%AF%D8%B4%D8%A7/"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Obejd</a:t>
            </a:r>
            <a:r>
              <a:rPr lang="cs-CZ" dirty="0" smtClean="0"/>
              <a:t>-e </a:t>
            </a:r>
            <a:r>
              <a:rPr lang="cs-CZ" dirty="0" err="1" smtClean="0"/>
              <a:t>Zákání</a:t>
            </a:r>
            <a:endParaRPr lang="cs-CZ" dirty="0"/>
          </a:p>
        </p:txBody>
      </p:sp>
      <p:sp>
        <p:nvSpPr>
          <p:cNvPr id="3" name="Podnadpis 2"/>
          <p:cNvSpPr>
            <a:spLocks noGrp="1"/>
          </p:cNvSpPr>
          <p:nvPr>
            <p:ph type="subTitle" idx="1"/>
          </p:nvPr>
        </p:nvSpPr>
        <p:spPr/>
        <p:txBody>
          <a:bodyPr/>
          <a:lstStyle/>
          <a:p>
            <a:r>
              <a:rPr lang="cs-CZ" dirty="0" smtClean="0"/>
              <a:t>Nepřekonatelný satirik klasické éry</a:t>
            </a:r>
          </a:p>
          <a:p>
            <a:r>
              <a:rPr lang="cs-CZ" dirty="0" smtClean="0"/>
              <a:t>+ ukázky z </a:t>
            </a:r>
            <a:r>
              <a:rPr lang="cs-CZ" dirty="0" err="1" smtClean="0"/>
              <a:t>Resále</a:t>
            </a:r>
            <a:r>
              <a:rPr lang="cs-CZ" dirty="0" smtClean="0"/>
              <a:t>-e </a:t>
            </a:r>
            <a:r>
              <a:rPr lang="cs-CZ" dirty="0" err="1" smtClean="0"/>
              <a:t>Delgošá</a:t>
            </a:r>
            <a:endParaRPr lang="cs-CZ" dirty="0"/>
          </a:p>
        </p:txBody>
      </p:sp>
    </p:spTree>
    <p:extLst>
      <p:ext uri="{BB962C8B-B14F-4D97-AF65-F5344CB8AC3E}">
        <p14:creationId xmlns:p14="http://schemas.microsoft.com/office/powerpoint/2010/main" val="3414942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000" b="1" u="sng" dirty="0" smtClean="0"/>
              <a:t/>
            </a:r>
            <a:br>
              <a:rPr lang="cs-CZ" sz="2000" b="1" u="sng" dirty="0" smtClean="0"/>
            </a:br>
            <a:r>
              <a:rPr lang="cs-CZ" sz="2000" b="1" u="sng" dirty="0"/>
              <a:t/>
            </a:r>
            <a:br>
              <a:rPr lang="cs-CZ" sz="2000" b="1" u="sng" dirty="0"/>
            </a:br>
            <a:r>
              <a:rPr lang="cs-CZ" sz="2000" b="1" u="sng" dirty="0" err="1" smtClean="0"/>
              <a:t>Chádže</a:t>
            </a:r>
            <a:r>
              <a:rPr lang="cs-CZ" sz="2000" b="1" u="sng" dirty="0" smtClean="0"/>
              <a:t> </a:t>
            </a:r>
            <a:r>
              <a:rPr lang="cs-CZ" sz="2000" b="1" u="sng" dirty="0" err="1"/>
              <a:t>Nizámoddín</a:t>
            </a:r>
            <a:r>
              <a:rPr lang="cs-CZ" sz="2000" b="1" u="sng" dirty="0"/>
              <a:t> </a:t>
            </a:r>
            <a:r>
              <a:rPr lang="cs-CZ" sz="2000" b="1" u="sng" dirty="0" err="1"/>
              <a:t>Abdalláh</a:t>
            </a:r>
            <a:r>
              <a:rPr lang="cs-CZ" sz="2000" b="1" u="sng" dirty="0"/>
              <a:t> </a:t>
            </a:r>
            <a:r>
              <a:rPr lang="cs-CZ" sz="2000" b="1" u="sng" dirty="0" err="1"/>
              <a:t>Zákání</a:t>
            </a:r>
            <a:r>
              <a:rPr lang="cs-CZ" sz="2000" b="1" u="sng" dirty="0"/>
              <a:t>  </a:t>
            </a:r>
            <a:r>
              <a:rPr lang="fa-IR" sz="2000" b="1" dirty="0"/>
              <a:t>خواجه نظام الدین عبید الله الزاکانی</a:t>
            </a:r>
            <a:r>
              <a:rPr lang="cs-CZ" sz="2000" dirty="0"/>
              <a:t/>
            </a:r>
            <a:br>
              <a:rPr lang="cs-CZ" sz="2000" dirty="0"/>
            </a:br>
            <a:r>
              <a:rPr lang="cs-CZ" sz="2000" b="1" dirty="0" err="1"/>
              <a:t>Obejd</a:t>
            </a:r>
            <a:r>
              <a:rPr lang="cs-CZ" sz="2000" b="1" dirty="0"/>
              <a:t>-e </a:t>
            </a:r>
            <a:r>
              <a:rPr lang="cs-CZ" sz="2000" b="1" dirty="0" err="1"/>
              <a:t>Zákání</a:t>
            </a:r>
            <a:r>
              <a:rPr lang="cs-CZ" sz="2000" b="1" dirty="0"/>
              <a:t>  </a:t>
            </a:r>
            <a:r>
              <a:rPr lang="fa-IR" sz="2000" b="1" dirty="0"/>
              <a:t>عبید زاکانی</a:t>
            </a:r>
            <a:r>
              <a:rPr lang="cs-CZ" sz="2000" dirty="0"/>
              <a:t/>
            </a:r>
            <a:br>
              <a:rPr lang="cs-CZ" sz="2000" dirty="0"/>
            </a:br>
            <a:r>
              <a:rPr lang="cs-CZ" sz="2000" b="1" dirty="0"/>
              <a:t>(z. 1371)</a:t>
            </a:r>
            <a:r>
              <a:rPr lang="cs-CZ" sz="2000" dirty="0"/>
              <a:t/>
            </a:r>
            <a:br>
              <a:rPr lang="cs-CZ" sz="2000" dirty="0"/>
            </a:br>
            <a:r>
              <a:rPr lang="cs-CZ" sz="2000" b="1" dirty="0"/>
              <a:t> </a:t>
            </a:r>
            <a:r>
              <a:rPr lang="cs-CZ" sz="2000" dirty="0"/>
              <a:t/>
            </a:r>
            <a:br>
              <a:rPr lang="cs-CZ" sz="2000" dirty="0"/>
            </a:br>
            <a:endParaRPr lang="cs-CZ" sz="2000" dirty="0"/>
          </a:p>
        </p:txBody>
      </p:sp>
      <p:sp>
        <p:nvSpPr>
          <p:cNvPr id="3" name="Zástupný symbol pro obsah 2"/>
          <p:cNvSpPr>
            <a:spLocks noGrp="1"/>
          </p:cNvSpPr>
          <p:nvPr>
            <p:ph idx="1"/>
          </p:nvPr>
        </p:nvSpPr>
        <p:spPr>
          <a:xfrm>
            <a:off x="990600" y="2190750"/>
            <a:ext cx="8990013" cy="4057650"/>
          </a:xfrm>
        </p:spPr>
        <p:txBody>
          <a:bodyPr>
            <a:normAutofit/>
          </a:bodyPr>
          <a:lstStyle/>
          <a:p>
            <a:pPr lvl="0"/>
            <a:r>
              <a:rPr lang="cs-CZ" dirty="0"/>
              <a:t>nejvýznamnější satirik klasické éry</a:t>
            </a:r>
          </a:p>
          <a:p>
            <a:pPr lvl="0"/>
            <a:r>
              <a:rPr lang="cs-CZ" dirty="0" smtClean="0"/>
              <a:t>velmi </a:t>
            </a:r>
            <a:r>
              <a:rPr lang="cs-CZ" dirty="0"/>
              <a:t>opomíjený, v </a:t>
            </a:r>
            <a:r>
              <a:rPr lang="cs-CZ" dirty="0" err="1"/>
              <a:t>tazkire</a:t>
            </a:r>
            <a:r>
              <a:rPr lang="cs-CZ" dirty="0"/>
              <a:t> </a:t>
            </a:r>
            <a:r>
              <a:rPr lang="cs-CZ" dirty="0" smtClean="0"/>
              <a:t>nezmiňován</a:t>
            </a:r>
            <a:endParaRPr lang="cs-CZ" dirty="0"/>
          </a:p>
          <a:p>
            <a:pPr lvl="0"/>
            <a:r>
              <a:rPr lang="cs-CZ" dirty="0"/>
              <a:t>kvůli obscénnostem a satirickému </a:t>
            </a:r>
            <a:r>
              <a:rPr lang="cs-CZ" dirty="0" smtClean="0"/>
              <a:t>jazyku</a:t>
            </a:r>
            <a:endParaRPr lang="cs-CZ" dirty="0"/>
          </a:p>
          <a:p>
            <a:pPr marL="0" indent="0">
              <a:buNone/>
            </a:pPr>
            <a:endParaRPr lang="cs-CZ" dirty="0"/>
          </a:p>
          <a:p>
            <a:pPr marL="0" indent="0">
              <a:buNone/>
            </a:pPr>
            <a:r>
              <a:rPr lang="cs-CZ" dirty="0"/>
              <a:t>Život:</a:t>
            </a:r>
          </a:p>
          <a:p>
            <a:pPr marL="0" indent="0">
              <a:buNone/>
            </a:pPr>
            <a:endParaRPr lang="cs-CZ" dirty="0"/>
          </a:p>
          <a:p>
            <a:pPr lvl="0"/>
            <a:r>
              <a:rPr lang="cs-CZ" dirty="0" smtClean="0"/>
              <a:t>rodina </a:t>
            </a:r>
            <a:r>
              <a:rPr lang="cs-CZ" dirty="0" err="1"/>
              <a:t>arab</a:t>
            </a:r>
            <a:r>
              <a:rPr lang="cs-CZ" dirty="0"/>
              <a:t>. </a:t>
            </a:r>
            <a:r>
              <a:rPr lang="cs-CZ" dirty="0" smtClean="0"/>
              <a:t>původu -</a:t>
            </a:r>
            <a:r>
              <a:rPr lang="cs-CZ" dirty="0"/>
              <a:t> </a:t>
            </a:r>
            <a:r>
              <a:rPr lang="cs-CZ" dirty="0" err="1" smtClean="0"/>
              <a:t>Qazvín</a:t>
            </a:r>
            <a:endParaRPr lang="cs-CZ" dirty="0"/>
          </a:p>
          <a:p>
            <a:pPr lvl="0"/>
            <a:r>
              <a:rPr lang="cs-CZ" dirty="0" smtClean="0"/>
              <a:t>působil </a:t>
            </a:r>
            <a:r>
              <a:rPr lang="cs-CZ" dirty="0"/>
              <a:t>v Šírázu, </a:t>
            </a:r>
            <a:r>
              <a:rPr lang="cs-CZ" dirty="0" err="1" smtClean="0"/>
              <a:t>časé</a:t>
            </a:r>
            <a:r>
              <a:rPr lang="cs-CZ" dirty="0" smtClean="0"/>
              <a:t> nucené přesuny</a:t>
            </a:r>
            <a:endParaRPr lang="cs-CZ" dirty="0"/>
          </a:p>
          <a:p>
            <a:pPr lvl="0"/>
            <a:r>
              <a:rPr lang="cs-CZ" dirty="0" smtClean="0"/>
              <a:t>na </a:t>
            </a:r>
            <a:r>
              <a:rPr lang="cs-CZ" dirty="0"/>
              <a:t>rozhraní </a:t>
            </a:r>
            <a:r>
              <a:rPr lang="cs-CZ" dirty="0" smtClean="0"/>
              <a:t>etap </a:t>
            </a:r>
            <a:r>
              <a:rPr lang="cs-CZ" dirty="0"/>
              <a:t>– rozpad centralizované moci Ílchánů, </a:t>
            </a:r>
            <a:r>
              <a:rPr lang="cs-CZ" dirty="0" smtClean="0"/>
              <a:t>patroni </a:t>
            </a:r>
            <a:r>
              <a:rPr lang="cs-CZ" b="1" dirty="0" err="1" smtClean="0"/>
              <a:t>Muzaffarovci</a:t>
            </a:r>
            <a:r>
              <a:rPr lang="cs-CZ" dirty="0" smtClean="0"/>
              <a:t>, </a:t>
            </a:r>
            <a:r>
              <a:rPr lang="cs-CZ" b="1" dirty="0" smtClean="0"/>
              <a:t>Šáh </a:t>
            </a:r>
            <a:r>
              <a:rPr lang="cs-CZ" b="1" dirty="0" err="1"/>
              <a:t>Šodžá</a:t>
            </a:r>
            <a:r>
              <a:rPr lang="cs-CZ" b="1" dirty="0" smtClean="0"/>
              <a:t>´</a:t>
            </a:r>
            <a:r>
              <a:rPr lang="cs-CZ" dirty="0" smtClean="0"/>
              <a:t> </a:t>
            </a:r>
            <a:endParaRPr lang="cs-CZ" dirty="0"/>
          </a:p>
          <a:p>
            <a:endParaRPr lang="cs-CZ" dirty="0"/>
          </a:p>
        </p:txBody>
      </p:sp>
    </p:spTree>
    <p:extLst>
      <p:ext uri="{BB962C8B-B14F-4D97-AF65-F5344CB8AC3E}">
        <p14:creationId xmlns:p14="http://schemas.microsoft.com/office/powerpoint/2010/main" val="3553300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09626" y="828675"/>
            <a:ext cx="9106742" cy="851957"/>
          </a:xfrm>
        </p:spPr>
        <p:txBody>
          <a:bodyPr/>
          <a:lstStyle/>
          <a:p>
            <a:r>
              <a:rPr lang="cs-CZ" dirty="0" smtClean="0"/>
              <a:t>Dílo</a:t>
            </a:r>
            <a:endParaRPr lang="cs-CZ" dirty="0"/>
          </a:p>
        </p:txBody>
      </p:sp>
      <p:sp>
        <p:nvSpPr>
          <p:cNvPr id="3" name="Zástupný symbol pro obsah 2"/>
          <p:cNvSpPr>
            <a:spLocks noGrp="1"/>
          </p:cNvSpPr>
          <p:nvPr>
            <p:ph idx="1"/>
          </p:nvPr>
        </p:nvSpPr>
        <p:spPr>
          <a:xfrm>
            <a:off x="723900" y="2171700"/>
            <a:ext cx="10829925" cy="4400550"/>
          </a:xfrm>
        </p:spPr>
        <p:txBody>
          <a:bodyPr>
            <a:normAutofit/>
          </a:bodyPr>
          <a:lstStyle/>
          <a:p>
            <a:r>
              <a:rPr lang="cs-CZ" dirty="0" err="1" smtClean="0"/>
              <a:t>qasídy</a:t>
            </a:r>
            <a:r>
              <a:rPr lang="cs-CZ" dirty="0" smtClean="0"/>
              <a:t>, </a:t>
            </a:r>
            <a:r>
              <a:rPr lang="cs-CZ" dirty="0" err="1" smtClean="0"/>
              <a:t>ghazaly</a:t>
            </a:r>
            <a:r>
              <a:rPr lang="cs-CZ" dirty="0" smtClean="0"/>
              <a:t>, </a:t>
            </a:r>
            <a:r>
              <a:rPr lang="cs-CZ" dirty="0" err="1" smtClean="0"/>
              <a:t>robá´í</a:t>
            </a:r>
            <a:r>
              <a:rPr lang="cs-CZ" dirty="0" smtClean="0"/>
              <a:t> </a:t>
            </a:r>
            <a:r>
              <a:rPr lang="cs-CZ" dirty="0"/>
              <a:t>a </a:t>
            </a:r>
            <a:r>
              <a:rPr lang="cs-CZ" dirty="0" smtClean="0"/>
              <a:t>další</a:t>
            </a:r>
            <a:endParaRPr lang="cs-CZ" dirty="0"/>
          </a:p>
          <a:p>
            <a:r>
              <a:rPr lang="cs-CZ" b="1" u="sng" dirty="0"/>
              <a:t>´</a:t>
            </a:r>
            <a:r>
              <a:rPr lang="cs-CZ" b="1" u="sng" dirty="0" err="1"/>
              <a:t>Ošáq</a:t>
            </a:r>
            <a:r>
              <a:rPr lang="cs-CZ" b="1" u="sng" dirty="0"/>
              <a:t> </a:t>
            </a:r>
            <a:r>
              <a:rPr lang="cs-CZ" b="1" u="sng" dirty="0" err="1"/>
              <a:t>náme</a:t>
            </a:r>
            <a:r>
              <a:rPr lang="cs-CZ" b="1" u="sng" dirty="0"/>
              <a:t> – </a:t>
            </a:r>
            <a:r>
              <a:rPr lang="ar-SA" b="1" u="sng" dirty="0"/>
              <a:t>عشاق نامه </a:t>
            </a:r>
            <a:r>
              <a:rPr lang="cs-CZ" b="1" u="sng" dirty="0" smtClean="0"/>
              <a:t> Kniha </a:t>
            </a:r>
            <a:r>
              <a:rPr lang="cs-CZ" b="1" u="sng" dirty="0"/>
              <a:t>milujících </a:t>
            </a:r>
            <a:r>
              <a:rPr lang="cs-CZ" dirty="0"/>
              <a:t>– </a:t>
            </a:r>
            <a:r>
              <a:rPr lang="cs-CZ" dirty="0" err="1"/>
              <a:t>mesneví</a:t>
            </a:r>
            <a:r>
              <a:rPr lang="cs-CZ" dirty="0"/>
              <a:t> oslavující </a:t>
            </a:r>
            <a:endParaRPr lang="cs-CZ" dirty="0" smtClean="0"/>
          </a:p>
          <a:p>
            <a:pPr marL="0" indent="0">
              <a:buNone/>
            </a:pPr>
            <a:r>
              <a:rPr lang="cs-CZ" dirty="0" smtClean="0"/>
              <a:t>pozemskou </a:t>
            </a:r>
            <a:r>
              <a:rPr lang="cs-CZ" dirty="0"/>
              <a:t>lásku</a:t>
            </a:r>
          </a:p>
          <a:p>
            <a:r>
              <a:rPr lang="cs-CZ" u="sng" dirty="0">
                <a:hlinkClick r:id="rId2"/>
              </a:rPr>
              <a:t>https://ganjoor.net/obeyd/oshaghname-obeyd</a:t>
            </a:r>
            <a:r>
              <a:rPr lang="cs-CZ" u="sng" dirty="0" smtClean="0">
                <a:hlinkClick r:id="rId2"/>
              </a:rPr>
              <a:t>/</a:t>
            </a:r>
            <a:endParaRPr lang="cs-CZ" u="sng" dirty="0" smtClean="0"/>
          </a:p>
          <a:p>
            <a:pPr marL="0" indent="0">
              <a:buNone/>
            </a:pPr>
            <a:endParaRPr lang="cs-CZ" dirty="0"/>
          </a:p>
          <a:p>
            <a:r>
              <a:rPr lang="cs-CZ" dirty="0"/>
              <a:t> </a:t>
            </a:r>
            <a:r>
              <a:rPr lang="cs-CZ" b="1" u="sng" dirty="0" err="1" smtClean="0"/>
              <a:t>Múš</a:t>
            </a:r>
            <a:r>
              <a:rPr lang="cs-CZ" b="1" u="sng" dirty="0" smtClean="0"/>
              <a:t>-o- </a:t>
            </a:r>
            <a:r>
              <a:rPr lang="cs-CZ" b="1" u="sng" dirty="0" err="1"/>
              <a:t>gorbe</a:t>
            </a:r>
            <a:r>
              <a:rPr lang="cs-CZ" b="1" u="sng" dirty="0"/>
              <a:t> – myš a kočka</a:t>
            </a:r>
            <a:r>
              <a:rPr lang="cs-CZ" b="1" dirty="0"/>
              <a:t>-  </a:t>
            </a:r>
            <a:endParaRPr lang="cs-CZ" dirty="0"/>
          </a:p>
          <a:p>
            <a:pPr marL="0" indent="0">
              <a:buNone/>
            </a:pPr>
            <a:r>
              <a:rPr lang="cs-CZ" dirty="0" smtClean="0"/>
              <a:t>         </a:t>
            </a:r>
            <a:r>
              <a:rPr lang="cs-CZ" dirty="0"/>
              <a:t>politická satira</a:t>
            </a:r>
          </a:p>
          <a:p>
            <a:pPr lvl="0"/>
            <a:r>
              <a:rPr lang="cs-CZ" dirty="0" smtClean="0"/>
              <a:t>do </a:t>
            </a:r>
            <a:r>
              <a:rPr lang="cs-CZ" dirty="0"/>
              <a:t>češtiny – Bečka (Hiršal) v </a:t>
            </a:r>
            <a:r>
              <a:rPr lang="cs-CZ" dirty="0" smtClean="0"/>
              <a:t>Hledání </a:t>
            </a:r>
            <a:r>
              <a:rPr lang="cs-CZ" dirty="0"/>
              <a:t>pravdy a krásy</a:t>
            </a:r>
          </a:p>
          <a:p>
            <a:r>
              <a:rPr lang="cs-CZ" u="sng" dirty="0">
                <a:hlinkClick r:id="rId3"/>
              </a:rPr>
              <a:t>https://www.youtube.com/watch?v=TJI4QjZY8ww</a:t>
            </a:r>
            <a:endParaRPr lang="cs-CZ" dirty="0"/>
          </a:p>
          <a:p>
            <a:pPr lvl="0"/>
            <a:r>
              <a:rPr lang="cs-CZ" dirty="0" smtClean="0"/>
              <a:t>autorství </a:t>
            </a:r>
            <a:r>
              <a:rPr lang="cs-CZ" dirty="0"/>
              <a:t>není jisté</a:t>
            </a:r>
          </a:p>
          <a:p>
            <a:endParaRPr lang="cs-CZ" dirty="0" smtClean="0"/>
          </a:p>
          <a:p>
            <a:endParaRPr lang="cs-CZ" dirty="0"/>
          </a:p>
        </p:txBody>
      </p:sp>
      <p:pic>
        <p:nvPicPr>
          <p:cNvPr id="4" name="Obráze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69300" y="1254653"/>
            <a:ext cx="2921000" cy="4749800"/>
          </a:xfrm>
          <a:prstGeom prst="rect">
            <a:avLst/>
          </a:prstGeom>
        </p:spPr>
      </p:pic>
    </p:spTree>
    <p:extLst>
      <p:ext uri="{BB962C8B-B14F-4D97-AF65-F5344CB8AC3E}">
        <p14:creationId xmlns:p14="http://schemas.microsoft.com/office/powerpoint/2010/main" val="2278079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u="sng" dirty="0"/>
              <a:t>prozaické práce:</a:t>
            </a:r>
            <a:endParaRPr lang="cs-CZ" dirty="0"/>
          </a:p>
        </p:txBody>
      </p:sp>
      <p:sp>
        <p:nvSpPr>
          <p:cNvPr id="3" name="Zástupný symbol pro obsah 2"/>
          <p:cNvSpPr>
            <a:spLocks noGrp="1"/>
          </p:cNvSpPr>
          <p:nvPr>
            <p:ph idx="1"/>
          </p:nvPr>
        </p:nvSpPr>
        <p:spPr>
          <a:xfrm>
            <a:off x="676275" y="2190749"/>
            <a:ext cx="10687050" cy="4381501"/>
          </a:xfrm>
        </p:spPr>
        <p:txBody>
          <a:bodyPr>
            <a:normAutofit lnSpcReduction="10000"/>
          </a:bodyPr>
          <a:lstStyle/>
          <a:p>
            <a:pPr marL="0" indent="0">
              <a:buNone/>
            </a:pPr>
            <a:endParaRPr lang="cs-CZ" dirty="0"/>
          </a:p>
          <a:p>
            <a:r>
              <a:rPr lang="cs-CZ" dirty="0"/>
              <a:t> </a:t>
            </a:r>
            <a:r>
              <a:rPr lang="cs-CZ" b="1" u="sng" dirty="0" err="1"/>
              <a:t>Achláqo´l-ašraf</a:t>
            </a:r>
            <a:r>
              <a:rPr lang="cs-CZ" b="1" u="sng" dirty="0"/>
              <a:t> – </a:t>
            </a:r>
            <a:r>
              <a:rPr lang="ar-SA" b="1" u="sng" dirty="0"/>
              <a:t>اخلاق الاشراف</a:t>
            </a:r>
            <a:r>
              <a:rPr lang="cs-CZ" b="1" u="sng" dirty="0"/>
              <a:t>  Mravouka vznešených</a:t>
            </a:r>
            <a:r>
              <a:rPr lang="cs-CZ" dirty="0"/>
              <a:t> </a:t>
            </a:r>
          </a:p>
          <a:p>
            <a:r>
              <a:rPr lang="cs-CZ" dirty="0"/>
              <a:t>Téma: konfrontuje staré „ideální“ mravy se skutečnými. </a:t>
            </a:r>
            <a:endParaRPr lang="cs-CZ" dirty="0" smtClean="0"/>
          </a:p>
          <a:p>
            <a:pPr marL="0" indent="0">
              <a:buNone/>
            </a:pPr>
            <a:endParaRPr lang="cs-CZ" dirty="0"/>
          </a:p>
          <a:p>
            <a:r>
              <a:rPr lang="cs-CZ" b="1" u="sng" dirty="0" err="1" smtClean="0"/>
              <a:t>Resále</a:t>
            </a:r>
            <a:r>
              <a:rPr lang="cs-CZ" b="1" u="sng" dirty="0" smtClean="0"/>
              <a:t>-je </a:t>
            </a:r>
            <a:r>
              <a:rPr lang="cs-CZ" b="1" u="sng" dirty="0" err="1"/>
              <a:t>delgošá</a:t>
            </a:r>
            <a:r>
              <a:rPr lang="cs-CZ" b="1" u="sng" dirty="0"/>
              <a:t> - </a:t>
            </a:r>
            <a:r>
              <a:rPr lang="ar-SA" b="1" u="sng" dirty="0"/>
              <a:t>رسالهٔ دلگشا </a:t>
            </a:r>
            <a:r>
              <a:rPr lang="cs-CZ" b="1" u="sng" dirty="0"/>
              <a:t>– Potěšující pojednání</a:t>
            </a:r>
            <a:r>
              <a:rPr lang="cs-CZ" dirty="0"/>
              <a:t> </a:t>
            </a:r>
            <a:r>
              <a:rPr lang="cs-CZ" u="sng" dirty="0">
                <a:hlinkClick r:id="rId2"/>
              </a:rPr>
              <a:t>https://www.ketabha.org/%D8%AF%D8%A7%D9%86%D9%84%D9%88%D8%AF-%DA%A9%D8%AA%D8%A7%D8%A8-%D8%B1%D8%B3%D8%A7%D9%84%D9%87-%D8%AF%D9%84%DA%AF%D8%B4%D8%A7/</a:t>
            </a:r>
            <a:endParaRPr lang="cs-CZ" dirty="0"/>
          </a:p>
          <a:p>
            <a:pPr lvl="0"/>
            <a:r>
              <a:rPr lang="cs-CZ" dirty="0" smtClean="0"/>
              <a:t>satirické</a:t>
            </a:r>
            <a:r>
              <a:rPr lang="cs-CZ" dirty="0"/>
              <a:t>, humorné, sarkastické, někdy obscénní,</a:t>
            </a:r>
          </a:p>
          <a:p>
            <a:pPr lvl="0"/>
            <a:r>
              <a:rPr lang="cs-CZ" dirty="0" smtClean="0"/>
              <a:t>náboženská </a:t>
            </a:r>
            <a:r>
              <a:rPr lang="cs-CZ" dirty="0"/>
              <a:t>a politická satira – obscénní témata a jazyk</a:t>
            </a:r>
          </a:p>
          <a:p>
            <a:pPr lvl="0"/>
            <a:r>
              <a:rPr lang="cs-CZ" dirty="0"/>
              <a:t>Politická: proti tyranii, úzkoprsosti</a:t>
            </a:r>
          </a:p>
          <a:p>
            <a:pPr lvl="0"/>
            <a:r>
              <a:rPr lang="cs-CZ" dirty="0" smtClean="0"/>
              <a:t>Deziluze </a:t>
            </a:r>
            <a:r>
              <a:rPr lang="cs-CZ" dirty="0"/>
              <a:t>z politiky a moci</a:t>
            </a:r>
          </a:p>
          <a:p>
            <a:pPr marL="0" indent="0">
              <a:buNone/>
            </a:pPr>
            <a:endParaRPr lang="cs-CZ" dirty="0"/>
          </a:p>
          <a:p>
            <a:endParaRPr lang="cs-CZ" dirty="0"/>
          </a:p>
        </p:txBody>
      </p:sp>
    </p:spTree>
    <p:extLst>
      <p:ext uri="{BB962C8B-B14F-4D97-AF65-F5344CB8AC3E}">
        <p14:creationId xmlns:p14="http://schemas.microsoft.com/office/powerpoint/2010/main" val="2183271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xfrm>
            <a:off x="762000" y="2143125"/>
            <a:ext cx="10744200" cy="4429125"/>
          </a:xfrm>
        </p:spPr>
        <p:txBody>
          <a:bodyPr/>
          <a:lstStyle/>
          <a:p>
            <a:pPr algn="r" rtl="1"/>
            <a:r>
              <a:rPr lang="ar-SA" dirty="0"/>
              <a:t>چند حکایت از رساله‌ي </a:t>
            </a:r>
            <a:r>
              <a:rPr lang="ar-SA" dirty="0" smtClean="0"/>
              <a:t>دلگشا</a:t>
            </a:r>
            <a:endParaRPr lang="cs-CZ" dirty="0" smtClean="0"/>
          </a:p>
          <a:p>
            <a:pPr algn="r" rtl="1"/>
            <a:endParaRPr lang="cs-CZ" dirty="0"/>
          </a:p>
          <a:p>
            <a:pPr algn="r">
              <a:lnSpc>
                <a:spcPct val="150000"/>
              </a:lnSpc>
            </a:pPr>
            <a:r>
              <a:rPr lang="cs-CZ" dirty="0"/>
              <a:t>1) </a:t>
            </a:r>
            <a:r>
              <a:rPr lang="ar-SA" dirty="0"/>
              <a:t>شخصي دعوي خدايي مي‌كرد، او را پيش خليفه بردند. اورا گفت: «پارسال اينجا يكي دعوي پيغمبري مي‌كرد او را كشتند.» گفت: «نيك كرده‌اند كه من او را نفرستاده بودم</a:t>
            </a:r>
            <a:r>
              <a:rPr lang="cs-CZ" dirty="0"/>
              <a:t>.»</a:t>
            </a:r>
            <a:br>
              <a:rPr lang="cs-CZ" dirty="0"/>
            </a:br>
            <a:r>
              <a:rPr lang="cs-CZ" dirty="0"/>
              <a:t>***</a:t>
            </a:r>
            <a:br>
              <a:rPr lang="cs-CZ" dirty="0"/>
            </a:br>
            <a:r>
              <a:rPr lang="cs-CZ" dirty="0"/>
              <a:t>2) </a:t>
            </a:r>
            <a:r>
              <a:rPr lang="ar-SA" dirty="0"/>
              <a:t>لولئي با پسر خود ماجرا مي‌كرد كه تو هيچ كار نمي‌كني و عمر در بطالت به سر مي‌بري. چند با تو گويم كه معلق زدن بياموز سگ ز چنبر جهانيدن و رسن بازي تعلم كن تا از عمر خود برخوردار شوي. اگر از من نمي‌شنوي به خدا تو را در مدرسه اندازم تا آن علم مرده ريك ايشان بياموزي و دانشمند شوي و تا زنده باشي در مذلت و فلاكت و ادبار بماني و يك جو از هيچ جا حاصل نتواني كرد</a:t>
            </a:r>
            <a:r>
              <a:rPr lang="cs-CZ" dirty="0"/>
              <a:t>.</a:t>
            </a:r>
            <a:br>
              <a:rPr lang="cs-CZ" dirty="0"/>
            </a:br>
            <a:r>
              <a:rPr lang="cs-CZ" dirty="0"/>
              <a:t>***</a:t>
            </a:r>
            <a:br>
              <a:rPr lang="cs-CZ" dirty="0"/>
            </a:br>
            <a:endParaRPr lang="cs-CZ" dirty="0"/>
          </a:p>
        </p:txBody>
      </p:sp>
    </p:spTree>
    <p:extLst>
      <p:ext uri="{BB962C8B-B14F-4D97-AF65-F5344CB8AC3E}">
        <p14:creationId xmlns:p14="http://schemas.microsoft.com/office/powerpoint/2010/main" val="3478370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885824" y="2238375"/>
            <a:ext cx="10429876" cy="4248150"/>
          </a:xfrm>
        </p:spPr>
        <p:txBody>
          <a:bodyPr>
            <a:normAutofit lnSpcReduction="10000"/>
          </a:bodyPr>
          <a:lstStyle/>
          <a:p>
            <a:pPr algn="r" rtl="1">
              <a:lnSpc>
                <a:spcPct val="150000"/>
              </a:lnSpc>
            </a:pPr>
            <a:r>
              <a:rPr lang="cs-CZ" dirty="0"/>
              <a:t>) </a:t>
            </a:r>
            <a:r>
              <a:rPr lang="cs-CZ" dirty="0" smtClean="0"/>
              <a:t>3)</a:t>
            </a:r>
            <a:r>
              <a:rPr lang="ar-SA" sz="2000" dirty="0" smtClean="0"/>
              <a:t>شخصي </a:t>
            </a:r>
            <a:r>
              <a:rPr lang="ar-SA" sz="2000" dirty="0"/>
              <a:t>از مولانا عضد‌الدين پرسيد كه چونست كه در زمان خلفا مردم دعوي خدايي و پيغمبري بسيار مي‌كردند و اكنون نمي‌كنند؟</a:t>
            </a:r>
            <a:r>
              <a:rPr lang="cs-CZ" sz="2000" dirty="0"/>
              <a:t/>
            </a:r>
            <a:br>
              <a:rPr lang="cs-CZ" sz="2000" dirty="0"/>
            </a:br>
            <a:r>
              <a:rPr lang="ar-SA" sz="2000" dirty="0"/>
              <a:t>گفت: «مردم اين روزگار را چندان از ظلم و گرسنگي افتاده است كه نه از خدايشان ياد مي‌آيد و نه از پيغامبر</a:t>
            </a:r>
            <a:r>
              <a:rPr lang="cs-CZ" sz="2000" dirty="0"/>
              <a:t>.»</a:t>
            </a:r>
            <a:br>
              <a:rPr lang="cs-CZ" sz="2000" dirty="0"/>
            </a:br>
            <a:r>
              <a:rPr lang="cs-CZ" sz="2000" dirty="0" smtClean="0"/>
              <a:t>***</a:t>
            </a:r>
          </a:p>
          <a:p>
            <a:pPr algn="r" rtl="1">
              <a:lnSpc>
                <a:spcPct val="150000"/>
              </a:lnSpc>
            </a:pPr>
            <a:r>
              <a:rPr lang="cs-CZ" sz="2000" dirty="0"/>
              <a:t/>
            </a:r>
            <a:br>
              <a:rPr lang="cs-CZ" sz="2000" dirty="0"/>
            </a:br>
            <a:r>
              <a:rPr lang="cs-CZ" sz="2000" dirty="0"/>
              <a:t>4) </a:t>
            </a:r>
            <a:r>
              <a:rPr lang="ar-SA" sz="2000" dirty="0"/>
              <a:t>اُستُر طلحك بدزديدند. يكي مي‌گفت گناه تست كه از پاس آن اهمال ورزيدي</a:t>
            </a:r>
            <a:r>
              <a:rPr lang="cs-CZ" sz="2000" dirty="0"/>
              <a:t>. </a:t>
            </a:r>
            <a:r>
              <a:rPr lang="ar-SA" sz="2000" dirty="0"/>
              <a:t>ديگري گفت گناه مِهتَر است كه در طويله باز گذاشته است. طلحك گفت: «پس در اين صورت دزد را گناه نباشد</a:t>
            </a:r>
            <a:r>
              <a:rPr lang="cs-CZ" sz="2000" dirty="0"/>
              <a:t>.»</a:t>
            </a:r>
            <a:br>
              <a:rPr lang="cs-CZ" sz="2000" dirty="0"/>
            </a:br>
            <a:r>
              <a:rPr lang="cs-CZ" sz="2000" dirty="0"/>
              <a:t>***</a:t>
            </a:r>
            <a:br>
              <a:rPr lang="cs-CZ" sz="2000" dirty="0"/>
            </a:br>
            <a:endParaRPr lang="cs-CZ" sz="2000" dirty="0"/>
          </a:p>
        </p:txBody>
      </p:sp>
    </p:spTree>
    <p:extLst>
      <p:ext uri="{BB962C8B-B14F-4D97-AF65-F5344CB8AC3E}">
        <p14:creationId xmlns:p14="http://schemas.microsoft.com/office/powerpoint/2010/main" val="3441876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657226" y="2095499"/>
            <a:ext cx="10944224" cy="4429125"/>
          </a:xfrm>
        </p:spPr>
        <p:txBody>
          <a:bodyPr/>
          <a:lstStyle/>
          <a:p>
            <a:pPr rtl="1">
              <a:lnSpc>
                <a:spcPct val="150000"/>
              </a:lnSpc>
            </a:pPr>
            <a:r>
              <a:rPr lang="cs-CZ" sz="2400" dirty="0" smtClean="0"/>
              <a:t> 5)</a:t>
            </a:r>
            <a:r>
              <a:rPr lang="ar-SA" sz="2400" dirty="0" smtClean="0"/>
              <a:t>مردی </a:t>
            </a:r>
            <a:r>
              <a:rPr lang="ar-SA" sz="2400" dirty="0"/>
              <a:t>را گفتند پسرت را به تو شباهتی نباشد. گفت: اگر همسایگان باری ما را رها کنند، فرزندانمان را به ما شباهتی خواهد افتادت. سلامتی</a:t>
            </a:r>
            <a:r>
              <a:rPr lang="cs-CZ" sz="2400" dirty="0"/>
              <a:t>.</a:t>
            </a:r>
            <a:br>
              <a:rPr lang="cs-CZ" sz="2400" dirty="0"/>
            </a:br>
            <a:r>
              <a:rPr lang="cs-CZ" sz="2400" dirty="0"/>
              <a:t>***</a:t>
            </a:r>
          </a:p>
          <a:p>
            <a:pPr rtl="1">
              <a:lnSpc>
                <a:spcPct val="150000"/>
              </a:lnSpc>
            </a:pPr>
            <a:r>
              <a:rPr lang="cs-CZ" sz="2400" dirty="0"/>
              <a:t>*6) </a:t>
            </a:r>
            <a:r>
              <a:rPr lang="ar-SA" sz="2400" dirty="0"/>
              <a:t>شخصی زنی بخواست. شب اول خلوت کردند. مگر شوهر به حاجتی بیرون رفت. چون بازآمد عروس را دید که با سوزن گوش خود را سوراخ می‌کند. خواست با او جمع شود، بکر نبود. گفت: خاتون این سوراخ که در خانه پدرت بایست کرد اینجا می‌کنی، و آنچه اینجا می‌باید کرد در خانه پدر کرده‌ای</a:t>
            </a:r>
            <a:r>
              <a:rPr lang="cs-CZ" sz="2400" dirty="0"/>
              <a:t>! **</a:t>
            </a:r>
            <a:br>
              <a:rPr lang="cs-CZ" sz="2400" dirty="0"/>
            </a:br>
            <a:r>
              <a:rPr lang="cs-CZ" sz="2400" dirty="0"/>
              <a:t>***</a:t>
            </a:r>
          </a:p>
          <a:p>
            <a:endParaRPr lang="cs-CZ" dirty="0"/>
          </a:p>
        </p:txBody>
      </p:sp>
    </p:spTree>
    <p:extLst>
      <p:ext uri="{BB962C8B-B14F-4D97-AF65-F5344CB8AC3E}">
        <p14:creationId xmlns:p14="http://schemas.microsoft.com/office/powerpoint/2010/main" val="3207092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29996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tový efekt">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22</TotalTime>
  <Words>211</Words>
  <Application>Microsoft Office PowerPoint</Application>
  <PresentationFormat>Širokoúhlá obrazovka</PresentationFormat>
  <Paragraphs>41</Paragraphs>
  <Slides>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vt:i4>
      </vt:variant>
    </vt:vector>
  </HeadingPairs>
  <TitlesOfParts>
    <vt:vector size="13" baseType="lpstr">
      <vt:lpstr>Arial</vt:lpstr>
      <vt:lpstr>Century Gothic</vt:lpstr>
      <vt:lpstr>Times New Roman</vt:lpstr>
      <vt:lpstr>Wingdings 3</vt:lpstr>
      <vt:lpstr>Iontový efekt</vt:lpstr>
      <vt:lpstr>Obejd-e Zákání</vt:lpstr>
      <vt:lpstr>  Chádže Nizámoddín Abdalláh Zákání  خواجه نظام الدین عبید الله الزاکانی Obejd-e Zákání  عبید زاکانی (z. 1371)   </vt:lpstr>
      <vt:lpstr>Dílo</vt:lpstr>
      <vt:lpstr>prozaické práce:</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Obejd-e Zákání</dc:title>
  <dc:creator>eva jara</dc:creator>
  <cp:lastModifiedBy>eva jara</cp:lastModifiedBy>
  <cp:revision>3</cp:revision>
  <dcterms:created xsi:type="dcterms:W3CDTF">2020-11-03T09:13:43Z</dcterms:created>
  <dcterms:modified xsi:type="dcterms:W3CDTF">2020-11-03T09:36:17Z</dcterms:modified>
</cp:coreProperties>
</file>