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42" r:id="rId2"/>
    <p:sldId id="269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08788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ýchozí oddíl" id="{AE4BC1E1-AE5E-44F7-9824-0ADB7D717B55}">
          <p14:sldIdLst>
            <p14:sldId id="342"/>
            <p14:sldId id="257"/>
            <p14:sldId id="269"/>
            <p14:sldId id="258"/>
            <p14:sldId id="259"/>
            <p14:sldId id="260"/>
            <p14:sldId id="261"/>
            <p14:sldId id="262"/>
            <p14:sldId id="263"/>
            <p14:sldId id="333"/>
            <p14:sldId id="334"/>
            <p14:sldId id="361"/>
            <p14:sldId id="335"/>
            <p14:sldId id="340"/>
            <p14:sldId id="341"/>
            <p14:sldId id="344"/>
            <p14:sldId id="343"/>
            <p14:sldId id="345"/>
            <p14:sldId id="346"/>
            <p14:sldId id="347"/>
            <p14:sldId id="348"/>
            <p14:sldId id="308"/>
            <p14:sldId id="327"/>
            <p14:sldId id="310"/>
            <p14:sldId id="311"/>
            <p14:sldId id="312"/>
            <p14:sldId id="315"/>
            <p14:sldId id="316"/>
            <p14:sldId id="314"/>
            <p14:sldId id="313"/>
            <p14:sldId id="317"/>
            <p14:sldId id="319"/>
            <p14:sldId id="328"/>
            <p14:sldId id="329"/>
            <p14:sldId id="330"/>
            <p14:sldId id="332"/>
            <p14:sldId id="349"/>
            <p14:sldId id="350"/>
            <p14:sldId id="351"/>
            <p14:sldId id="303"/>
          </p14:sldIdLst>
        </p14:section>
        <p14:section name="Oddíl bez názvu" id="{35CE6EBA-CD4F-4277-B5C6-ED463D84E4C7}">
          <p14:sldIdLst>
            <p14:sldId id="292"/>
            <p14:sldId id="294"/>
            <p14:sldId id="352"/>
            <p14:sldId id="355"/>
            <p14:sldId id="353"/>
            <p14:sldId id="354"/>
            <p14:sldId id="297"/>
            <p14:sldId id="356"/>
            <p14:sldId id="298"/>
            <p14:sldId id="299"/>
            <p14:sldId id="300"/>
            <p14:sldId id="301"/>
            <p14:sldId id="358"/>
            <p14:sldId id="359"/>
            <p14:sldId id="357"/>
            <p14:sldId id="295"/>
            <p14:sldId id="296"/>
            <p14:sldId id="264"/>
            <p14:sldId id="265"/>
            <p14:sldId id="266"/>
            <p14:sldId id="267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360"/>
            <p14:sldId id="325"/>
            <p14:sldId id="324"/>
            <p14:sldId id="362"/>
            <p14:sldId id="268"/>
            <p14:sldId id="285"/>
            <p14:sldId id="367"/>
            <p14:sldId id="286"/>
            <p14:sldId id="364"/>
            <p14:sldId id="288"/>
            <p14:sldId id="363"/>
            <p14:sldId id="290"/>
            <p14:sldId id="289"/>
            <p14:sldId id="291"/>
            <p14:sldId id="365"/>
            <p14:sldId id="369"/>
            <p14:sldId id="375"/>
            <p14:sldId id="376"/>
            <p14:sldId id="370"/>
            <p14:sldId id="379"/>
            <p14:sldId id="373"/>
            <p14:sldId id="378"/>
            <p14:sldId id="380"/>
            <p14:sldId id="381"/>
            <p14:sldId id="382"/>
            <p14:sldId id="383"/>
            <p14:sldId id="384"/>
            <p14:sldId id="385"/>
            <p14:sldId id="386"/>
            <p14:sldId id="388"/>
            <p14:sldId id="395"/>
            <p14:sldId id="396"/>
            <p14:sldId id="397"/>
            <p14:sldId id="398"/>
            <p14:sldId id="392"/>
            <p14:sldId id="389"/>
            <p14:sldId id="393"/>
            <p14:sldId id="394"/>
          </p14:sldIdLst>
        </p14:section>
        <p14:section name="Oddíl bez názvu" id="{6872D01D-46A7-496A-A9F6-0E1BC2C90144}">
          <p14:sldIdLst>
            <p14:sldId id="37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00FFFF"/>
    <a:srgbClr val="FF33CC"/>
    <a:srgbClr val="FF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49" autoAdjust="0"/>
    <p:restoredTop sz="79511" autoAdjust="0"/>
  </p:normalViewPr>
  <p:slideViewPr>
    <p:cSldViewPr snapToGrid="0">
      <p:cViewPr varScale="1">
        <p:scale>
          <a:sx n="56" d="100"/>
          <a:sy n="56" d="100"/>
        </p:scale>
        <p:origin x="-96" y="-12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3" y="36365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4710C-89AA-407C-A28B-3F7CDC5D1E8E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879" y="4784835"/>
            <a:ext cx="54470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C0596-CD26-426B-875B-3F0D4BEAE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9829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82170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59874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Didaktika tělesné výchovy pro mateřské školy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Didaktika tělesné výchovy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93034" y="1322363"/>
            <a:ext cx="7413674" cy="1817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 smtClean="0"/>
              <a:t>SPOLEČENSKÁ OBJEDNÁVKA </a:t>
            </a:r>
          </a:p>
          <a:p>
            <a:r>
              <a:rPr lang="cs-CZ" sz="2400" b="1" dirty="0" smtClean="0"/>
              <a:t>-VÝCHOVNĚ VZDĚLÁVACÍ KONCEPCE </a:t>
            </a:r>
          </a:p>
          <a:p>
            <a:r>
              <a:rPr lang="cs-CZ" sz="2400" b="1" dirty="0" smtClean="0"/>
              <a:t>-ZÁKONY, DOKUMENTY, PROGRAMY...</a:t>
            </a:r>
            <a:endParaRPr lang="cs-CZ" sz="2400" b="1" dirty="0"/>
          </a:p>
        </p:txBody>
      </p:sp>
      <p:sp>
        <p:nvSpPr>
          <p:cNvPr id="7" name="Elipsa 6"/>
          <p:cNvSpPr/>
          <p:nvPr/>
        </p:nvSpPr>
        <p:spPr>
          <a:xfrm>
            <a:off x="7335520" y="4104640"/>
            <a:ext cx="2651760" cy="1473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UČITEL</a:t>
            </a:r>
            <a:endParaRPr lang="cs-CZ" sz="3200" dirty="0"/>
          </a:p>
        </p:txBody>
      </p:sp>
      <p:sp>
        <p:nvSpPr>
          <p:cNvPr id="8" name="Elipsa 7"/>
          <p:cNvSpPr/>
          <p:nvPr/>
        </p:nvSpPr>
        <p:spPr>
          <a:xfrm>
            <a:off x="4511040" y="5212080"/>
            <a:ext cx="2651760" cy="1473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OBSAH</a:t>
            </a:r>
            <a:endParaRPr lang="cs-CZ" sz="3200" dirty="0"/>
          </a:p>
        </p:txBody>
      </p:sp>
      <p:sp>
        <p:nvSpPr>
          <p:cNvPr id="9" name="Elipsa 8"/>
          <p:cNvSpPr/>
          <p:nvPr/>
        </p:nvSpPr>
        <p:spPr>
          <a:xfrm>
            <a:off x="1778000" y="3982720"/>
            <a:ext cx="2651760" cy="1473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DÍTĚ</a:t>
            </a:r>
            <a:endParaRPr lang="cs-CZ" sz="3200" dirty="0"/>
          </a:p>
        </p:txBody>
      </p:sp>
      <p:sp>
        <p:nvSpPr>
          <p:cNvPr id="10" name="Šipka doleva a nahoru 9"/>
          <p:cNvSpPr/>
          <p:nvPr/>
        </p:nvSpPr>
        <p:spPr>
          <a:xfrm>
            <a:off x="7477760" y="5811520"/>
            <a:ext cx="1219200" cy="5588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eva a nahoru 10"/>
          <p:cNvSpPr/>
          <p:nvPr/>
        </p:nvSpPr>
        <p:spPr>
          <a:xfrm rot="5400000">
            <a:off x="2948940" y="5443220"/>
            <a:ext cx="767080" cy="117856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ousměrná vodorovná šipka 11"/>
          <p:cNvSpPr/>
          <p:nvPr/>
        </p:nvSpPr>
        <p:spPr>
          <a:xfrm>
            <a:off x="4719484" y="4262283"/>
            <a:ext cx="2153265" cy="50144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>
            <a:off x="3386373" y="3284934"/>
            <a:ext cx="147483" cy="516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lů 13"/>
          <p:cNvSpPr/>
          <p:nvPr/>
        </p:nvSpPr>
        <p:spPr>
          <a:xfrm>
            <a:off x="3805684" y="3294167"/>
            <a:ext cx="147483" cy="516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lů 14"/>
          <p:cNvSpPr/>
          <p:nvPr/>
        </p:nvSpPr>
        <p:spPr>
          <a:xfrm>
            <a:off x="4192979" y="3266348"/>
            <a:ext cx="147483" cy="516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lů 15"/>
          <p:cNvSpPr/>
          <p:nvPr/>
        </p:nvSpPr>
        <p:spPr>
          <a:xfrm>
            <a:off x="4534951" y="3351840"/>
            <a:ext cx="147483" cy="516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lů 16"/>
          <p:cNvSpPr/>
          <p:nvPr/>
        </p:nvSpPr>
        <p:spPr>
          <a:xfrm>
            <a:off x="4832316" y="3336972"/>
            <a:ext cx="147483" cy="516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ů 17"/>
          <p:cNvSpPr/>
          <p:nvPr/>
        </p:nvSpPr>
        <p:spPr>
          <a:xfrm>
            <a:off x="5118530" y="3299801"/>
            <a:ext cx="147483" cy="516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5415895" y="3351841"/>
            <a:ext cx="147483" cy="516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</a:t>
            </a:r>
            <a:endParaRPr lang="cs-CZ" dirty="0"/>
          </a:p>
        </p:txBody>
      </p:sp>
      <p:sp>
        <p:nvSpPr>
          <p:cNvPr id="20" name="Šipka dolů 19"/>
          <p:cNvSpPr/>
          <p:nvPr/>
        </p:nvSpPr>
        <p:spPr>
          <a:xfrm>
            <a:off x="5813623" y="3370427"/>
            <a:ext cx="147483" cy="516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lů 20"/>
          <p:cNvSpPr/>
          <p:nvPr/>
        </p:nvSpPr>
        <p:spPr>
          <a:xfrm>
            <a:off x="6200198" y="3333255"/>
            <a:ext cx="147483" cy="516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lů 21"/>
          <p:cNvSpPr/>
          <p:nvPr/>
        </p:nvSpPr>
        <p:spPr>
          <a:xfrm>
            <a:off x="6575623" y="3340690"/>
            <a:ext cx="147483" cy="516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lů 22"/>
          <p:cNvSpPr/>
          <p:nvPr/>
        </p:nvSpPr>
        <p:spPr>
          <a:xfrm>
            <a:off x="6928745" y="3348123"/>
            <a:ext cx="147483" cy="516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lů 23"/>
          <p:cNvSpPr/>
          <p:nvPr/>
        </p:nvSpPr>
        <p:spPr>
          <a:xfrm>
            <a:off x="7382229" y="3333256"/>
            <a:ext cx="147483" cy="516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Požadavky a podmínky společnosti vymezují didaktický proces</a:t>
            </a:r>
          </a:p>
          <a:p>
            <a:endParaRPr lang="cs-CZ" dirty="0"/>
          </a:p>
          <a:p>
            <a:r>
              <a:rPr lang="cs-CZ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Školský zákon a výchovně vzdělávací koncepce </a:t>
            </a:r>
            <a:r>
              <a:rPr lang="cs-CZ" dirty="0" smtClean="0"/>
              <a:t>– cíl, rozsah a obsah předmětu</a:t>
            </a:r>
          </a:p>
          <a:p>
            <a:endParaRPr lang="cs-CZ" dirty="0" smtClean="0"/>
          </a:p>
          <a:p>
            <a:r>
              <a:rPr lang="cs-CZ" dirty="0" smtClean="0"/>
              <a:t>Subjekty vyučovacího procesu: </a:t>
            </a:r>
            <a:r>
              <a:rPr lang="cs-CZ" b="1" dirty="0" smtClean="0">
                <a:solidFill>
                  <a:srgbClr val="FF0000"/>
                </a:solidFill>
              </a:rPr>
              <a:t>dítě</a:t>
            </a:r>
            <a:r>
              <a:rPr lang="cs-CZ" b="1" dirty="0" smtClean="0"/>
              <a:t> a </a:t>
            </a:r>
            <a:r>
              <a:rPr lang="cs-CZ" b="1" dirty="0" smtClean="0">
                <a:solidFill>
                  <a:srgbClr val="FF0000"/>
                </a:solidFill>
              </a:rPr>
              <a:t>učitel </a:t>
            </a:r>
            <a:r>
              <a:rPr lang="cs-CZ" dirty="0" smtClean="0"/>
              <a:t>– vzájemná interakce 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 smtClean="0"/>
              <a:t> procesy </a:t>
            </a:r>
            <a:r>
              <a:rPr lang="cs-CZ" b="1" dirty="0" smtClean="0">
                <a:solidFill>
                  <a:srgbClr val="00B0F0"/>
                </a:solidFill>
              </a:rPr>
              <a:t>učení se </a:t>
            </a: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 </a:t>
            </a:r>
            <a:r>
              <a:rPr lang="cs-CZ" b="1" dirty="0" smtClean="0">
                <a:solidFill>
                  <a:srgbClr val="00B0F0"/>
                </a:solidFill>
              </a:rPr>
              <a:t>vyučování</a:t>
            </a:r>
          </a:p>
          <a:p>
            <a:endParaRPr lang="cs-CZ" dirty="0" smtClean="0"/>
          </a:p>
          <a:p>
            <a:r>
              <a:rPr lang="cs-CZ" dirty="0" smtClean="0"/>
              <a:t>Podmínky – prostorové a materiální </a:t>
            </a:r>
          </a:p>
          <a:p>
            <a:endParaRPr lang="cs-CZ" dirty="0"/>
          </a:p>
          <a:p>
            <a:r>
              <a:rPr lang="cs-CZ" dirty="0" smtClean="0"/>
              <a:t>Didaktický proces má stránku informativní, formativní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Didaktika tělesné výchovy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31149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Obor TV ve vzdělávacím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 MŠ takový předmět neexistuje --- </a:t>
            </a:r>
            <a:r>
              <a:rPr lang="cs-CZ" b="1" dirty="0" smtClean="0"/>
              <a:t>součást režimu dne </a:t>
            </a:r>
            <a:r>
              <a:rPr lang="cs-CZ" dirty="0" smtClean="0"/>
              <a:t>(částeční či zcela řízené činnosti, spontánní aktivity…)</a:t>
            </a:r>
          </a:p>
          <a:p>
            <a:endParaRPr lang="cs-CZ" dirty="0"/>
          </a:p>
          <a:p>
            <a:r>
              <a:rPr lang="cs-CZ" b="1" dirty="0" smtClean="0"/>
              <a:t>Přínos TV ve vývoji a výchově </a:t>
            </a:r>
            <a:r>
              <a:rPr lang="cs-CZ" dirty="0" smtClean="0"/>
              <a:t>– ve 4 oblastech, které lze považovat za dílčí cíle pro školní a předškolní výchovu:</a:t>
            </a:r>
          </a:p>
          <a:p>
            <a:pPr lvl="1"/>
            <a:r>
              <a:rPr lang="cs-CZ" b="1" dirty="0" smtClean="0"/>
              <a:t>Psychomotorická oblast - …</a:t>
            </a:r>
          </a:p>
          <a:p>
            <a:pPr lvl="1"/>
            <a:r>
              <a:rPr lang="cs-CZ" b="1" dirty="0" smtClean="0"/>
              <a:t>Zdatnost -  …</a:t>
            </a:r>
          </a:p>
          <a:p>
            <a:pPr lvl="1"/>
            <a:r>
              <a:rPr lang="cs-CZ" b="1" dirty="0" smtClean="0"/>
              <a:t>Kognitivní oblast - …</a:t>
            </a:r>
          </a:p>
          <a:p>
            <a:pPr lvl="1"/>
            <a:r>
              <a:rPr lang="cs-CZ" b="1" dirty="0" smtClean="0"/>
              <a:t>Afektivní oblast - …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14865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Vzdělávací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Lisabonský protokol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cs-CZ" dirty="0" smtClean="0"/>
              <a:t> stanovení potřebných klíčových kompetencí</a:t>
            </a:r>
          </a:p>
          <a:p>
            <a:r>
              <a:rPr lang="cs-CZ" b="1" dirty="0" smtClean="0"/>
              <a:t>Cíl</a:t>
            </a:r>
            <a:r>
              <a:rPr lang="cs-CZ" dirty="0" smtClean="0"/>
              <a:t> současné vzdělávací polity státu – zvládnutí </a:t>
            </a:r>
            <a:r>
              <a:rPr lang="cs-CZ" b="1" dirty="0" smtClean="0">
                <a:solidFill>
                  <a:srgbClr val="FF66FF"/>
                </a:solidFill>
              </a:rPr>
              <a:t>klíčových kompetencí 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 smtClean="0"/>
              <a:t> formulace cíle, klíčové kompetence, dílčí cíle, učivo, očekávané výstupy, (rizika) přiměřené k věku</a:t>
            </a:r>
          </a:p>
        </p:txBody>
      </p:sp>
    </p:spTree>
    <p:extLst>
      <p:ext uri="{BB962C8B-B14F-4D97-AF65-F5344CB8AC3E}">
        <p14:creationId xmlns="" xmlns:p14="http://schemas.microsoft.com/office/powerpoint/2010/main" val="199379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Rámcové cíle v RVP PV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Rozvíjení dítěte, jeho učení a poznání</a:t>
            </a:r>
          </a:p>
          <a:p>
            <a:r>
              <a:rPr lang="cs-CZ" dirty="0" smtClean="0"/>
              <a:t>Osvojení hodnot</a:t>
            </a:r>
          </a:p>
          <a:p>
            <a:r>
              <a:rPr lang="cs-CZ" dirty="0" smtClean="0"/>
              <a:t>Získání osobnostních postojů</a:t>
            </a:r>
          </a:p>
          <a:p>
            <a:pPr marL="36576" indent="0">
              <a:buNone/>
            </a:pPr>
            <a:endParaRPr lang="cs-CZ" dirty="0" smtClean="0"/>
          </a:p>
          <a:p>
            <a:pPr marL="36576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cs-CZ" dirty="0" smtClean="0"/>
              <a:t> v oblasti kompetencí to znamená rozvoj:</a:t>
            </a:r>
          </a:p>
          <a:p>
            <a:pPr lvl="1"/>
            <a:r>
              <a:rPr lang="cs-CZ" b="1" dirty="0" smtClean="0">
                <a:solidFill>
                  <a:srgbClr val="00FFFF"/>
                </a:solidFill>
              </a:rPr>
              <a:t>Kompetence k učení</a:t>
            </a:r>
          </a:p>
          <a:p>
            <a:pPr lvl="1"/>
            <a:r>
              <a:rPr lang="cs-CZ" b="1" dirty="0" smtClean="0">
                <a:solidFill>
                  <a:srgbClr val="FFFF00"/>
                </a:solidFill>
              </a:rPr>
              <a:t>Kompetence k řešení problémů</a:t>
            </a:r>
          </a:p>
          <a:p>
            <a:pPr lvl="1"/>
            <a:r>
              <a:rPr lang="cs-CZ" b="1" dirty="0" smtClean="0">
                <a:solidFill>
                  <a:srgbClr val="92D050"/>
                </a:solidFill>
              </a:rPr>
              <a:t>Kompetence komunikativní</a:t>
            </a:r>
          </a:p>
          <a:p>
            <a:pPr lvl="1"/>
            <a:r>
              <a:rPr lang="cs-CZ" b="1" dirty="0" smtClean="0">
                <a:solidFill>
                  <a:srgbClr val="FF66FF"/>
                </a:solidFill>
              </a:rPr>
              <a:t>Kompetence sociální a personální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Kompetence činnostní a občanské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a objem vzdělávání</a:t>
            </a:r>
            <a:br>
              <a:rPr lang="cs-CZ" dirty="0" smtClean="0"/>
            </a:br>
            <a:r>
              <a:rPr lang="cs-CZ" dirty="0" smtClean="0"/>
              <a:t>5 oblastí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Biologická oblast </a:t>
            </a:r>
            <a:r>
              <a:rPr lang="cs-CZ" dirty="0" smtClean="0"/>
              <a:t>(Dítě a jeho tělo)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Psychologická oblast </a:t>
            </a:r>
            <a:r>
              <a:rPr lang="cs-CZ" dirty="0" smtClean="0"/>
              <a:t>(Dítě a jeho psychika)</a:t>
            </a:r>
          </a:p>
          <a:p>
            <a:r>
              <a:rPr lang="cs-CZ" dirty="0" smtClean="0">
                <a:solidFill>
                  <a:srgbClr val="FF66FF"/>
                </a:solidFill>
              </a:rPr>
              <a:t>Interpersonální oblast </a:t>
            </a:r>
            <a:r>
              <a:rPr lang="cs-CZ" dirty="0" smtClean="0"/>
              <a:t>(Dítě a ten druhý)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Sociokulturní</a:t>
            </a:r>
            <a:r>
              <a:rPr lang="cs-CZ" dirty="0" smtClean="0">
                <a:solidFill>
                  <a:srgbClr val="FF0000"/>
                </a:solidFill>
              </a:rPr>
              <a:t> oblast </a:t>
            </a:r>
            <a:r>
              <a:rPr lang="cs-CZ" dirty="0" smtClean="0"/>
              <a:t>(Dítě a společnost)</a:t>
            </a:r>
          </a:p>
          <a:p>
            <a:r>
              <a:rPr lang="cs-CZ" dirty="0" err="1" smtClean="0">
                <a:solidFill>
                  <a:srgbClr val="92D050"/>
                </a:solidFill>
              </a:rPr>
              <a:t>Enviromentální</a:t>
            </a:r>
            <a:r>
              <a:rPr lang="cs-CZ" dirty="0" smtClean="0">
                <a:solidFill>
                  <a:srgbClr val="92D050"/>
                </a:solidFill>
              </a:rPr>
              <a:t> oblast </a:t>
            </a:r>
            <a:r>
              <a:rPr lang="cs-CZ" dirty="0" smtClean="0"/>
              <a:t>(Dítě a svět)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Na základě RVP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cs-CZ" dirty="0" smtClean="0"/>
              <a:t> tvorba ŠVP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cs-CZ" dirty="0" smtClean="0"/>
              <a:t> učitel tvorba třídního vzdělávacího programu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2141" y="502921"/>
            <a:ext cx="9956800" cy="5067885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JAK </a:t>
            </a:r>
            <a:r>
              <a:rPr lang="cs-CZ" b="1" u="sng" dirty="0" smtClean="0">
                <a:solidFill>
                  <a:srgbClr val="00FFFF"/>
                </a:solidFill>
              </a:rPr>
              <a:t>KONKRÉTNĚ</a:t>
            </a:r>
            <a:r>
              <a:rPr lang="cs-CZ" b="1" dirty="0" smtClean="0">
                <a:solidFill>
                  <a:srgbClr val="FF0000"/>
                </a:solidFill>
              </a:rPr>
              <a:t> TEDY MOHOU POHYBOVÉ ČINNOSTI NAPOMÁHAT K NAPLNĚNÍ RVP V MŠ?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Biologická oblast </a:t>
            </a:r>
            <a:r>
              <a:rPr lang="cs-CZ" sz="2400" dirty="0" smtClean="0"/>
              <a:t>(Dítě a jeho tělo) …???</a:t>
            </a:r>
          </a:p>
          <a:p>
            <a:r>
              <a:rPr lang="cs-CZ" sz="2400" dirty="0" smtClean="0">
                <a:solidFill>
                  <a:srgbClr val="00B0F0"/>
                </a:solidFill>
              </a:rPr>
              <a:t>Psychologická oblast </a:t>
            </a:r>
            <a:r>
              <a:rPr lang="cs-CZ" sz="2400" dirty="0" smtClean="0"/>
              <a:t>(Dítě a jeho psychika) …???</a:t>
            </a:r>
          </a:p>
          <a:p>
            <a:r>
              <a:rPr lang="cs-CZ" sz="2400" dirty="0" smtClean="0">
                <a:solidFill>
                  <a:srgbClr val="FF66FF"/>
                </a:solidFill>
              </a:rPr>
              <a:t>Interpersonální oblast </a:t>
            </a:r>
            <a:r>
              <a:rPr lang="cs-CZ" sz="2400" dirty="0" smtClean="0"/>
              <a:t>(Dítě a ten druhý) …???</a:t>
            </a:r>
          </a:p>
          <a:p>
            <a:r>
              <a:rPr lang="cs-CZ" sz="2400" dirty="0" err="1" smtClean="0">
                <a:solidFill>
                  <a:srgbClr val="FF0000"/>
                </a:solidFill>
              </a:rPr>
              <a:t>Sociokulturní</a:t>
            </a:r>
            <a:r>
              <a:rPr lang="cs-CZ" sz="2400" dirty="0" smtClean="0">
                <a:solidFill>
                  <a:srgbClr val="FF0000"/>
                </a:solidFill>
              </a:rPr>
              <a:t> oblast </a:t>
            </a:r>
            <a:r>
              <a:rPr lang="cs-CZ" sz="2400" dirty="0" smtClean="0"/>
              <a:t>(Dítě a společnost) …???</a:t>
            </a:r>
          </a:p>
          <a:p>
            <a:r>
              <a:rPr lang="cs-CZ" sz="2400" dirty="0" err="1" smtClean="0">
                <a:solidFill>
                  <a:srgbClr val="92D050"/>
                </a:solidFill>
              </a:rPr>
              <a:t>Enviromentální</a:t>
            </a:r>
            <a:r>
              <a:rPr lang="cs-CZ" sz="2400" dirty="0" smtClean="0">
                <a:solidFill>
                  <a:srgbClr val="92D050"/>
                </a:solidFill>
              </a:rPr>
              <a:t> oblast </a:t>
            </a:r>
            <a:r>
              <a:rPr lang="cs-CZ" sz="2400" dirty="0" smtClean="0"/>
              <a:t>(Dítě a svět) …???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5527</TotalTime>
  <Words>338</Words>
  <Application>Microsoft Office PowerPoint</Application>
  <PresentationFormat>Vlastní</PresentationFormat>
  <Paragraphs>65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Technický</vt:lpstr>
      <vt:lpstr>Didaktika tělesné výchovy pro mateřské školy</vt:lpstr>
      <vt:lpstr>Didaktika tělesné výchovy</vt:lpstr>
      <vt:lpstr>Didaktika tělesné výchovy</vt:lpstr>
      <vt:lpstr>Obor TV ve vzdělávacím procesu</vt:lpstr>
      <vt:lpstr>Vzdělávací koncepce</vt:lpstr>
      <vt:lpstr>Rámcové cíle v RVP PV</vt:lpstr>
      <vt:lpstr>Obsah a objem vzdělávání 5 oblastí 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tělesné výchovy pro MŠ</dc:title>
  <dc:creator>Ucitel</dc:creator>
  <cp:lastModifiedBy>Windows User</cp:lastModifiedBy>
  <cp:revision>150</cp:revision>
  <dcterms:created xsi:type="dcterms:W3CDTF">2018-09-25T10:09:13Z</dcterms:created>
  <dcterms:modified xsi:type="dcterms:W3CDTF">2020-10-18T05:53:40Z</dcterms:modified>
</cp:coreProperties>
</file>