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42" r:id="rId2"/>
    <p:sldId id="269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9" autoAdjust="0"/>
    <p:restoredTop sz="79511" autoAdjust="0"/>
  </p:normalViewPr>
  <p:slideViewPr>
    <p:cSldViewPr snapToGrid="0">
      <p:cViewPr varScale="1">
        <p:scale>
          <a:sx n="56" d="100"/>
          <a:sy n="56" d="100"/>
        </p:scale>
        <p:origin x="-96" y="-12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3" y="36365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82170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59874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tělesné výchovy pro mateřské školy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tělesné výchovy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93034" y="1322363"/>
            <a:ext cx="7413674" cy="1817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SPOLEČENSKÁ OBJEDNÁVKA </a:t>
            </a:r>
          </a:p>
          <a:p>
            <a:r>
              <a:rPr lang="cs-CZ" sz="2400" b="1" dirty="0" smtClean="0"/>
              <a:t>-VÝCHOVNĚ VZDĚLÁVACÍ KONCEPCE </a:t>
            </a:r>
          </a:p>
          <a:p>
            <a:r>
              <a:rPr lang="cs-CZ" sz="2400" b="1" dirty="0" smtClean="0"/>
              <a:t>-ZÁKONY, DOKUMENTY, PROGRAMY...</a:t>
            </a:r>
            <a:endParaRPr lang="cs-CZ" sz="2400" b="1" dirty="0"/>
          </a:p>
        </p:txBody>
      </p:sp>
      <p:sp>
        <p:nvSpPr>
          <p:cNvPr id="7" name="Elipsa 6"/>
          <p:cNvSpPr/>
          <p:nvPr/>
        </p:nvSpPr>
        <p:spPr>
          <a:xfrm>
            <a:off x="7335520" y="4104640"/>
            <a:ext cx="2651760" cy="14732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UČITEL</a:t>
            </a:r>
            <a:endParaRPr lang="cs-CZ" sz="3200" dirty="0"/>
          </a:p>
        </p:txBody>
      </p:sp>
      <p:sp>
        <p:nvSpPr>
          <p:cNvPr id="8" name="Elipsa 7"/>
          <p:cNvSpPr/>
          <p:nvPr/>
        </p:nvSpPr>
        <p:spPr>
          <a:xfrm>
            <a:off x="4511040" y="5212080"/>
            <a:ext cx="2651760" cy="147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OBSAH</a:t>
            </a:r>
            <a:endParaRPr lang="cs-CZ" sz="3200" dirty="0"/>
          </a:p>
        </p:txBody>
      </p:sp>
      <p:sp>
        <p:nvSpPr>
          <p:cNvPr id="9" name="Elipsa 8"/>
          <p:cNvSpPr/>
          <p:nvPr/>
        </p:nvSpPr>
        <p:spPr>
          <a:xfrm>
            <a:off x="1778000" y="3982720"/>
            <a:ext cx="2651760" cy="1473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10" name="Šipka doleva a nahoru 9"/>
          <p:cNvSpPr/>
          <p:nvPr/>
        </p:nvSpPr>
        <p:spPr>
          <a:xfrm>
            <a:off x="7477760" y="5811520"/>
            <a:ext cx="1219200" cy="5588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eva a nahoru 10"/>
          <p:cNvSpPr/>
          <p:nvPr/>
        </p:nvSpPr>
        <p:spPr>
          <a:xfrm rot="5400000">
            <a:off x="2948940" y="5443220"/>
            <a:ext cx="767080" cy="117856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>
            <a:off x="4719484" y="4262283"/>
            <a:ext cx="2153265" cy="50144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3386373" y="3284934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3805684" y="3294167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4192979" y="3266348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>
            <a:off x="4534951" y="3351840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>
            <a:off x="4832316" y="3336972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5118530" y="3299801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5415895" y="3351841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20" name="Šipka dolů 19"/>
          <p:cNvSpPr/>
          <p:nvPr/>
        </p:nvSpPr>
        <p:spPr>
          <a:xfrm>
            <a:off x="5813623" y="3370427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6200198" y="3333255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6575623" y="3340690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6928745" y="3348123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ů 23"/>
          <p:cNvSpPr/>
          <p:nvPr/>
        </p:nvSpPr>
        <p:spPr>
          <a:xfrm>
            <a:off x="7382229" y="3333256"/>
            <a:ext cx="147483" cy="51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Požadavky a podmínky společnosti vymezují didaktický proces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Školský zákon a výchovně vzdělávací koncepce </a:t>
            </a:r>
            <a:r>
              <a:rPr lang="cs-CZ" dirty="0" smtClean="0"/>
              <a:t>– cíl, rozsah a obsah předmětu</a:t>
            </a:r>
          </a:p>
          <a:p>
            <a:endParaRPr lang="cs-CZ" dirty="0" smtClean="0"/>
          </a:p>
          <a:p>
            <a:r>
              <a:rPr lang="cs-CZ" dirty="0" smtClean="0"/>
              <a:t>Subjekty vyučovacího procesu: </a:t>
            </a:r>
            <a:r>
              <a:rPr lang="cs-CZ" b="1" dirty="0" smtClean="0">
                <a:solidFill>
                  <a:srgbClr val="FF0000"/>
                </a:solidFill>
              </a:rPr>
              <a:t>dítě</a:t>
            </a:r>
            <a:r>
              <a:rPr lang="cs-CZ" b="1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učitel </a:t>
            </a:r>
            <a:r>
              <a:rPr lang="cs-CZ" dirty="0" smtClean="0"/>
              <a:t>– vzájemná interakce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procesy </a:t>
            </a:r>
            <a:r>
              <a:rPr lang="cs-CZ" b="1" dirty="0" smtClean="0">
                <a:solidFill>
                  <a:srgbClr val="00B0F0"/>
                </a:solidFill>
              </a:rPr>
              <a:t>učení se 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</a:t>
            </a:r>
            <a:r>
              <a:rPr lang="cs-CZ" b="1" dirty="0" smtClean="0">
                <a:solidFill>
                  <a:srgbClr val="00B0F0"/>
                </a:solidFill>
              </a:rPr>
              <a:t>vyučování</a:t>
            </a:r>
          </a:p>
          <a:p>
            <a:endParaRPr lang="cs-CZ" dirty="0" smtClean="0"/>
          </a:p>
          <a:p>
            <a:r>
              <a:rPr lang="cs-CZ" dirty="0" smtClean="0"/>
              <a:t>Podmínky – prostorové a materiální </a:t>
            </a:r>
          </a:p>
          <a:p>
            <a:endParaRPr lang="cs-CZ" dirty="0"/>
          </a:p>
          <a:p>
            <a:r>
              <a:rPr lang="cs-CZ" dirty="0" smtClean="0"/>
              <a:t>Didaktický proces má stránku informativní, formativní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tělesné výchovy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31149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 TV ve vzdělávacím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MŠ takový předmět neexistuje --- </a:t>
            </a:r>
            <a:r>
              <a:rPr lang="cs-CZ" b="1" dirty="0" smtClean="0"/>
              <a:t>součást režimu dne </a:t>
            </a:r>
            <a:r>
              <a:rPr lang="cs-CZ" dirty="0" smtClean="0"/>
              <a:t>(částeční či zcela řízené činnosti, spontánní aktivity…)</a:t>
            </a:r>
          </a:p>
          <a:p>
            <a:endParaRPr lang="cs-CZ" dirty="0"/>
          </a:p>
          <a:p>
            <a:r>
              <a:rPr lang="cs-CZ" b="1" dirty="0" smtClean="0"/>
              <a:t>Přínos TV ve vývoji a výchově </a:t>
            </a:r>
            <a:r>
              <a:rPr lang="cs-CZ" dirty="0" smtClean="0"/>
              <a:t>– ve 4 oblastech, které lze považovat za dílčí cíle pro školní a předškolní výchovu:</a:t>
            </a:r>
          </a:p>
          <a:p>
            <a:pPr lvl="1"/>
            <a:r>
              <a:rPr lang="cs-CZ" b="1" dirty="0" smtClean="0"/>
              <a:t>Psychomotorická oblast - …</a:t>
            </a:r>
          </a:p>
          <a:p>
            <a:pPr lvl="1"/>
            <a:r>
              <a:rPr lang="cs-CZ" b="1" dirty="0" smtClean="0"/>
              <a:t>Zdatnost -  …</a:t>
            </a:r>
          </a:p>
          <a:p>
            <a:pPr lvl="1"/>
            <a:r>
              <a:rPr lang="cs-CZ" b="1" dirty="0" smtClean="0"/>
              <a:t>Kognitivní oblast - …</a:t>
            </a:r>
          </a:p>
          <a:p>
            <a:pPr lvl="1"/>
            <a:r>
              <a:rPr lang="cs-CZ" b="1" dirty="0" smtClean="0"/>
              <a:t>Afektivní oblast - …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4865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Lisabonský protokol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 stanovení potřebných klíčových kompetencí</a:t>
            </a:r>
          </a:p>
          <a:p>
            <a:r>
              <a:rPr lang="cs-CZ" b="1" dirty="0" smtClean="0"/>
              <a:t>Cíl</a:t>
            </a:r>
            <a:r>
              <a:rPr lang="cs-CZ" dirty="0" smtClean="0"/>
              <a:t> současné vzdělávací polity státu – zvládnutí </a:t>
            </a:r>
            <a:r>
              <a:rPr lang="cs-CZ" b="1" dirty="0" smtClean="0">
                <a:solidFill>
                  <a:srgbClr val="FF66FF"/>
                </a:solidFill>
              </a:rPr>
              <a:t>klíčových kompetencí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formulace cíle, klíčové kompetence, dílčí cíle, učivo, očekávané výstupy, (rizika) přiměřené k věku</a:t>
            </a:r>
          </a:p>
        </p:txBody>
      </p:sp>
    </p:spTree>
    <p:extLst>
      <p:ext uri="{BB962C8B-B14F-4D97-AF65-F5344CB8AC3E}">
        <p14:creationId xmlns="" xmlns:p14="http://schemas.microsoft.com/office/powerpoint/2010/main" val="199379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Rámcové cíle v RVP 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Rozvíjení dítěte, jeho učení a poznání</a:t>
            </a:r>
          </a:p>
          <a:p>
            <a:r>
              <a:rPr lang="cs-CZ" dirty="0" smtClean="0"/>
              <a:t>Osvojení hodnot</a:t>
            </a:r>
          </a:p>
          <a:p>
            <a:r>
              <a:rPr lang="cs-CZ" dirty="0" smtClean="0"/>
              <a:t>Získání osobnostních postojů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v oblasti kompetencí to znamená rozvoj:</a:t>
            </a:r>
          </a:p>
          <a:p>
            <a:pPr lvl="1"/>
            <a:r>
              <a:rPr lang="cs-CZ" b="1" dirty="0" smtClean="0">
                <a:solidFill>
                  <a:srgbClr val="00FFFF"/>
                </a:solidFill>
              </a:rPr>
              <a:t>Kompetence k učení</a:t>
            </a:r>
          </a:p>
          <a:p>
            <a:pPr lvl="1"/>
            <a:r>
              <a:rPr lang="cs-CZ" b="1" dirty="0" smtClean="0">
                <a:solidFill>
                  <a:srgbClr val="FFFF00"/>
                </a:solidFill>
              </a:rPr>
              <a:t>Kompetence k řešení problémů</a:t>
            </a:r>
          </a:p>
          <a:p>
            <a:pPr lvl="1"/>
            <a:r>
              <a:rPr lang="cs-CZ" b="1" dirty="0" smtClean="0">
                <a:solidFill>
                  <a:srgbClr val="92D050"/>
                </a:solidFill>
              </a:rPr>
              <a:t>Kompetence komunikativní</a:t>
            </a:r>
          </a:p>
          <a:p>
            <a:pPr lvl="1"/>
            <a:r>
              <a:rPr lang="cs-CZ" b="1" dirty="0" smtClean="0">
                <a:solidFill>
                  <a:srgbClr val="FF66FF"/>
                </a:solidFill>
              </a:rPr>
              <a:t>Kompetence sociální a personální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Kompetence činnostní a občanské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a objem vzdělávání</a:t>
            </a:r>
            <a:br>
              <a:rPr lang="cs-CZ" dirty="0" smtClean="0"/>
            </a:br>
            <a:r>
              <a:rPr lang="cs-CZ" dirty="0" smtClean="0"/>
              <a:t>5 oblastí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Biologická oblast </a:t>
            </a:r>
            <a:r>
              <a:rPr lang="cs-CZ" dirty="0" smtClean="0"/>
              <a:t>(Dítě a jeho tělo)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Psychologická oblast </a:t>
            </a:r>
            <a:r>
              <a:rPr lang="cs-CZ" dirty="0" smtClean="0"/>
              <a:t>(Dítě a jeho psychika)</a:t>
            </a:r>
          </a:p>
          <a:p>
            <a:r>
              <a:rPr lang="cs-CZ" dirty="0" smtClean="0">
                <a:solidFill>
                  <a:srgbClr val="FF66FF"/>
                </a:solidFill>
              </a:rPr>
              <a:t>Interpersonální oblast </a:t>
            </a:r>
            <a:r>
              <a:rPr lang="cs-CZ" dirty="0" smtClean="0"/>
              <a:t>(Dítě a ten druhý)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Sociokulturní</a:t>
            </a:r>
            <a:r>
              <a:rPr lang="cs-CZ" dirty="0" smtClean="0">
                <a:solidFill>
                  <a:srgbClr val="FF0000"/>
                </a:solidFill>
              </a:rPr>
              <a:t> oblast </a:t>
            </a:r>
            <a:r>
              <a:rPr lang="cs-CZ" dirty="0" smtClean="0"/>
              <a:t>(Dítě a společnost)</a:t>
            </a:r>
          </a:p>
          <a:p>
            <a:r>
              <a:rPr lang="cs-CZ" dirty="0" err="1" smtClean="0">
                <a:solidFill>
                  <a:srgbClr val="92D050"/>
                </a:solidFill>
              </a:rPr>
              <a:t>Enviromentální</a:t>
            </a:r>
            <a:r>
              <a:rPr lang="cs-CZ" dirty="0" smtClean="0">
                <a:solidFill>
                  <a:srgbClr val="92D050"/>
                </a:solidFill>
              </a:rPr>
              <a:t> oblast </a:t>
            </a:r>
            <a:r>
              <a:rPr lang="cs-CZ" dirty="0" smtClean="0"/>
              <a:t>(Dítě a svět)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Na základě RVP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 tvorba ŠVP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 učitel tvorba třídního vzdělávacího programu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2141" y="502921"/>
            <a:ext cx="9956800" cy="5067885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JAK </a:t>
            </a:r>
            <a:r>
              <a:rPr lang="cs-CZ" b="1" u="sng" dirty="0" smtClean="0">
                <a:solidFill>
                  <a:srgbClr val="00FFFF"/>
                </a:solidFill>
              </a:rPr>
              <a:t>KONKRÉTNĚ</a:t>
            </a:r>
            <a:r>
              <a:rPr lang="cs-CZ" b="1" dirty="0" smtClean="0">
                <a:solidFill>
                  <a:srgbClr val="FF0000"/>
                </a:solidFill>
              </a:rPr>
              <a:t> TEDY MOHOU POHYBOVÉ ČINNOSTI NAPOMÁHAT K NAPLNĚNÍ RVP V MŠ?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Biologická oblast </a:t>
            </a:r>
            <a:r>
              <a:rPr lang="cs-CZ" sz="2400" dirty="0" smtClean="0"/>
              <a:t>(Dítě a jeho tělo) …???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Psychologická oblast </a:t>
            </a:r>
            <a:r>
              <a:rPr lang="cs-CZ" sz="2400" dirty="0" smtClean="0"/>
              <a:t>(Dítě a jeho psychika) …???</a:t>
            </a:r>
          </a:p>
          <a:p>
            <a:r>
              <a:rPr lang="cs-CZ" sz="2400" dirty="0" smtClean="0">
                <a:solidFill>
                  <a:srgbClr val="FF66FF"/>
                </a:solidFill>
              </a:rPr>
              <a:t>Interpersonální oblast </a:t>
            </a:r>
            <a:r>
              <a:rPr lang="cs-CZ" sz="2400" dirty="0" smtClean="0"/>
              <a:t>(Dítě a ten druhý) …???</a:t>
            </a:r>
          </a:p>
          <a:p>
            <a:r>
              <a:rPr lang="cs-CZ" sz="2400" dirty="0" err="1" smtClean="0">
                <a:solidFill>
                  <a:srgbClr val="FF0000"/>
                </a:solidFill>
              </a:rPr>
              <a:t>Sociokulturní</a:t>
            </a:r>
            <a:r>
              <a:rPr lang="cs-CZ" sz="2400" dirty="0" smtClean="0">
                <a:solidFill>
                  <a:srgbClr val="FF0000"/>
                </a:solidFill>
              </a:rPr>
              <a:t> oblast </a:t>
            </a:r>
            <a:r>
              <a:rPr lang="cs-CZ" sz="2400" dirty="0" smtClean="0"/>
              <a:t>(Dítě a společnost) …???</a:t>
            </a:r>
          </a:p>
          <a:p>
            <a:r>
              <a:rPr lang="cs-CZ" sz="2400" dirty="0" err="1" smtClean="0">
                <a:solidFill>
                  <a:srgbClr val="92D050"/>
                </a:solidFill>
              </a:rPr>
              <a:t>Enviromentální</a:t>
            </a:r>
            <a:r>
              <a:rPr lang="cs-CZ" sz="2400" dirty="0" smtClean="0">
                <a:solidFill>
                  <a:srgbClr val="92D050"/>
                </a:solidFill>
              </a:rPr>
              <a:t> oblast </a:t>
            </a:r>
            <a:r>
              <a:rPr lang="cs-CZ" sz="2400" dirty="0" smtClean="0"/>
              <a:t>(Dítě a svět) …???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5527</TotalTime>
  <Words>338</Words>
  <Application>Microsoft Office PowerPoint</Application>
  <PresentationFormat>Vlastní</PresentationFormat>
  <Paragraphs>65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Didaktika tělesné výchovy pro mateřské školy</vt:lpstr>
      <vt:lpstr>Didaktika tělesné výchovy</vt:lpstr>
      <vt:lpstr>Didaktika tělesné výchovy</vt:lpstr>
      <vt:lpstr>Obor TV ve vzdělávacím procesu</vt:lpstr>
      <vt:lpstr>Vzdělávací koncepce</vt:lpstr>
      <vt:lpstr>Rámcové cíle v RVP PV</vt:lpstr>
      <vt:lpstr>Obsah a objem vzdělávání 5 oblastí 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150</cp:revision>
  <dcterms:created xsi:type="dcterms:W3CDTF">2018-09-25T10:09:13Z</dcterms:created>
  <dcterms:modified xsi:type="dcterms:W3CDTF">2020-10-18T05:53:40Z</dcterms:modified>
</cp:coreProperties>
</file>