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13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F2A9-231A-48E4-A69F-558E6D9596FE}" type="datetimeFigureOut">
              <a:rPr lang="cs-CZ" smtClean="0"/>
              <a:t>19.04.2017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6C0A-DEFC-4910-8DF8-3487990F60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F2A9-231A-48E4-A69F-558E6D9596FE}" type="datetimeFigureOut">
              <a:rPr lang="cs-CZ" smtClean="0"/>
              <a:t>19.04.2017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6C0A-DEFC-4910-8DF8-3487990F60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F2A9-231A-48E4-A69F-558E6D9596FE}" type="datetimeFigureOut">
              <a:rPr lang="cs-CZ" smtClean="0"/>
              <a:t>19.04.2017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6C0A-DEFC-4910-8DF8-3487990F60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F2A9-231A-48E4-A69F-558E6D9596FE}" type="datetimeFigureOut">
              <a:rPr lang="cs-CZ" smtClean="0"/>
              <a:t>19.04.2017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6C0A-DEFC-4910-8DF8-3487990F60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F2A9-231A-48E4-A69F-558E6D9596FE}" type="datetimeFigureOut">
              <a:rPr lang="cs-CZ" smtClean="0"/>
              <a:t>19.04.2017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6C0A-DEFC-4910-8DF8-3487990F60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F2A9-231A-48E4-A69F-558E6D9596FE}" type="datetimeFigureOut">
              <a:rPr lang="cs-CZ" smtClean="0"/>
              <a:t>19.04.2017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6C0A-DEFC-4910-8DF8-3487990F60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F2A9-231A-48E4-A69F-558E6D9596FE}" type="datetimeFigureOut">
              <a:rPr lang="cs-CZ" smtClean="0"/>
              <a:t>19.04.2017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6C0A-DEFC-4910-8DF8-3487990F60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F2A9-231A-48E4-A69F-558E6D9596FE}" type="datetimeFigureOut">
              <a:rPr lang="cs-CZ" smtClean="0"/>
              <a:t>19.04.2017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6C0A-DEFC-4910-8DF8-3487990F60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F2A9-231A-48E4-A69F-558E6D9596FE}" type="datetimeFigureOut">
              <a:rPr lang="cs-CZ" smtClean="0"/>
              <a:t>19.04.2017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6C0A-DEFC-4910-8DF8-3487990F60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F2A9-231A-48E4-A69F-558E6D9596FE}" type="datetimeFigureOut">
              <a:rPr lang="cs-CZ" smtClean="0"/>
              <a:t>19.04.2017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6C0A-DEFC-4910-8DF8-3487990F60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F2A9-231A-48E4-A69F-558E6D9596FE}" type="datetimeFigureOut">
              <a:rPr lang="cs-CZ" smtClean="0"/>
              <a:t>19.04.2017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6C0A-DEFC-4910-8DF8-3487990F60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4F2A9-231A-48E4-A69F-558E6D9596FE}" type="datetimeFigureOut">
              <a:rPr lang="cs-CZ" smtClean="0"/>
              <a:t>19.04.2017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76C0A-DEFC-4910-8DF8-3487990F60B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ovekvtisni.cz/cs/migrace" TargetMode="External"/><Relationship Id="rId2" Type="http://schemas.openxmlformats.org/officeDocument/2006/relationships/hyperlink" Target="https://www.varianty.cz/migrac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cyklopedie.org/" TargetMode="External"/><Relationship Id="rId4" Type="http://schemas.openxmlformats.org/officeDocument/2006/relationships/hyperlink" Target="http://medialnivychova.fsv.cuni.cz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dovky.cz/nejvyssi-soud-zrusil-rozsudek-nad-lukasem-necesanym-kauzu-vratil-10h-/zpravy-domov.aspx?c=A170418_103236_ln_domov_ELE" TargetMode="External"/><Relationship Id="rId2" Type="http://schemas.openxmlformats.org/officeDocument/2006/relationships/hyperlink" Target="https://www.youtube.com/watch?v=iKso4buDWH8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>
            <a:normAutofit/>
          </a:bodyPr>
          <a:lstStyle/>
          <a:p>
            <a:r>
              <a:rPr lang="cs-CZ" u="sng" dirty="0"/>
              <a:t>Mediální výchova </a:t>
            </a:r>
            <a:br>
              <a:rPr lang="cs-CZ" dirty="0"/>
            </a:br>
            <a:r>
              <a:rPr lang="cs-CZ" sz="2200" dirty="0"/>
              <a:t>(Formánková, Hájek, Klímová, </a:t>
            </a:r>
            <a:r>
              <a:rPr lang="cs-CZ" sz="2200" dirty="0" err="1"/>
              <a:t>Zezulák</a:t>
            </a:r>
            <a:r>
              <a:rPr lang="cs-CZ" sz="2200" dirty="0"/>
              <a:t>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2564904"/>
            <a:ext cx="8208912" cy="1752600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Didaktika vyučování českého jazyka a komunikační výchovy II</a:t>
            </a:r>
          </a:p>
          <a:p>
            <a:r>
              <a:rPr lang="cs-CZ" sz="2000" dirty="0">
                <a:solidFill>
                  <a:schemeClr val="tx1"/>
                </a:solidFill>
              </a:rPr>
              <a:t>19.4. 2017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Tematické okruhy podle RVP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Média a mediální produkce </a:t>
            </a:r>
          </a:p>
          <a:p>
            <a:r>
              <a:rPr lang="pl-PL" dirty="0"/>
              <a:t>Mediální produkty a jejich významy </a:t>
            </a:r>
            <a:endParaRPr lang="cs-CZ" dirty="0"/>
          </a:p>
          <a:p>
            <a:r>
              <a:rPr lang="cs-CZ" dirty="0"/>
              <a:t>Uživatelé </a:t>
            </a:r>
          </a:p>
          <a:p>
            <a:r>
              <a:rPr lang="cs-CZ" dirty="0"/>
              <a:t>Účinky mediální produkce a vliv médií </a:t>
            </a:r>
          </a:p>
          <a:p>
            <a:r>
              <a:rPr lang="pt-BR" dirty="0"/>
              <a:t>Role médií v moderních dějinách</a:t>
            </a:r>
            <a:endParaRPr lang="cs-CZ" dirty="0"/>
          </a:p>
          <a:p>
            <a:pPr marL="914400" lvl="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565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r>
              <a:rPr lang="cs-CZ" b="1" dirty="0"/>
              <a:t>Mediální gramotnost</a:t>
            </a:r>
            <a:r>
              <a:rPr lang="cs-CZ" dirty="0"/>
              <a:t> představuje soubor poznatků a dovedností, které člověku umožňují nakládat s mediální produkcí, jež se mu nabízí, účelně a poučeně, dovoluje mu média využívat ku svému prospěchu a dává mu nástroje, aby dokázal ty oblasti mediální produkce, které se jím snaží skrytě manipulovat, odhalit.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414860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rozvíjí kritický odstup od podnětů přicházejících z mediálních produktů </a:t>
            </a:r>
          </a:p>
          <a:p>
            <a:r>
              <a:rPr lang="cs-CZ" dirty="0"/>
              <a:t>podporuje svobodné rozhodování na základě kritického vyhodnocení nabídnutých informací nerovnocenné povahy</a:t>
            </a:r>
          </a:p>
          <a:p>
            <a:endParaRPr lang="cs-CZ" dirty="0"/>
          </a:p>
          <a:p>
            <a:r>
              <a:rPr lang="cs-CZ" dirty="0"/>
              <a:t>vztah mezi mediálními produkty a skutečností</a:t>
            </a:r>
          </a:p>
          <a:p>
            <a:r>
              <a:rPr lang="cs-CZ" dirty="0"/>
              <a:t>stereotypy, které se projevují v </a:t>
            </a:r>
            <a:r>
              <a:rPr lang="cs-CZ" dirty="0" err="1"/>
              <a:t>mediovaných</a:t>
            </a:r>
            <a:r>
              <a:rPr lang="cs-CZ" dirty="0"/>
              <a:t> reprezentacích, identifikace a vyhodnocení předsudku ve zpravodajství, dramatické tvorbě a zábavních pořadech</a:t>
            </a:r>
          </a:p>
        </p:txBody>
      </p:sp>
    </p:spTree>
    <p:extLst>
      <p:ext uri="{BB962C8B-B14F-4D97-AF65-F5344CB8AC3E}">
        <p14:creationId xmlns:p14="http://schemas.microsoft.com/office/powerpoint/2010/main" val="2988559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ÚKOL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vymyslet co nejvýstižnější titulky ke článkům </a:t>
            </a:r>
          </a:p>
        </p:txBody>
      </p:sp>
    </p:spTree>
    <p:extLst>
      <p:ext uri="{BB962C8B-B14F-4D97-AF65-F5344CB8AC3E}">
        <p14:creationId xmlns:p14="http://schemas.microsoft.com/office/powerpoint/2010/main" val="41589048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5811847"/>
          </a:xfrm>
        </p:spPr>
        <p:txBody>
          <a:bodyPr/>
          <a:lstStyle/>
          <a:p>
            <a:r>
              <a:rPr lang="cs-CZ" sz="2800" dirty="0"/>
              <a:t>„Vietnamci oslavili rok Koně. Bude rychlý a přátelský“ (Táborský deník, 1. 2. 2014)</a:t>
            </a:r>
          </a:p>
          <a:p>
            <a:r>
              <a:rPr lang="cs-CZ" sz="2800" dirty="0"/>
              <a:t>„Syrští uprchlíci zaplavili turecká města při hranicích se Sýrií. Místním se to moc nelíbí“ (</a:t>
            </a:r>
            <a:r>
              <a:rPr lang="cs-CZ" sz="2800" dirty="0" err="1"/>
              <a:t>Čro</a:t>
            </a:r>
            <a:r>
              <a:rPr lang="cs-CZ" sz="2800" dirty="0"/>
              <a:t>, 12. 9. 2013)</a:t>
            </a:r>
          </a:p>
          <a:p>
            <a:r>
              <a:rPr lang="cs-CZ" sz="2800" dirty="0"/>
              <a:t>„Češi se zlobí: Cizinci nám berou práci“ (novinky.</a:t>
            </a:r>
            <a:r>
              <a:rPr lang="cs-CZ" sz="2800" dirty="0" err="1"/>
              <a:t>cz</a:t>
            </a:r>
            <a:r>
              <a:rPr lang="cs-CZ" sz="2800" dirty="0"/>
              <a:t>, 30. 4. 2013)</a:t>
            </a:r>
          </a:p>
          <a:p>
            <a:r>
              <a:rPr lang="cs-CZ" sz="2800" dirty="0"/>
              <a:t>„Turek údajně znásilnil dívku na toaletě přeplněné hospody“ (Strakonický deník, 11. 1. 2014)</a:t>
            </a:r>
          </a:p>
          <a:p>
            <a:r>
              <a:rPr lang="cs-CZ" sz="2800" dirty="0"/>
              <a:t>„V Praze přibývá restaurací s autentickou vietnamskou kuchyní“ (</a:t>
            </a:r>
            <a:r>
              <a:rPr lang="cs-CZ" sz="2800" dirty="0" err="1"/>
              <a:t>idnes.cz</a:t>
            </a:r>
            <a:r>
              <a:rPr lang="cs-CZ" sz="2800" dirty="0"/>
              <a:t>, 10. 11. 2013)</a:t>
            </a:r>
          </a:p>
          <a:p>
            <a:r>
              <a:rPr lang="cs-CZ" sz="2800" dirty="0"/>
              <a:t>„Bulharsku prý nabídlo pomoc s uprchlickou vlnou mimo jiné Česko“ (</a:t>
            </a:r>
            <a:r>
              <a:rPr lang="cs-CZ" sz="2800" dirty="0" err="1"/>
              <a:t>ceskenoviny.cz</a:t>
            </a:r>
            <a:r>
              <a:rPr lang="cs-CZ" sz="2800" dirty="0"/>
              <a:t>, 18. 10. 2013)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972589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/>
              <a:t>migranti jako bezpečnostní hrozba – metafory přírodních katastrof</a:t>
            </a:r>
          </a:p>
          <a:p>
            <a:pPr marL="514350" indent="-514350">
              <a:buAutoNum type="arabicPeriod"/>
            </a:pPr>
            <a:r>
              <a:rPr lang="cs-CZ" dirty="0"/>
              <a:t>migranti jako pracovní síla</a:t>
            </a:r>
          </a:p>
          <a:p>
            <a:pPr marL="514350" indent="-514350">
              <a:buAutoNum type="arabicPeriod"/>
            </a:pPr>
            <a:r>
              <a:rPr lang="cs-CZ" dirty="0"/>
              <a:t>migranti jako agresoři (či oběti)</a:t>
            </a:r>
          </a:p>
          <a:p>
            <a:pPr marL="514350" indent="-514350">
              <a:buAutoNum type="arabicPeriod"/>
            </a:pPr>
            <a:r>
              <a:rPr lang="cs-CZ" dirty="0"/>
              <a:t>migranti jako exotický prvek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3333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Člověk v tísni – Program migrace:</a:t>
            </a:r>
          </a:p>
          <a:p>
            <a:pPr>
              <a:buNone/>
            </a:pPr>
            <a:r>
              <a:rPr lang="cs-CZ" dirty="0"/>
              <a:t>    </a:t>
            </a:r>
            <a:r>
              <a:rPr lang="cs-CZ" dirty="0">
                <a:hlinkClick r:id="rId2"/>
              </a:rPr>
              <a:t>https://www.varianty.cz/migrace</a:t>
            </a:r>
            <a:endParaRPr lang="cs-CZ" dirty="0"/>
          </a:p>
          <a:p>
            <a:pPr>
              <a:buNone/>
            </a:pPr>
            <a:r>
              <a:rPr lang="cs-CZ" dirty="0"/>
              <a:t>    </a:t>
            </a:r>
            <a:r>
              <a:rPr lang="cs-CZ" dirty="0">
                <a:hlinkClick r:id="rId3"/>
              </a:rPr>
              <a:t>https://www.clovekvtisni.cz/cs/migrace</a:t>
            </a:r>
            <a:endParaRPr lang="cs-CZ" dirty="0"/>
          </a:p>
          <a:p>
            <a:r>
              <a:rPr lang="cs-CZ" dirty="0"/>
              <a:t>publikace ČVT: Jak rozumět mediálním sdělení o migraci (2015), Média a migranti (2009)</a:t>
            </a:r>
          </a:p>
          <a:p>
            <a:r>
              <a:rPr lang="cs-CZ" dirty="0"/>
              <a:t>web FSV UK:</a:t>
            </a:r>
          </a:p>
          <a:p>
            <a:pPr>
              <a:buNone/>
            </a:pPr>
            <a:r>
              <a:rPr lang="cs-CZ" dirty="0"/>
              <a:t>     </a:t>
            </a:r>
            <a:r>
              <a:rPr lang="cs-CZ" dirty="0">
                <a:hlinkClick r:id="rId4"/>
              </a:rPr>
              <a:t>http://medialnivychova.fsv.cuni.cz/</a:t>
            </a:r>
            <a:endParaRPr lang="cs-CZ" dirty="0"/>
          </a:p>
          <a:p>
            <a:r>
              <a:rPr lang="cs-CZ" dirty="0"/>
              <a:t>Encyklopedie migrace:</a:t>
            </a:r>
          </a:p>
          <a:p>
            <a:pPr>
              <a:buNone/>
            </a:pPr>
            <a:r>
              <a:rPr lang="cs-CZ" dirty="0"/>
              <a:t>    </a:t>
            </a:r>
            <a:r>
              <a:rPr lang="cs-CZ" dirty="0">
                <a:hlinkClick r:id="rId5"/>
              </a:rPr>
              <a:t>http://encyklopedie.</a:t>
            </a:r>
            <a:r>
              <a:rPr lang="cs-CZ" dirty="0" err="1">
                <a:hlinkClick r:id="rId5"/>
              </a:rPr>
              <a:t>org</a:t>
            </a:r>
            <a:r>
              <a:rPr lang="cs-CZ" dirty="0">
                <a:hlinkClick r:id="rId5"/>
              </a:rPr>
              <a:t>/</a:t>
            </a: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31734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cs-CZ" dirty="0"/>
          </a:p>
          <a:p>
            <a:r>
              <a:rPr lang="cs-CZ" dirty="0"/>
              <a:t>Věnovat se kontroverzním aktuálním tématům? Jak?</a:t>
            </a:r>
          </a:p>
          <a:p>
            <a:r>
              <a:rPr lang="cs-CZ" dirty="0"/>
              <a:t>Nabourávat stereotypy, předsudky?</a:t>
            </a:r>
          </a:p>
          <a:p>
            <a:r>
              <a:rPr lang="cs-CZ" dirty="0"/>
              <a:t>Smysluplnost aktivit?</a:t>
            </a:r>
          </a:p>
        </p:txBody>
      </p:sp>
    </p:spTree>
    <p:extLst>
      <p:ext uri="{BB962C8B-B14F-4D97-AF65-F5344CB8AC3E}">
        <p14:creationId xmlns:p14="http://schemas.microsoft.com/office/powerpoint/2010/main" val="3417974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>
                <a:hlinkClick r:id="rId2"/>
              </a:rPr>
              <a:t>https://www.youtube.com/watch?v=iKso4buDWH8</a:t>
            </a:r>
            <a:endParaRPr lang="cs-CZ" u="sng" dirty="0"/>
          </a:p>
          <a:p>
            <a:pPr marL="0" indent="0">
              <a:buNone/>
            </a:pPr>
            <a:endParaRPr lang="cs-CZ" u="sng" dirty="0"/>
          </a:p>
          <a:p>
            <a:pPr marL="0" indent="0">
              <a:buNone/>
            </a:pPr>
            <a:r>
              <a:rPr lang="cs-CZ" dirty="0">
                <a:hlinkClick r:id="rId3"/>
              </a:rPr>
              <a:t>http://www.lidovky.cz/nejvyssi-soud-zrusil-rozsudek-nad-lukasem-necesanym-kauzu-vratil-10h-/zpravy-domov.aspx?c=A170418_103236_ln_domov_ELE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12328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Účel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orientovat se v nabídce mediálních produktů</a:t>
            </a:r>
          </a:p>
          <a:p>
            <a:pPr lvl="0"/>
            <a:r>
              <a:rPr lang="cs-CZ" dirty="0"/>
              <a:t>získat kritický odstup od médií</a:t>
            </a:r>
          </a:p>
          <a:p>
            <a:pPr lvl="0"/>
            <a:r>
              <a:rPr lang="cs-CZ" dirty="0"/>
              <a:t>využívat potenciál médií jako zdroje informací, vzdělávání i naplnění volného času</a:t>
            </a:r>
          </a:p>
          <a:p>
            <a:pPr lvl="0"/>
            <a:r>
              <a:rPr lang="cs-CZ" dirty="0"/>
              <a:t>rozlišení zdrojů</a:t>
            </a:r>
          </a:p>
          <a:p>
            <a:pPr lvl="0"/>
            <a:r>
              <a:rPr lang="cs-CZ" dirty="0"/>
              <a:t>rozlišuji realitu a fikci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3870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55576" y="980728"/>
            <a:ext cx="79928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/>
              <a:t>Co to je médium, co jsou to média?</a:t>
            </a:r>
          </a:p>
          <a:p>
            <a:pPr algn="ctr"/>
            <a:endParaRPr lang="cs-CZ" sz="4000" dirty="0"/>
          </a:p>
          <a:p>
            <a:pPr algn="ctr"/>
            <a:endParaRPr lang="cs-CZ" sz="4000" dirty="0"/>
          </a:p>
          <a:p>
            <a:pPr algn="ctr"/>
            <a:r>
              <a:rPr lang="cs-CZ" sz="4000" dirty="0"/>
              <a:t>Co nám přinášejí?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83568" y="1052736"/>
            <a:ext cx="79928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/>
              <a:t>Prostředek, který nám sděluje informace.</a:t>
            </a:r>
          </a:p>
          <a:p>
            <a:pPr algn="ctr"/>
            <a:endParaRPr lang="cs-CZ" sz="4000" dirty="0"/>
          </a:p>
          <a:p>
            <a:pPr algn="ctr"/>
            <a:r>
              <a:rPr lang="cs-CZ" sz="4000" dirty="0"/>
              <a:t>Prostředek, z něhož můžeme čerpat informace.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39552" y="980728"/>
            <a:ext cx="79928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/>
              <a:t>Co vše může být zdrojem informace?</a:t>
            </a:r>
          </a:p>
          <a:p>
            <a:pPr algn="ctr"/>
            <a:endParaRPr lang="cs-CZ" sz="4000" dirty="0"/>
          </a:p>
          <a:p>
            <a:pPr algn="ctr"/>
            <a:endParaRPr lang="cs-CZ" sz="4000" dirty="0"/>
          </a:p>
          <a:p>
            <a:pPr algn="ctr"/>
            <a:r>
              <a:rPr lang="cs-CZ" sz="4000" dirty="0"/>
              <a:t>Které zdroje považujete za média?</a:t>
            </a:r>
          </a:p>
          <a:p>
            <a:pPr algn="ctr"/>
            <a:endParaRPr lang="cs-CZ" sz="4000" dirty="0"/>
          </a:p>
          <a:p>
            <a:pPr algn="ctr"/>
            <a:endParaRPr lang="cs-CZ" sz="4000" dirty="0"/>
          </a:p>
          <a:p>
            <a:pPr algn="ctr"/>
            <a:endParaRPr lang="cs-CZ" sz="4000" dirty="0"/>
          </a:p>
          <a:p>
            <a:pPr algn="ctr"/>
            <a:endParaRPr lang="cs-CZ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55576" y="980728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/>
              <a:t>rozhovor s lidmi</a:t>
            </a:r>
          </a:p>
          <a:p>
            <a:pPr algn="ctr"/>
            <a:endParaRPr lang="cs-CZ" sz="3200" dirty="0"/>
          </a:p>
          <a:p>
            <a:pPr algn="ctr"/>
            <a:r>
              <a:rPr lang="cs-CZ" sz="3200" dirty="0"/>
              <a:t> četba novin, časopisů, knih</a:t>
            </a:r>
          </a:p>
          <a:p>
            <a:pPr algn="ctr"/>
            <a:endParaRPr lang="cs-CZ" sz="3200" dirty="0"/>
          </a:p>
          <a:p>
            <a:pPr algn="ctr"/>
            <a:r>
              <a:rPr lang="cs-CZ" sz="3200" dirty="0"/>
              <a:t>poslech rozhlasu, přednášky</a:t>
            </a:r>
          </a:p>
          <a:p>
            <a:pPr algn="ctr"/>
            <a:endParaRPr lang="cs-CZ" sz="3200" dirty="0"/>
          </a:p>
          <a:p>
            <a:pPr algn="ctr"/>
            <a:r>
              <a:rPr lang="cs-CZ" sz="3200" dirty="0"/>
              <a:t>sledování televize, internetu, sociálních sítí</a:t>
            </a:r>
          </a:p>
          <a:p>
            <a:pPr algn="ctr"/>
            <a:endParaRPr lang="cs-CZ" sz="3200" dirty="0"/>
          </a:p>
          <a:p>
            <a:pPr algn="ctr"/>
            <a:endParaRPr lang="cs-CZ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55576" y="980728"/>
            <a:ext cx="79928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u="sng" dirty="0"/>
              <a:t>anketa</a:t>
            </a:r>
          </a:p>
          <a:p>
            <a:pPr algn="ctr"/>
            <a:endParaRPr lang="cs-CZ" sz="4000" dirty="0"/>
          </a:p>
          <a:p>
            <a:pPr algn="ctr"/>
            <a:r>
              <a:rPr lang="cs-CZ" sz="4000" dirty="0"/>
              <a:t>Která média, případně zdroje informací používáte nejčastěji?</a:t>
            </a:r>
          </a:p>
          <a:p>
            <a:pPr algn="ctr"/>
            <a:endParaRPr lang="cs-CZ" sz="4000" dirty="0"/>
          </a:p>
          <a:p>
            <a:pPr algn="ctr"/>
            <a:endParaRPr lang="cs-CZ" sz="4000" dirty="0"/>
          </a:p>
          <a:p>
            <a:pPr algn="ctr"/>
            <a:r>
              <a:rPr lang="cs-CZ" sz="4000" dirty="0"/>
              <a:t>Hledáte informace, anebo se jim vystavujete?</a:t>
            </a:r>
          </a:p>
          <a:p>
            <a:pPr algn="ctr"/>
            <a:endParaRPr lang="cs-CZ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55576" y="980728"/>
            <a:ext cx="79928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/>
              <a:t>Jaký vnímáte rozdíl mezi tištěnými a elektronickými médii?</a:t>
            </a:r>
          </a:p>
          <a:p>
            <a:pPr algn="ctr"/>
            <a:endParaRPr lang="cs-CZ" sz="4000" dirty="0"/>
          </a:p>
          <a:p>
            <a:pPr algn="ctr"/>
            <a:endParaRPr lang="cs-CZ" sz="4000" dirty="0"/>
          </a:p>
          <a:p>
            <a:pPr algn="ctr"/>
            <a:r>
              <a:rPr lang="cs-CZ" sz="4000" dirty="0"/>
              <a:t>Jaký druh informací očekáváte v knize a jaký v novinách?</a:t>
            </a:r>
          </a:p>
          <a:p>
            <a:pPr algn="ctr"/>
            <a:endParaRPr lang="cs-CZ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95536" y="620688"/>
            <a:ext cx="84249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/>
              <a:t>dostupnost, časová náročnost, množství informací</a:t>
            </a:r>
          </a:p>
          <a:p>
            <a:pPr algn="ctr"/>
            <a:endParaRPr lang="cs-CZ" sz="3600" dirty="0"/>
          </a:p>
          <a:p>
            <a:pPr algn="ctr"/>
            <a:endParaRPr lang="cs-CZ" sz="3600" dirty="0"/>
          </a:p>
          <a:p>
            <a:r>
              <a:rPr lang="cs-CZ" sz="3600" u="sng" dirty="0"/>
              <a:t>kniha</a:t>
            </a:r>
            <a:r>
              <a:rPr lang="cs-CZ" sz="3600" dirty="0"/>
              <a:t>: nikoliv nejnovější,strukturovanější, více do hloubky, v čase méně pomíjivé </a:t>
            </a:r>
          </a:p>
          <a:p>
            <a:endParaRPr lang="cs-CZ" sz="3600" dirty="0"/>
          </a:p>
          <a:p>
            <a:r>
              <a:rPr lang="cs-CZ" sz="3600" u="sng" dirty="0"/>
              <a:t>noviny</a:t>
            </a:r>
            <a:r>
              <a:rPr lang="cs-CZ" sz="3600" dirty="0"/>
              <a:t>: nejnovější, nejvíce nápadné, podle prvních dojmů, s časem nepodstatné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mediální výchova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průřezové téma – humanitní obory </a:t>
            </a:r>
          </a:p>
          <a:p>
            <a:pPr lvl="0"/>
            <a:r>
              <a:rPr lang="cs-CZ" dirty="0"/>
              <a:t>cílem připravit na život s médii, dosáhnout mediální gramotnosti</a:t>
            </a:r>
          </a:p>
          <a:p>
            <a:pPr lvl="0"/>
            <a:r>
              <a:rPr lang="cs-CZ" dirty="0"/>
              <a:t>základní oblasti:</a:t>
            </a:r>
          </a:p>
          <a:p>
            <a:pPr lvl="1"/>
            <a:r>
              <a:rPr lang="cs-CZ" dirty="0"/>
              <a:t>vědomostní – společenskovědní, </a:t>
            </a:r>
            <a:r>
              <a:rPr lang="cs-CZ" dirty="0" err="1"/>
              <a:t>mediovědní</a:t>
            </a:r>
            <a:endParaRPr lang="cs-CZ" dirty="0"/>
          </a:p>
          <a:p>
            <a:pPr lvl="1"/>
            <a:r>
              <a:rPr lang="cs-CZ" dirty="0"/>
              <a:t>dovednostní</a:t>
            </a:r>
          </a:p>
          <a:p>
            <a:r>
              <a:rPr lang="cs-CZ" dirty="0"/>
              <a:t>v ČJL: především významové hledisko</a:t>
            </a:r>
          </a:p>
        </p:txBody>
      </p:sp>
    </p:spTree>
    <p:extLst>
      <p:ext uri="{BB962C8B-B14F-4D97-AF65-F5344CB8AC3E}">
        <p14:creationId xmlns:p14="http://schemas.microsoft.com/office/powerpoint/2010/main" val="42590969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545</Words>
  <Application>Microsoft Office PowerPoint</Application>
  <PresentationFormat>Předvádění na obrazovce (4:3)</PresentationFormat>
  <Paragraphs>96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Arial</vt:lpstr>
      <vt:lpstr>Calibri</vt:lpstr>
      <vt:lpstr>Motiv sady Office</vt:lpstr>
      <vt:lpstr>Mediální výchova  (Formánková, Hájek, Klímová, Zezulák)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mediální výchova</vt:lpstr>
      <vt:lpstr>Tematické okruhy podle RVP</vt:lpstr>
      <vt:lpstr>Prezentace aplikace PowerPoint</vt:lpstr>
      <vt:lpstr>Prezentace aplikace PowerPoint</vt:lpstr>
      <vt:lpstr>ÚKOL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Účel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Mediální výchova  (Formánková, Hájek, Klímová, Zezulák)</dc:title>
  <dc:creator>uživatel</dc:creator>
  <cp:lastModifiedBy>Lucie Klímová</cp:lastModifiedBy>
  <cp:revision>14</cp:revision>
  <dcterms:created xsi:type="dcterms:W3CDTF">2017-04-18T07:41:26Z</dcterms:created>
  <dcterms:modified xsi:type="dcterms:W3CDTF">2017-04-19T12:03:15Z</dcterms:modified>
</cp:coreProperties>
</file>