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DAC32-3720-4331-9A73-736B3598DA77}" type="datetimeFigureOut">
              <a:rPr lang="cs-CZ" smtClean="0"/>
              <a:t>02.04.2019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743108-9123-4CFF-8699-87F5FE81D95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DAC32-3720-4331-9A73-736B3598DA77}" type="datetimeFigureOut">
              <a:rPr lang="cs-CZ" smtClean="0"/>
              <a:t>02.04.2019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3108-9123-4CFF-8699-87F5FE81D95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3743108-9123-4CFF-8699-87F5FE81D95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DAC32-3720-4331-9A73-736B3598DA77}" type="datetimeFigureOut">
              <a:rPr lang="cs-CZ" smtClean="0"/>
              <a:t>02.04.2019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DAC32-3720-4331-9A73-736B3598DA77}" type="datetimeFigureOut">
              <a:rPr lang="cs-CZ" smtClean="0"/>
              <a:t>02.04.2019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3743108-9123-4CFF-8699-87F5FE81D95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DAC32-3720-4331-9A73-736B3598DA77}" type="datetimeFigureOut">
              <a:rPr lang="cs-CZ" smtClean="0"/>
              <a:t>02.04.2019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743108-9123-4CFF-8699-87F5FE81D953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11DAC32-3720-4331-9A73-736B3598DA77}" type="datetimeFigureOut">
              <a:rPr lang="cs-CZ" smtClean="0"/>
              <a:t>02.04.2019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3108-9123-4CFF-8699-87F5FE81D95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DAC32-3720-4331-9A73-736B3598DA77}" type="datetimeFigureOut">
              <a:rPr lang="cs-CZ" smtClean="0"/>
              <a:t>02.04.2019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3743108-9123-4CFF-8699-87F5FE81D953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DAC32-3720-4331-9A73-736B3598DA77}" type="datetimeFigureOut">
              <a:rPr lang="cs-CZ" smtClean="0"/>
              <a:t>02.04.2019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3743108-9123-4CFF-8699-87F5FE81D95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DAC32-3720-4331-9A73-736B3598DA77}" type="datetimeFigureOut">
              <a:rPr lang="cs-CZ" smtClean="0"/>
              <a:t>02.04.2019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743108-9123-4CFF-8699-87F5FE81D95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743108-9123-4CFF-8699-87F5FE81D953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DAC32-3720-4331-9A73-736B3598DA77}" type="datetimeFigureOut">
              <a:rPr lang="cs-CZ" smtClean="0"/>
              <a:t>02.04.2019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3743108-9123-4CFF-8699-87F5FE81D953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11DAC32-3720-4331-9A73-736B3598DA77}" type="datetimeFigureOut">
              <a:rPr lang="cs-CZ" smtClean="0"/>
              <a:t>02.04.2019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11DAC32-3720-4331-9A73-736B3598DA77}" type="datetimeFigureOut">
              <a:rPr lang="cs-CZ" smtClean="0"/>
              <a:t>02.04.2019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743108-9123-4CFF-8699-87F5FE81D953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Critical</a:t>
            </a:r>
            <a:r>
              <a:rPr lang="cs-CZ" dirty="0" smtClean="0"/>
              <a:t> </a:t>
            </a:r>
            <a:r>
              <a:rPr lang="cs-CZ" dirty="0" err="1" smtClean="0"/>
              <a:t>theory</a:t>
            </a:r>
            <a:r>
              <a:rPr lang="cs-CZ" dirty="0" smtClean="0"/>
              <a:t> </a:t>
            </a:r>
            <a:r>
              <a:rPr lang="cs-CZ" dirty="0" err="1" smtClean="0"/>
              <a:t>ii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Pieter</a:t>
            </a:r>
            <a:r>
              <a:rPr lang="cs-CZ" dirty="0" smtClean="0"/>
              <a:t> </a:t>
            </a:r>
            <a:r>
              <a:rPr lang="cs-CZ" dirty="0" err="1" smtClean="0"/>
              <a:t>Brueghel</a:t>
            </a:r>
            <a:r>
              <a:rPr lang="cs-CZ" dirty="0" smtClean="0"/>
              <a:t>: </a:t>
            </a:r>
            <a:r>
              <a:rPr lang="cs-CZ" dirty="0" err="1" smtClean="0"/>
              <a:t>Landscape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Fall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Icarus</a:t>
            </a:r>
            <a:endParaRPr lang="cs-CZ" dirty="0"/>
          </a:p>
        </p:txBody>
      </p:sp>
      <p:pic>
        <p:nvPicPr>
          <p:cNvPr id="4" name="Zástupný symbol pro obsah 3" descr="Bruegel,_Pieter_de_Oude_-_De_val_van_icarus_-_hi_r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7507727" cy="495917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Progressive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mechanical</a:t>
            </a:r>
            <a:r>
              <a:rPr lang="cs-CZ" dirty="0" smtClean="0"/>
              <a:t> </a:t>
            </a:r>
            <a:r>
              <a:rPr lang="cs-CZ" dirty="0" err="1" smtClean="0"/>
              <a:t>reproduction</a:t>
            </a:r>
            <a:r>
              <a:rPr lang="cs-CZ" dirty="0" smtClean="0"/>
              <a:t> – </a:t>
            </a:r>
            <a:r>
              <a:rPr lang="cs-CZ" dirty="0" err="1" smtClean="0"/>
              <a:t>destruction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aura</a:t>
            </a:r>
          </a:p>
          <a:p>
            <a:r>
              <a:rPr lang="cs-CZ" dirty="0" smtClean="0"/>
              <a:t>Influence on a </a:t>
            </a:r>
            <a:r>
              <a:rPr lang="cs-CZ" dirty="0" err="1" smtClean="0"/>
              <a:t>huge</a:t>
            </a:r>
            <a:r>
              <a:rPr lang="cs-CZ" dirty="0" smtClean="0"/>
              <a:t> </a:t>
            </a:r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–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mass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endParaRPr lang="cs-CZ" dirty="0" smtClean="0"/>
          </a:p>
          <a:p>
            <a:r>
              <a:rPr lang="cs-CZ" dirty="0" err="1" smtClean="0"/>
              <a:t>Politicization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aesthetics</a:t>
            </a:r>
            <a:r>
              <a:rPr lang="cs-CZ" dirty="0" smtClean="0"/>
              <a:t> x </a:t>
            </a:r>
            <a:r>
              <a:rPr lang="cs-CZ" dirty="0" err="1" smtClean="0"/>
              <a:t>aesthetization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Culture</a:t>
            </a:r>
            <a:r>
              <a:rPr lang="cs-CZ" dirty="0" smtClean="0"/>
              <a:t>, </a:t>
            </a:r>
            <a:r>
              <a:rPr lang="cs-CZ" dirty="0" err="1" smtClean="0"/>
              <a:t>Art</a:t>
            </a:r>
            <a:r>
              <a:rPr lang="cs-CZ" dirty="0" smtClean="0"/>
              <a:t>, Society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Oppresive</a:t>
            </a:r>
            <a:r>
              <a:rPr lang="cs-CZ" dirty="0" smtClean="0"/>
              <a:t> </a:t>
            </a:r>
            <a:r>
              <a:rPr lang="cs-CZ" dirty="0" err="1" smtClean="0"/>
              <a:t>character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modern</a:t>
            </a:r>
            <a:r>
              <a:rPr lang="cs-CZ" dirty="0" smtClean="0"/>
              <a:t> (</a:t>
            </a:r>
            <a:r>
              <a:rPr lang="cs-CZ" dirty="0" err="1" smtClean="0"/>
              <a:t>capitalist</a:t>
            </a:r>
            <a:r>
              <a:rPr lang="cs-CZ" dirty="0" smtClean="0"/>
              <a:t>) </a:t>
            </a:r>
            <a:r>
              <a:rPr lang="cs-CZ" dirty="0" err="1" smtClean="0"/>
              <a:t>societies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suppression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nature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damage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nature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Dominance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exchange</a:t>
            </a:r>
            <a:r>
              <a:rPr lang="cs-CZ" dirty="0" smtClean="0"/>
              <a:t> </a:t>
            </a:r>
            <a:r>
              <a:rPr lang="cs-CZ" dirty="0" err="1" smtClean="0"/>
              <a:t>principle</a:t>
            </a:r>
            <a:endParaRPr lang="cs-CZ" dirty="0" smtClean="0"/>
          </a:p>
          <a:p>
            <a:r>
              <a:rPr lang="cs-CZ" dirty="0" err="1" smtClean="0"/>
              <a:t>Culture</a:t>
            </a:r>
            <a:r>
              <a:rPr lang="cs-CZ" dirty="0" smtClean="0"/>
              <a:t> as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oppresion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[</a:t>
            </a:r>
            <a:r>
              <a:rPr lang="cs-CZ" sz="2400" dirty="0" err="1" smtClean="0"/>
              <a:t>the</a:t>
            </a:r>
            <a:r>
              <a:rPr lang="cs-CZ" sz="2400" dirty="0" smtClean="0"/>
              <a:t> base – </a:t>
            </a:r>
            <a:r>
              <a:rPr lang="cs-CZ" sz="2400" dirty="0" err="1" smtClean="0"/>
              <a:t>economical</a:t>
            </a:r>
            <a:r>
              <a:rPr lang="cs-CZ" sz="2400" dirty="0" smtClean="0"/>
              <a:t> </a:t>
            </a:r>
            <a:r>
              <a:rPr lang="cs-CZ" sz="2400" dirty="0" err="1" smtClean="0"/>
              <a:t>forces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relations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production</a:t>
            </a:r>
            <a:endParaRPr lang="cs-CZ" sz="2400" dirty="0" smtClean="0"/>
          </a:p>
          <a:p>
            <a:pPr>
              <a:buNone/>
            </a:pPr>
            <a:r>
              <a:rPr lang="cs-CZ" sz="2400" dirty="0" err="1" smtClean="0"/>
              <a:t>s</a:t>
            </a:r>
            <a:r>
              <a:rPr lang="cs-CZ" sz="2400" dirty="0" err="1" smtClean="0"/>
              <a:t>uperstructure</a:t>
            </a:r>
            <a:r>
              <a:rPr lang="cs-CZ" sz="2400" dirty="0" smtClean="0"/>
              <a:t> – </a:t>
            </a:r>
            <a:r>
              <a:rPr lang="cs-CZ" sz="2400" dirty="0" err="1" smtClean="0"/>
              <a:t>emerging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base; </a:t>
            </a:r>
            <a:r>
              <a:rPr lang="cs-CZ" sz="2400" dirty="0" err="1" smtClean="0"/>
              <a:t>institutions</a:t>
            </a:r>
            <a:r>
              <a:rPr lang="cs-CZ" sz="2400" dirty="0" smtClean="0"/>
              <a:t>, </a:t>
            </a:r>
            <a:r>
              <a:rPr lang="cs-CZ" sz="2400" dirty="0" err="1" smtClean="0"/>
              <a:t>political</a:t>
            </a:r>
            <a:r>
              <a:rPr lang="cs-CZ" sz="2400" dirty="0" smtClean="0"/>
              <a:t> </a:t>
            </a:r>
            <a:r>
              <a:rPr lang="cs-CZ" sz="2400" dirty="0" err="1" smtClean="0"/>
              <a:t>structures</a:t>
            </a:r>
            <a:r>
              <a:rPr lang="cs-CZ" sz="2400" dirty="0" smtClean="0"/>
              <a:t>, </a:t>
            </a:r>
            <a:r>
              <a:rPr lang="cs-CZ" sz="2400" dirty="0" err="1" smtClean="0"/>
              <a:t>culture</a:t>
            </a:r>
            <a:r>
              <a:rPr lang="cs-CZ" dirty="0" smtClean="0"/>
              <a:t>]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Art</a:t>
            </a:r>
            <a:r>
              <a:rPr lang="cs-CZ" dirty="0" smtClean="0"/>
              <a:t> in </a:t>
            </a:r>
            <a:r>
              <a:rPr lang="cs-CZ" dirty="0" err="1" smtClean="0"/>
              <a:t>p</a:t>
            </a:r>
            <a:r>
              <a:rPr lang="cs-CZ" dirty="0" err="1" smtClean="0"/>
              <a:t>recarious</a:t>
            </a:r>
            <a:r>
              <a:rPr lang="cs-CZ" dirty="0" smtClean="0"/>
              <a:t> </a:t>
            </a:r>
            <a:r>
              <a:rPr lang="cs-CZ" dirty="0" err="1" smtClean="0"/>
              <a:t>position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 err="1" smtClean="0"/>
              <a:t>Preservation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reppresed</a:t>
            </a:r>
            <a:r>
              <a:rPr lang="cs-CZ" dirty="0" smtClean="0"/>
              <a:t> </a:t>
            </a:r>
            <a:r>
              <a:rPr lang="cs-CZ" dirty="0" err="1" smtClean="0"/>
              <a:t>nature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reconciliation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Critique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society</a:t>
            </a:r>
          </a:p>
          <a:p>
            <a:pPr>
              <a:buFontTx/>
              <a:buChar char="-"/>
            </a:pPr>
            <a:r>
              <a:rPr lang="cs-CZ" dirty="0" err="1" smtClean="0"/>
              <a:t>Assimilitated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oppresive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cs-CZ" dirty="0" smtClean="0"/>
          </a:p>
          <a:p>
            <a:r>
              <a:rPr lang="cs-CZ" dirty="0" err="1" smtClean="0"/>
              <a:t>Commodity</a:t>
            </a:r>
            <a:r>
              <a:rPr lang="cs-CZ" dirty="0" smtClean="0"/>
              <a:t> </a:t>
            </a:r>
            <a:r>
              <a:rPr lang="cs-CZ" dirty="0" err="1" smtClean="0"/>
              <a:t>fetishism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reification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labour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produced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objects</a:t>
            </a:r>
            <a:r>
              <a:rPr lang="cs-CZ" dirty="0" smtClean="0"/>
              <a:t> </a:t>
            </a:r>
            <a:r>
              <a:rPr lang="cs-CZ" dirty="0" err="1" smtClean="0"/>
              <a:t>apart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 </a:t>
            </a:r>
            <a:r>
              <a:rPr lang="cs-CZ" dirty="0" err="1" smtClean="0"/>
              <a:t>object</a:t>
            </a:r>
            <a:r>
              <a:rPr lang="cs-CZ" dirty="0" smtClean="0"/>
              <a:t> </a:t>
            </a:r>
            <a:r>
              <a:rPr lang="cs-CZ" dirty="0" err="1" smtClean="0"/>
              <a:t>appears</a:t>
            </a:r>
            <a:r>
              <a:rPr lang="cs-CZ" dirty="0" smtClean="0"/>
              <a:t> as </a:t>
            </a:r>
            <a:r>
              <a:rPr lang="cs-CZ" dirty="0" err="1" smtClean="0"/>
              <a:t>having</a:t>
            </a:r>
            <a:r>
              <a:rPr lang="cs-CZ" dirty="0" smtClean="0"/>
              <a:t> </a:t>
            </a:r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own</a:t>
            </a: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Thomas </a:t>
            </a:r>
            <a:r>
              <a:rPr lang="cs-CZ" dirty="0" err="1" smtClean="0"/>
              <a:t>Hirschhorn</a:t>
            </a:r>
            <a:endParaRPr lang="cs-CZ" dirty="0"/>
          </a:p>
        </p:txBody>
      </p:sp>
      <p:pic>
        <p:nvPicPr>
          <p:cNvPr id="4" name="Zástupný symbol pro obsah 3" descr="20140630083111-M10_gsb_hirschhorn_thomas_ABSCHLAG-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01890"/>
            <a:ext cx="6492240" cy="432816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Affirmative</a:t>
            </a:r>
            <a:r>
              <a:rPr lang="cs-CZ" dirty="0" smtClean="0"/>
              <a:t> </a:t>
            </a:r>
            <a:r>
              <a:rPr lang="cs-CZ" dirty="0" err="1" smtClean="0"/>
              <a:t>Character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Herbert </a:t>
            </a:r>
            <a:r>
              <a:rPr lang="cs-CZ" dirty="0" err="1" smtClean="0"/>
              <a:t>Marcuse</a:t>
            </a:r>
            <a:r>
              <a:rPr lang="cs-CZ" dirty="0" smtClean="0"/>
              <a:t>, 1932 </a:t>
            </a:r>
            <a:r>
              <a:rPr lang="cs-CZ" dirty="0" err="1" smtClean="0"/>
              <a:t>essay</a:t>
            </a:r>
            <a:endParaRPr lang="cs-CZ" dirty="0" smtClean="0"/>
          </a:p>
          <a:p>
            <a:r>
              <a:rPr lang="cs-CZ" dirty="0" err="1" smtClean="0"/>
              <a:t>Culture</a:t>
            </a:r>
            <a:r>
              <a:rPr lang="cs-CZ" dirty="0" smtClean="0"/>
              <a:t> as a </a:t>
            </a:r>
            <a:r>
              <a:rPr lang="cs-CZ" dirty="0" err="1" smtClean="0"/>
              <a:t>sphere</a:t>
            </a:r>
            <a:r>
              <a:rPr lang="cs-CZ" dirty="0" smtClean="0"/>
              <a:t> </a:t>
            </a:r>
            <a:r>
              <a:rPr lang="cs-CZ" dirty="0" err="1" smtClean="0"/>
              <a:t>seemingly</a:t>
            </a:r>
            <a:r>
              <a:rPr lang="cs-CZ" dirty="0" smtClean="0"/>
              <a:t> </a:t>
            </a:r>
            <a:r>
              <a:rPr lang="cs-CZ" dirty="0" err="1" smtClean="0"/>
              <a:t>equally</a:t>
            </a:r>
            <a:r>
              <a:rPr lang="cs-CZ" dirty="0" smtClean="0"/>
              <a:t> </a:t>
            </a:r>
            <a:r>
              <a:rPr lang="cs-CZ" dirty="0" err="1" smtClean="0"/>
              <a:t>available</a:t>
            </a:r>
            <a:r>
              <a:rPr lang="cs-CZ" dirty="0" smtClean="0"/>
              <a:t> to </a:t>
            </a:r>
            <a:r>
              <a:rPr lang="cs-CZ" dirty="0" err="1" smtClean="0"/>
              <a:t>everyone</a:t>
            </a:r>
            <a:r>
              <a:rPr lang="cs-CZ" dirty="0" smtClean="0"/>
              <a:t> </a:t>
            </a:r>
            <a:r>
              <a:rPr lang="cs-CZ" dirty="0" smtClean="0"/>
              <a:t>&gt;</a:t>
            </a:r>
            <a:r>
              <a:rPr lang="cs-CZ" dirty="0" err="1" smtClean="0"/>
              <a:t>but</a:t>
            </a:r>
            <a:r>
              <a:rPr lang="cs-CZ" dirty="0" smtClean="0"/>
              <a:t> in </a:t>
            </a:r>
            <a:r>
              <a:rPr lang="cs-CZ" dirty="0" err="1" smtClean="0"/>
              <a:t>fact</a:t>
            </a:r>
            <a:r>
              <a:rPr lang="cs-CZ" dirty="0" smtClean="0"/>
              <a:t> </a:t>
            </a:r>
            <a:r>
              <a:rPr lang="cs-CZ" dirty="0" err="1" smtClean="0"/>
              <a:t>reflects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inequality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actual</a:t>
            </a:r>
            <a:r>
              <a:rPr lang="cs-CZ" dirty="0" smtClean="0"/>
              <a:t> relations </a:t>
            </a:r>
          </a:p>
          <a:p>
            <a:r>
              <a:rPr lang="cs-CZ" dirty="0" err="1" smtClean="0"/>
              <a:t>Preservation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ideals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happiness</a:t>
            </a:r>
            <a:r>
              <a:rPr lang="cs-CZ" dirty="0" smtClean="0"/>
              <a:t>, </a:t>
            </a:r>
            <a:r>
              <a:rPr lang="cs-CZ" dirty="0" err="1" smtClean="0"/>
              <a:t>hope</a:t>
            </a:r>
            <a:r>
              <a:rPr lang="cs-CZ" dirty="0" smtClean="0"/>
              <a:t>, </a:t>
            </a:r>
            <a:r>
              <a:rPr lang="cs-CZ" dirty="0" err="1" smtClean="0"/>
              <a:t>emancipation</a:t>
            </a:r>
            <a:r>
              <a:rPr lang="cs-CZ" dirty="0" smtClean="0"/>
              <a:t>, </a:t>
            </a:r>
            <a:r>
              <a:rPr lang="cs-CZ" dirty="0" err="1" smtClean="0"/>
              <a:t>freedom</a:t>
            </a:r>
            <a:r>
              <a:rPr lang="cs-CZ" dirty="0" smtClean="0"/>
              <a:t> &gt; </a:t>
            </a:r>
            <a:r>
              <a:rPr lang="cs-CZ" dirty="0" err="1" smtClean="0"/>
              <a:t>thus</a:t>
            </a:r>
            <a:r>
              <a:rPr lang="cs-CZ" dirty="0" smtClean="0"/>
              <a:t> </a:t>
            </a:r>
            <a:r>
              <a:rPr lang="cs-CZ" dirty="0" err="1" smtClean="0"/>
              <a:t>becomes</a:t>
            </a:r>
            <a:r>
              <a:rPr lang="cs-CZ" dirty="0" smtClean="0"/>
              <a:t> </a:t>
            </a:r>
            <a:r>
              <a:rPr lang="cs-CZ" dirty="0" err="1" smtClean="0"/>
              <a:t>separated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realm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life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Happiness</a:t>
            </a:r>
            <a:r>
              <a:rPr lang="cs-CZ" dirty="0" smtClean="0"/>
              <a:t> </a:t>
            </a:r>
            <a:r>
              <a:rPr lang="cs-CZ" dirty="0" err="1" smtClean="0"/>
              <a:t>embodied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beauty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 &gt; </a:t>
            </a:r>
            <a:r>
              <a:rPr lang="cs-CZ" dirty="0" err="1" smtClean="0"/>
              <a:t>the</a:t>
            </a:r>
            <a:r>
              <a:rPr lang="cs-CZ" dirty="0" smtClean="0"/>
              <a:t> feeling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happiness</a:t>
            </a:r>
            <a:r>
              <a:rPr lang="cs-CZ" dirty="0" smtClean="0"/>
              <a:t> </a:t>
            </a:r>
            <a:r>
              <a:rPr lang="cs-CZ" dirty="0" err="1" smtClean="0"/>
              <a:t>thus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as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illusion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Culture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contributes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un</a:t>
            </a:r>
            <a:r>
              <a:rPr lang="cs-CZ" dirty="0" smtClean="0"/>
              <a:t>-</a:t>
            </a:r>
            <a:r>
              <a:rPr lang="cs-CZ" dirty="0" err="1" smtClean="0"/>
              <a:t>freedom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coercion</a:t>
            </a:r>
            <a:r>
              <a:rPr lang="cs-CZ" dirty="0" smtClean="0"/>
              <a:t> by „</a:t>
            </a:r>
            <a:r>
              <a:rPr lang="cs-CZ" dirty="0" err="1" smtClean="0"/>
              <a:t>affirmating</a:t>
            </a:r>
            <a:r>
              <a:rPr lang="cs-CZ" dirty="0" smtClean="0"/>
              <a:t>“ </a:t>
            </a:r>
            <a:r>
              <a:rPr lang="cs-CZ" dirty="0" err="1" smtClean="0"/>
              <a:t>the</a:t>
            </a:r>
            <a:r>
              <a:rPr lang="cs-CZ" dirty="0" smtClean="0"/>
              <a:t> status quo</a:t>
            </a:r>
          </a:p>
          <a:p>
            <a:r>
              <a:rPr lang="cs-CZ" dirty="0" err="1" smtClean="0"/>
              <a:t>Emancipation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happiness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sphere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mutes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emancipation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happiness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sphere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„In </a:t>
            </a:r>
            <a:r>
              <a:rPr lang="cs-CZ" dirty="0" err="1" smtClean="0"/>
              <a:t>affirmative</a:t>
            </a:r>
            <a:r>
              <a:rPr lang="cs-CZ" dirty="0" smtClean="0"/>
              <a:t> </a:t>
            </a:r>
            <a:r>
              <a:rPr lang="cs-CZ" dirty="0" err="1" smtClean="0"/>
              <a:t>culture</a:t>
            </a:r>
            <a:r>
              <a:rPr lang="cs-CZ" dirty="0" smtClean="0"/>
              <a:t>, </a:t>
            </a:r>
            <a:r>
              <a:rPr lang="cs-CZ" dirty="0" err="1" smtClean="0"/>
              <a:t>renunciation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linked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external</a:t>
            </a:r>
            <a:r>
              <a:rPr lang="cs-CZ" dirty="0" smtClean="0"/>
              <a:t> </a:t>
            </a:r>
            <a:r>
              <a:rPr lang="cs-CZ" dirty="0" err="1" smtClean="0"/>
              <a:t>vitiation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individual</a:t>
            </a:r>
            <a:r>
              <a:rPr lang="cs-CZ" dirty="0" smtClean="0"/>
              <a:t>, to his </a:t>
            </a:r>
            <a:r>
              <a:rPr lang="cs-CZ" dirty="0" err="1" smtClean="0"/>
              <a:t>compiance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a </a:t>
            </a:r>
            <a:r>
              <a:rPr lang="cs-CZ" dirty="0" err="1" smtClean="0"/>
              <a:t>bad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.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struggle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ephemerality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liberate</a:t>
            </a:r>
            <a:r>
              <a:rPr lang="cs-CZ" dirty="0" smtClean="0"/>
              <a:t> sensuality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devalues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, </a:t>
            </a:r>
            <a:r>
              <a:rPr lang="cs-CZ" dirty="0" err="1" smtClean="0"/>
              <a:t>indeed</a:t>
            </a:r>
            <a:r>
              <a:rPr lang="cs-CZ" dirty="0" smtClean="0"/>
              <a:t>, </a:t>
            </a:r>
            <a:r>
              <a:rPr lang="cs-CZ" dirty="0" err="1" smtClean="0"/>
              <a:t>possible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basis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devaluation</a:t>
            </a:r>
            <a:r>
              <a:rPr lang="cs-CZ" dirty="0" smtClean="0"/>
              <a:t>.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unhappiness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not </a:t>
            </a:r>
            <a:r>
              <a:rPr lang="cs-CZ" dirty="0" err="1" smtClean="0"/>
              <a:t>metaphysical</a:t>
            </a:r>
            <a:r>
              <a:rPr lang="cs-CZ" dirty="0" smtClean="0"/>
              <a:t>.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irrational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organization</a:t>
            </a:r>
            <a:r>
              <a:rPr lang="cs-CZ" dirty="0" smtClean="0"/>
              <a:t>.“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Ai</a:t>
            </a:r>
            <a:r>
              <a:rPr lang="cs-CZ" dirty="0" smtClean="0"/>
              <a:t> </a:t>
            </a:r>
            <a:r>
              <a:rPr lang="cs-CZ" dirty="0" err="1" smtClean="0"/>
              <a:t>Wei</a:t>
            </a:r>
            <a:r>
              <a:rPr lang="cs-CZ" dirty="0" smtClean="0"/>
              <a:t> </a:t>
            </a:r>
            <a:r>
              <a:rPr lang="cs-CZ" dirty="0" err="1" smtClean="0"/>
              <a:t>Wei</a:t>
            </a:r>
            <a:r>
              <a:rPr lang="cs-CZ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Law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Journey</a:t>
            </a:r>
            <a:r>
              <a:rPr lang="cs-CZ" i="1" dirty="0" smtClean="0"/>
              <a:t> </a:t>
            </a:r>
            <a:endParaRPr lang="cs-CZ" i="1" dirty="0"/>
          </a:p>
        </p:txBody>
      </p:sp>
      <p:pic>
        <p:nvPicPr>
          <p:cNvPr id="4" name="Zástupný symbol pro obsah 3" descr="ajwejwej_zakon_cesty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29025" y="1527175"/>
            <a:ext cx="6849438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Aura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Mechanical</a:t>
            </a:r>
            <a:r>
              <a:rPr lang="cs-CZ" dirty="0" smtClean="0"/>
              <a:t> </a:t>
            </a:r>
            <a:r>
              <a:rPr lang="cs-CZ" dirty="0" err="1" smtClean="0"/>
              <a:t>Reproduction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Walter Benjamin,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Work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Art</a:t>
            </a:r>
            <a:r>
              <a:rPr lang="cs-CZ" i="1" dirty="0" smtClean="0"/>
              <a:t> in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Age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Mechanical</a:t>
            </a:r>
            <a:r>
              <a:rPr lang="cs-CZ" i="1" dirty="0" smtClean="0"/>
              <a:t> </a:t>
            </a:r>
            <a:r>
              <a:rPr lang="cs-CZ" i="1" dirty="0" err="1" smtClean="0"/>
              <a:t>Reproduction</a:t>
            </a:r>
            <a:r>
              <a:rPr lang="cs-CZ" dirty="0" smtClean="0"/>
              <a:t>, 1935</a:t>
            </a:r>
          </a:p>
          <a:p>
            <a:r>
              <a:rPr lang="cs-CZ" dirty="0" smtClean="0"/>
              <a:t>Positive </a:t>
            </a:r>
            <a:r>
              <a:rPr lang="cs-CZ" dirty="0" err="1" smtClean="0"/>
              <a:t>view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modern</a:t>
            </a:r>
            <a:r>
              <a:rPr lang="cs-CZ" dirty="0" smtClean="0"/>
              <a:t> </a:t>
            </a:r>
            <a:r>
              <a:rPr lang="cs-CZ" dirty="0" err="1" smtClean="0"/>
              <a:t>technologies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popular</a:t>
            </a:r>
            <a:r>
              <a:rPr lang="cs-CZ" dirty="0" smtClean="0"/>
              <a:t>, </a:t>
            </a:r>
            <a:r>
              <a:rPr lang="cs-CZ" dirty="0" err="1" smtClean="0"/>
              <a:t>mass</a:t>
            </a:r>
            <a:r>
              <a:rPr lang="cs-CZ" dirty="0" smtClean="0"/>
              <a:t> </a:t>
            </a:r>
            <a:r>
              <a:rPr lang="cs-CZ" dirty="0" err="1" smtClean="0"/>
              <a:t>culture</a:t>
            </a:r>
            <a:r>
              <a:rPr lang="cs-CZ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mainly</a:t>
            </a:r>
            <a:r>
              <a:rPr lang="cs-CZ" dirty="0" smtClean="0"/>
              <a:t> film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photography</a:t>
            </a:r>
            <a:endParaRPr lang="cs-CZ" dirty="0" smtClean="0"/>
          </a:p>
          <a:p>
            <a:r>
              <a:rPr lang="cs-CZ" dirty="0" smtClean="0"/>
              <a:t>Aura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smtClean="0"/>
              <a:t>mode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reception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 err="1" smtClean="0"/>
              <a:t>united</a:t>
            </a:r>
            <a:r>
              <a:rPr lang="cs-CZ" dirty="0" smtClean="0"/>
              <a:t>, </a:t>
            </a:r>
            <a:r>
              <a:rPr lang="cs-CZ" dirty="0" err="1" smtClean="0"/>
              <a:t>self</a:t>
            </a:r>
            <a:r>
              <a:rPr lang="cs-CZ" dirty="0" smtClean="0"/>
              <a:t>-</a:t>
            </a:r>
            <a:r>
              <a:rPr lang="cs-CZ" dirty="0" err="1" smtClean="0"/>
              <a:t>closed</a:t>
            </a:r>
            <a:r>
              <a:rPr lang="cs-CZ" dirty="0" smtClean="0"/>
              <a:t> </a:t>
            </a:r>
            <a:r>
              <a:rPr lang="cs-CZ" dirty="0" err="1" smtClean="0"/>
              <a:t>artwork</a:t>
            </a:r>
            <a:r>
              <a:rPr lang="cs-CZ" dirty="0" smtClean="0"/>
              <a:t>, </a:t>
            </a:r>
            <a:r>
              <a:rPr lang="cs-CZ" dirty="0" err="1" smtClean="0"/>
              <a:t>distant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recipient</a:t>
            </a:r>
          </a:p>
          <a:p>
            <a:pPr>
              <a:buFontTx/>
              <a:buChar char="-"/>
            </a:pPr>
            <a:r>
              <a:rPr lang="cs-CZ" dirty="0" err="1" smtClean="0"/>
              <a:t>Authority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authenticity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artwork</a:t>
            </a:r>
            <a:r>
              <a:rPr lang="cs-CZ" dirty="0" smtClean="0"/>
              <a:t> (</a:t>
            </a:r>
            <a:r>
              <a:rPr lang="cs-CZ" dirty="0" err="1" smtClean="0"/>
              <a:t>the</a:t>
            </a:r>
            <a:r>
              <a:rPr lang="cs-CZ" dirty="0" smtClean="0"/>
              <a:t> „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now</a:t>
            </a:r>
            <a:r>
              <a:rPr lang="cs-CZ" dirty="0" smtClean="0"/>
              <a:t>“)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2617</TotalTime>
  <Words>390</Words>
  <Application>Microsoft Office PowerPoint</Application>
  <PresentationFormat>Předvádění na obrazovce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Administrativní</vt:lpstr>
      <vt:lpstr>Art and Politics</vt:lpstr>
      <vt:lpstr>Culture, Art, Society</vt:lpstr>
      <vt:lpstr>Snímek 3</vt:lpstr>
      <vt:lpstr>Thomas Hirschhorn</vt:lpstr>
      <vt:lpstr>The Affirmative Character of Culture</vt:lpstr>
      <vt:lpstr>Snímek 6</vt:lpstr>
      <vt:lpstr>Snímek 7</vt:lpstr>
      <vt:lpstr>Ai Wei Wei: The Law of the Journey </vt:lpstr>
      <vt:lpstr>Aura and Mechanical Reproduction</vt:lpstr>
      <vt:lpstr>Pieter Brueghel: Landscape with the Fall of Icarus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and Politics</dc:title>
  <dc:creator>Vlastník</dc:creator>
  <cp:lastModifiedBy>Vlastník</cp:lastModifiedBy>
  <cp:revision>17</cp:revision>
  <dcterms:created xsi:type="dcterms:W3CDTF">2019-04-02T14:10:47Z</dcterms:created>
  <dcterms:modified xsi:type="dcterms:W3CDTF">2019-04-04T09:47:48Z</dcterms:modified>
</cp:coreProperties>
</file>