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6"/>
  </p:notesMasterIdLst>
  <p:sldIdLst>
    <p:sldId id="288" r:id="rId2"/>
    <p:sldId id="257" r:id="rId3"/>
    <p:sldId id="289" r:id="rId4"/>
    <p:sldId id="258" r:id="rId5"/>
    <p:sldId id="259" r:id="rId6"/>
    <p:sldId id="290" r:id="rId7"/>
    <p:sldId id="291" r:id="rId8"/>
    <p:sldId id="260" r:id="rId9"/>
    <p:sldId id="261" r:id="rId10"/>
    <p:sldId id="262" r:id="rId11"/>
    <p:sldId id="292" r:id="rId12"/>
    <p:sldId id="293" r:id="rId13"/>
    <p:sldId id="263" r:id="rId14"/>
    <p:sldId id="294" r:id="rId15"/>
    <p:sldId id="295" r:id="rId16"/>
    <p:sldId id="264" r:id="rId17"/>
    <p:sldId id="296" r:id="rId18"/>
    <p:sldId id="265" r:id="rId19"/>
    <p:sldId id="268" r:id="rId20"/>
    <p:sldId id="269" r:id="rId21"/>
    <p:sldId id="266" r:id="rId22"/>
    <p:sldId id="267" r:id="rId23"/>
    <p:sldId id="297" r:id="rId24"/>
    <p:sldId id="298" r:id="rId25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67"/>
    <p:restoredTop sz="94883"/>
  </p:normalViewPr>
  <p:slideViewPr>
    <p:cSldViewPr>
      <p:cViewPr varScale="1">
        <p:scale>
          <a:sx n="112" d="100"/>
          <a:sy n="112" d="100"/>
        </p:scale>
        <p:origin x="1608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F73C8DEE-BAD4-80FC-20C2-E56832D18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C8B5382F-627C-E3B4-D5C5-1B19082B5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CC35B625-DCDB-0887-924C-E65F383B0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F8C1B4C7-5491-0AF1-55C2-80DB7E152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5391AD67-09A2-0354-539D-A10F4FA55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07E33446-6BF6-1857-D89D-26163B09E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2B945D4B-1726-4EF4-7FA4-9DA027F58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5" name="AutoShape 8">
            <a:extLst>
              <a:ext uri="{FF2B5EF4-FFF2-40B4-BE49-F238E27FC236}">
                <a16:creationId xmlns:a16="http://schemas.microsoft.com/office/drawing/2014/main" id="{DC0044D3-7154-48CE-9F77-794BEBFCE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6" name="AutoShape 9">
            <a:extLst>
              <a:ext uri="{FF2B5EF4-FFF2-40B4-BE49-F238E27FC236}">
                <a16:creationId xmlns:a16="http://schemas.microsoft.com/office/drawing/2014/main" id="{3C516925-51FA-33F2-E2CD-823CB1077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7" name="Rectangle 10">
            <a:extLst>
              <a:ext uri="{FF2B5EF4-FFF2-40B4-BE49-F238E27FC236}">
                <a16:creationId xmlns:a16="http://schemas.microsoft.com/office/drawing/2014/main" id="{5366D112-5108-9211-6F34-D3F7B539757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4012" cy="12477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4115C258-6929-340B-E10F-D47BB55C6BC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0525" cy="4098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>
            <a:extLst>
              <a:ext uri="{FF2B5EF4-FFF2-40B4-BE49-F238E27FC236}">
                <a16:creationId xmlns:a16="http://schemas.microsoft.com/office/drawing/2014/main" id="{4E0A1875-8EB0-A71D-7144-BF6FBAF2C564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0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0E6765-DCC5-C642-B646-97535A8A699A}" type="slidenum">
              <a:rPr lang="de-CH" altLang="de-DE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321E0E26-E571-69F2-4A51-3D0FB1A435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5032E7AF-FE9C-A3AF-9289-EE0A372FF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0A781129-6CA1-29F8-19DE-9595052480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11DC9522-C710-1437-ED14-8DF1430169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35ECD3FE-CF65-6651-D728-B991D0AFE7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02CF49B0-C497-9582-8536-49B4CC259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84BE3E07-8516-D081-E7E4-081AB3D92B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B4B32A72-318B-0E30-B45F-4C8BC53EBE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62A39DCE-F430-E95D-701F-B9BD55F692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E0132206-A544-BCA2-0337-3B87FBBE80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3E559785-A057-01A6-91E0-A7E106401B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D0815ACD-A87D-9F67-2DDF-35F9B10C7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8D41275B-AB64-99D4-EBA7-20940E0540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FFBCD697-7993-74E4-C950-C7417D1C84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EBDC3452-A1D7-2C00-89C1-B28D67AA7B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9A1C7A5F-0DA0-7F14-A5EF-D7A4E61431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>
            <a:extLst>
              <a:ext uri="{FF2B5EF4-FFF2-40B4-BE49-F238E27FC236}">
                <a16:creationId xmlns:a16="http://schemas.microsoft.com/office/drawing/2014/main" id="{B63F550A-7D39-809E-3754-C1B33C27DD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6FA24637-7CA9-A0B4-C77D-4496C0AEBA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>
            <a:extLst>
              <a:ext uri="{FF2B5EF4-FFF2-40B4-BE49-F238E27FC236}">
                <a16:creationId xmlns:a16="http://schemas.microsoft.com/office/drawing/2014/main" id="{C2D65E70-E3FE-5C24-733C-A2440E29F2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9ED4DAA3-2949-F9E1-D2D4-B4018F728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630961CF-F044-DF8D-066A-1E8316CCF6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75CEC402-0C13-9439-AF29-F215C17C66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E72F4223-A2B0-3593-FB88-93F8B1D5D4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8AE37EBA-78E7-937C-A9C8-5DEAE0300B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>
            <a:extLst>
              <a:ext uri="{FF2B5EF4-FFF2-40B4-BE49-F238E27FC236}">
                <a16:creationId xmlns:a16="http://schemas.microsoft.com/office/drawing/2014/main" id="{D78D7A70-DBCB-4BDC-1236-3CA1D844C1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D5011024-A719-042F-E847-8817B26AC5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CF96A42A-69D3-EF9B-1A7B-86DA321EA7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4B99E8A9-8329-6628-92B5-4C9AA40D1C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6CCB2B5D-2F4B-E84D-1ED1-1CA6D12D6E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2C01AFC5-380C-D7D9-26B1-EB94AAC70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>
            <a:extLst>
              <a:ext uri="{FF2B5EF4-FFF2-40B4-BE49-F238E27FC236}">
                <a16:creationId xmlns:a16="http://schemas.microsoft.com/office/drawing/2014/main" id="{A8E3E16B-B8CD-81CA-A1BB-725481303B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B24CD624-F1F9-0C43-219F-B7BAB0DB55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>
            <a:extLst>
              <a:ext uri="{FF2B5EF4-FFF2-40B4-BE49-F238E27FC236}">
                <a16:creationId xmlns:a16="http://schemas.microsoft.com/office/drawing/2014/main" id="{329F1543-86AF-B7B0-5288-4AA43D1FD5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ED18DFBD-FA31-8C2E-FFB3-FBCC1FE43F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B69E51AF-09C9-C041-A38C-6540CB381B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E8898330-BE97-BD9F-D358-1DB2467F3D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3C3237E9-5E37-3BAE-C226-7BEEDBB58C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4DF632FB-1D96-694A-6C6B-773B243DF5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9F390567-7BFC-C203-A991-07248FE079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ED9EAB82-4092-D327-1C86-C49D492F3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7B1FD617-0470-AEB5-8BEF-2306D23489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B894497D-00C3-CB4A-CE4F-9EA24EC9D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D1C8E66E-4CC2-FEBC-14DB-18DC0A55AA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FA484979-2317-37D8-346D-2A4A42B1EF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>
            <a:extLst>
              <a:ext uri="{FF2B5EF4-FFF2-40B4-BE49-F238E27FC236}">
                <a16:creationId xmlns:a16="http://schemas.microsoft.com/office/drawing/2014/main" id="{175A0235-BD3F-96EB-2494-0195B51525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0D5B3EC5-0C46-C42B-D077-722CE33FE1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38FE0271-A5FD-94CA-A7D4-3398E7F394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21D83D77-880F-D79E-00DC-7DC999581B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CH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6EC9B1-24FA-FE4C-25A5-74AB94548A7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BE10C5-4387-3CE1-0AA1-B4230B21070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D041A5-3EDC-F89B-ED15-14C376FD2D4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A292A-A022-D649-9939-A7535DA41389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7779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48D3CE2-85C4-8BC1-38B6-1FC60C3F7EA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BABA00-C8B0-357A-2D84-74AAFA445D6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DC1E3E-C4FF-8C21-8829-069ADB72937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0372C-F742-174D-B8D5-D6DCBEAC793D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6094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8288" y="128588"/>
            <a:ext cx="2052637" cy="5981700"/>
          </a:xfrm>
        </p:spPr>
        <p:txBody>
          <a:bodyPr vert="eaVert"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08688" cy="5981700"/>
          </a:xfrm>
        </p:spPr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0706E9-A6B7-09D7-8A4A-BFEA4AB8E77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996674-EDCB-75B2-2A2E-AEECD93DCFC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CD52C4-B8AF-E78E-0B8E-250CD98D976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CC7CB-A0A3-E648-AC26-4F8CD7D3472C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436187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3725" cy="1433512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C72AB9F-35D2-3359-F633-350592A103F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F17535-1A74-73B9-45B4-68249206A9D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2CF2E9-344A-21CC-7D4A-EFD45734566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D6EF8-39B9-7D44-B6EF-804D830AEBC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37939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E0599E-C603-094F-5A84-312A060A4E3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B631E4-32C2-695A-FE70-5DACC85D584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0F15F7-1C9B-C244-2A0D-A9B79568A6E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3F99C-836B-4346-81EB-94CDB5C87FF2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83660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38769B-C406-9F0F-3A10-0E028DAB93E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E08EA0-F822-626B-1E93-B89DD00C15B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2162F7-CE64-BFB4-300C-F1D9BE74F9D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5E8D-B7F1-AE40-A279-7B4904AED6B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26312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0663" cy="451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0263" y="1600200"/>
            <a:ext cx="4030662" cy="451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59F6362-49D4-3876-D580-C93C29C11F1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CBCA1EE-A718-92EC-5E16-282E2C8A906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724132D-1330-0720-2788-FFC942FFF7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C7CEC-A33A-6B4E-BB00-1200EE32234A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355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B5A48B2-4331-FCDA-1251-9432055745E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6928BEE-BDAA-BE37-480C-F2373A6E9A3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3E9778E9-7279-9CC5-131E-FFF4D352CF1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CE29E-6B5F-1F42-882E-5173F455784E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34880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44EF60E-236D-6077-A8F0-59BC117C06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91307E-4066-1C16-969E-A779347648A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D5EB64-ED30-1597-C888-89C6A04E11B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27644-51C6-FA45-BFFF-9E5A37D56D23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30027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B8124AE3-CB1D-3D7D-EF6F-F03119352A2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836B01E-160C-B598-A4AD-BA6D2434393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CE89A3-A667-3819-E387-972AF66872D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678DC-B087-9F41-ACB4-0627B7806626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46681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4DAC009-F6AF-72B9-D6A1-3CC75075169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6A10D6C-46C9-01E9-C5C7-AB44DB8E5D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00125AB-683E-A374-78E8-63854605854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0325B-9DA1-D340-94F4-A68D5EF80A8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23689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EF9B377-6D1A-9E3C-ADC4-93B1312B16A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9696F97-FCED-10DD-0478-9F1F5E7001C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D9DAF96-6F1C-4270-9D55-33FDA39D331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2A102-52E3-3E40-B5DB-2F4D59C42B9A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12889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259E09EE-ACCC-92A4-8E3D-394ED1AFCB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3725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94A843D-12A4-BAD4-6DD6-FAAB50340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3725" cy="451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9B8E20D4-2DCA-C8C3-30CB-755EDA830DC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17725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8FFEDDE-9BD0-E91C-F4C9-D78BDA480F1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79725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D1E3D1F-3340-47F4-D0E3-7F6A63C3C2D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17725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41BFCDF-4A61-F94F-80B4-17C1596ADFC2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8629416F-8737-7CA9-188F-87F4526C40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76275"/>
            <a:ext cx="8228013" cy="1165225"/>
          </a:xfrm>
        </p:spPr>
        <p:txBody>
          <a:bodyPr tIns="35268"/>
          <a:lstStyle/>
          <a:p>
            <a:pPr eaLnBrk="1">
              <a:buClrTx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 altLang="de-CZ" b="1">
                <a:latin typeface="Times New Roman" panose="02020603050405020304" pitchFamily="18" charset="0"/>
              </a:rPr>
              <a:t>Актуальные аспекты развития современного русского языка I</a:t>
            </a:r>
            <a:endParaRPr lang="de-CH" altLang="de-DE">
              <a:latin typeface="Times New Roman" panose="02020603050405020304" pitchFamily="18" charset="0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BFD82F6E-068F-B1FB-9F24-5DCDABB2B0A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604963"/>
            <a:ext cx="8228013" cy="4525962"/>
          </a:xfrm>
        </p:spPr>
        <p:txBody>
          <a:bodyPr anchor="ctr"/>
          <a:lstStyle/>
          <a:p>
            <a:pPr marL="0" indent="0" algn="ctr" eaLnBrk="1">
              <a:buClrTx/>
              <a:tabLst>
                <a:tab pos="0" algn="l"/>
                <a:tab pos="93663" algn="l"/>
                <a:tab pos="501650" algn="l"/>
                <a:tab pos="909638" algn="l"/>
                <a:tab pos="1316038" algn="l"/>
                <a:tab pos="1724025" algn="l"/>
                <a:tab pos="2132013" algn="l"/>
                <a:tab pos="2540000" algn="l"/>
                <a:tab pos="2946400" algn="l"/>
                <a:tab pos="3354388" algn="l"/>
                <a:tab pos="3762375" algn="l"/>
                <a:tab pos="4168775" algn="l"/>
                <a:tab pos="4576763" algn="l"/>
                <a:tab pos="4984750" algn="l"/>
                <a:tab pos="5392738" algn="l"/>
                <a:tab pos="5799138" algn="l"/>
                <a:tab pos="6207125" algn="l"/>
                <a:tab pos="6615113" algn="l"/>
                <a:tab pos="7021513" algn="l"/>
                <a:tab pos="7429500" algn="l"/>
                <a:tab pos="7837488" algn="l"/>
                <a:tab pos="7878763" algn="l"/>
              </a:tabLst>
            </a:pPr>
            <a:r>
              <a:rPr lang="de-CH" altLang="de-DE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0E9CAD4A-2271-90CA-F350-F497009E5ED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79400" y="166688"/>
            <a:ext cx="8577263" cy="6457950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Частично глаголы несов. и сов. вида между собой в отношении конверсии (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нового слова путём перехода основы в другую парадигму словоизменения</a:t>
            </a:r>
            <a:r>
              <a:rPr lang="ru-RU" altLang="de-DE" sz="2800" dirty="0">
                <a:latin typeface="Times New Roman" panose="02020603050405020304" pitchFamily="18" charset="0"/>
              </a:rPr>
              <a:t>), конкретно они принадлежат разным классам глаголов, без какой-либо другой словообразовательной морфологии):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бросать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ru-RU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бросить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решать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решить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объяснять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объяснить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отрез</a:t>
            </a:r>
            <a:r>
              <a:rPr lang="cs-CZ" altLang="de-DE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отр</a:t>
            </a:r>
            <a:r>
              <a:rPr lang="cs-CZ" altLang="de-DE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зать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рассып</a:t>
            </a:r>
            <a:r>
              <a:rPr lang="cs-CZ" altLang="de-DE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расс</a:t>
            </a:r>
            <a:r>
              <a:rPr lang="cs-CZ" altLang="de-DE" sz="2800" i="1" u="sng" dirty="0" err="1">
                <a:latin typeface="Times New Roman" panose="02020603050405020304" pitchFamily="18" charset="0"/>
              </a:rPr>
              <a:t>ы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пать</a:t>
            </a:r>
            <a:endParaRPr lang="ru-RU" altLang="de-DE" sz="2800" dirty="0">
              <a:latin typeface="Times New Roman" panose="02020603050405020304" pitchFamily="18" charset="0"/>
            </a:endParaRP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Здесь глагол сов. вида спрягается по </a:t>
            </a:r>
            <a:r>
              <a:rPr lang="de-CH" altLang="de-DE" sz="2800" dirty="0">
                <a:latin typeface="Times New Roman" panose="02020603050405020304" pitchFamily="18" charset="0"/>
              </a:rPr>
              <a:t>V </a:t>
            </a:r>
            <a:r>
              <a:rPr lang="ru-RU" altLang="de-DE" sz="2800" dirty="0">
                <a:latin typeface="Times New Roman" panose="02020603050405020304" pitchFamily="18" charset="0"/>
              </a:rPr>
              <a:t>или </a:t>
            </a:r>
            <a:r>
              <a:rPr lang="de-CH" altLang="de-DE" sz="2800" dirty="0">
                <a:latin typeface="Times New Roman" panose="02020603050405020304" pitchFamily="18" charset="0"/>
              </a:rPr>
              <a:t>VI </a:t>
            </a:r>
            <a:r>
              <a:rPr lang="ru-RU" altLang="de-DE" sz="2800" dirty="0">
                <a:latin typeface="Times New Roman" panose="02020603050405020304" pitchFamily="18" charset="0"/>
              </a:rPr>
              <a:t>классу, а глагол несов. вида по </a:t>
            </a:r>
            <a:r>
              <a:rPr lang="cs-CZ" altLang="de-DE" sz="2800" dirty="0">
                <a:latin typeface="Times New Roman" panose="02020603050405020304" pitchFamily="18" charset="0"/>
              </a:rPr>
              <a:t>I </a:t>
            </a:r>
            <a:r>
              <a:rPr lang="ru-RU" altLang="de-DE" sz="2800" dirty="0">
                <a:latin typeface="Times New Roman" panose="02020603050405020304" pitchFamily="18" charset="0"/>
              </a:rPr>
              <a:t>классу. Иногда такое отношение описывают так, что глагол. несов. вида образуется от глагола сов. вида суффиксом </a:t>
            </a:r>
            <a:r>
              <a:rPr lang="ru-RU" altLang="de-DE" sz="2800" i="1" dirty="0">
                <a:latin typeface="Times New Roman" panose="02020603050405020304" pitchFamily="18" charset="0"/>
              </a:rPr>
              <a:t>-а-/-я</a:t>
            </a:r>
            <a:r>
              <a:rPr lang="ru-RU" altLang="de-DE" sz="2800" dirty="0">
                <a:latin typeface="Times New Roman" panose="02020603050405020304" pitchFamily="18" charset="0"/>
              </a:rPr>
              <a:t>-, по крайней мере в первой группе (</a:t>
            </a:r>
            <a:r>
              <a:rPr lang="cs-CZ" altLang="de-DE" sz="2800" dirty="0">
                <a:latin typeface="Times New Roman" panose="02020603050405020304" pitchFamily="18" charset="0"/>
              </a:rPr>
              <a:t>V </a:t>
            </a:r>
            <a:r>
              <a:rPr lang="ru-RU" altLang="de-DE" sz="2800" dirty="0">
                <a:latin typeface="Times New Roman" panose="02020603050405020304" pitchFamily="18" charset="0"/>
              </a:rPr>
              <a:t>и </a:t>
            </a:r>
            <a:r>
              <a:rPr lang="cs-CZ" altLang="de-DE" sz="2800" dirty="0">
                <a:latin typeface="Times New Roman" panose="02020603050405020304" pitchFamily="18" charset="0"/>
              </a:rPr>
              <a:t>I </a:t>
            </a:r>
            <a:r>
              <a:rPr lang="ru-RU" altLang="de-DE" sz="2800" dirty="0">
                <a:latin typeface="Times New Roman" panose="02020603050405020304" pitchFamily="18" charset="0"/>
              </a:rPr>
              <a:t>класс),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0557A667-ED66-E8DD-F7EF-7D8B297FD51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79400" y="166688"/>
            <a:ext cx="8577263" cy="6457950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однако можно было бы тоже утверждать, что глагол сов. вида образуется от глагола несов. вида суффиксом -</a:t>
            </a:r>
            <a:r>
              <a:rPr lang="ru-RU" altLang="de-DE" sz="2800" i="1" dirty="0">
                <a:latin typeface="Times New Roman" panose="02020603050405020304" pitchFamily="18" charset="0"/>
              </a:rPr>
              <a:t>и</a:t>
            </a:r>
            <a:r>
              <a:rPr lang="ru-RU" altLang="de-DE" sz="2800" dirty="0">
                <a:latin typeface="Times New Roman" panose="02020603050405020304" pitchFamily="18" charset="0"/>
              </a:rPr>
              <a:t>-. Во второй группе (VI 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I</a:t>
            </a:r>
            <a:r>
              <a:rPr lang="ru-RU" altLang="de-DE" sz="2800" dirty="0">
                <a:latin typeface="Times New Roman" panose="02020603050405020304" pitchFamily="18" charset="0"/>
              </a:rPr>
              <a:t> класс) можно о направлении образования говорить наверно только в том смысле, что </a:t>
            </a:r>
            <a:r>
              <a:rPr lang="ru-RU" altLang="de-DE" sz="2800" dirty="0" err="1">
                <a:latin typeface="Times New Roman" panose="02020603050405020304" pitchFamily="18" charset="0"/>
              </a:rPr>
              <a:t>I</a:t>
            </a:r>
            <a:r>
              <a:rPr lang="ru-RU" altLang="de-DE" sz="2800" dirty="0">
                <a:latin typeface="Times New Roman" panose="02020603050405020304" pitchFamily="18" charset="0"/>
              </a:rPr>
              <a:t> класс продуктивен, а VI класс непродуктивен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Видовыми парами обычно считают и глаголы несов. вида выражающие повторяющиеся действия и глаголы сов. вида выражающие одноразовое выполнение этого действия: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прыгать/прыгнуть, кашлять/кашлянуть, махать/махнуть</a:t>
            </a:r>
            <a:endParaRPr lang="ru-RU" altLang="de-DE" sz="2800" dirty="0">
              <a:latin typeface="Times New Roman" panose="02020603050405020304" pitchFamily="18" charset="0"/>
            </a:endParaRP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Здесь происходит таким образом образование глагола сов. вида от глагола несов. вида с помощью суффикса -</a:t>
            </a:r>
            <a:r>
              <a:rPr lang="ru-RU" altLang="de-DE" sz="2800" i="1" dirty="0">
                <a:latin typeface="Times New Roman" panose="02020603050405020304" pitchFamily="18" charset="0"/>
              </a:rPr>
              <a:t>ну</a:t>
            </a:r>
            <a:r>
              <a:rPr lang="ru-RU" altLang="de-DE" sz="2800" dirty="0">
                <a:latin typeface="Times New Roman" panose="02020603050405020304" pitchFamily="18" charset="0"/>
              </a:rPr>
              <a:t>-.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E776E927-381D-1FB4-D318-2135394E933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79400" y="166688"/>
            <a:ext cx="8577263" cy="6457950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Тем не менее, это тоже спорно, некоторые авторы считают глаголы типа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прыгнуть, кашлянуть</a:t>
            </a:r>
            <a:r>
              <a:rPr lang="ru-RU" altLang="de-DE" sz="2800" dirty="0">
                <a:latin typeface="Times New Roman" panose="02020603050405020304" pitchFamily="18" charset="0"/>
              </a:rPr>
              <a:t> глаголами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perfectiva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tantum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семельфактивного</a:t>
            </a:r>
            <a:r>
              <a:rPr lang="ru-RU" altLang="de-DE" sz="2800" dirty="0">
                <a:latin typeface="Times New Roman" panose="02020603050405020304" pitchFamily="18" charset="0"/>
              </a:rPr>
              <a:t> способа глагольного действия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58D207A2-5EA4-CB41-D9B4-402601FFCFA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50838" y="215900"/>
            <a:ext cx="8577262" cy="648017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Целая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ситуация усложняется тем, что одни и те же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словообразовательные средства,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приставки и суффиксы, которые появляются в образовании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видовых пар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используются также для образования глаголов различных более или менее продуктивных способов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глагольного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глагольного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совершаемость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глагольного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описывает А. В. Исаченко как «определённую семантическую модификацию глагола, указывающую, как именно действие, выражаемое глаголом, совершается (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prebieha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koná 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).» (Грамматический строй 2, с. 210).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7365ADD4-F347-9367-4AE3-C4BE7FA96AD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50838" y="215900"/>
            <a:ext cx="8577262" cy="648017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Ю. С. Маслову способы глагольного действия, это «особенности лексического значения тех или иных глаголов, относящиеся к протеканию действия этих глаголов во времени (…)» (цит. у Исаченко, Грамматический строй 2, с. 216).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глагольного действия выражают чаще всего определенную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временнýю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перспективу действия, как, напр., его начало, его конец,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временнýю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ограниченность, его продолжительность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 err="1">
                <a:latin typeface="Times New Roman" panose="02020603050405020304" pitchFamily="18" charset="0"/>
              </a:rPr>
              <a:t>Ингрессивный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(начинательный)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д., главным образом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за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(заговорить)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эволютивный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д., главным образом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раз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(раскричаться)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21905D6D-B733-B68A-1687-70EC9F830B5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50838" y="215900"/>
            <a:ext cx="8577262" cy="648017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 err="1">
                <a:latin typeface="Times New Roman" panose="02020603050405020304" pitchFamily="18" charset="0"/>
              </a:rPr>
              <a:t>эгрессивный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(окончательный)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до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(дописать)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финитивный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от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(отобедать)</a:t>
            </a:r>
            <a:r>
              <a:rPr lang="ru-RU" altLang="de-DE" sz="2800" dirty="0">
                <a:latin typeface="Times New Roman" panose="02020603050405020304" pitchFamily="18" charset="0"/>
              </a:rPr>
              <a:t>, делимитативный (ограничительный)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действия, главным образом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(почитать)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пердуративный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про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(проговорить (всю ночь))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эксгаустативный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у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(убегаться)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сатуративный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(накричаться) </a:t>
            </a:r>
            <a:r>
              <a:rPr lang="ru-RU" altLang="de-DE" sz="2800" dirty="0">
                <a:latin typeface="Times New Roman" panose="02020603050405020304" pitchFamily="18" charset="0"/>
              </a:rPr>
              <a:t>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тд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93520666-7C55-634E-D244-CD4A2CB779D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50838" y="287338"/>
            <a:ext cx="8577262" cy="6408737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Приставки являются многофункциональными, что приводит к параллельным образованиям или даже к омонимичным глаголам, где в одном случае приставка – средство выражения определенного способа глагольного действия, в другом сохраняется первоначальное ее пространственное значение, еще в другом случае она употребляется в некотором переносном значении или просто как «пустая» для образования видовой пары: ср. </a:t>
            </a:r>
            <a:r>
              <a:rPr lang="ru-RU" altLang="de-DE" sz="2800" i="1" dirty="0" err="1">
                <a:latin typeface="Times New Roman" panose="02020603050405020304" pitchFamily="18" charset="0"/>
              </a:rPr>
              <a:t>убегáть</a:t>
            </a:r>
            <a:r>
              <a:rPr lang="ru-RU" altLang="de-DE" sz="2800" dirty="0">
                <a:latin typeface="Times New Roman" panose="02020603050405020304" pitchFamily="18" charset="0"/>
              </a:rPr>
              <a:t> ,</a:t>
            </a:r>
            <a:r>
              <a:rPr lang="ru-RU" altLang="de-DE" sz="2800" dirty="0" err="1">
                <a:latin typeface="Times New Roman" panose="02020603050405020304" pitchFamily="18" charset="0"/>
              </a:rPr>
              <a:t>utíkat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prchat</a:t>
            </a:r>
            <a:r>
              <a:rPr lang="ru-RU" altLang="de-DE" sz="2800" dirty="0">
                <a:latin typeface="Times New Roman" panose="02020603050405020304" pitchFamily="18" charset="0"/>
              </a:rPr>
              <a:t>‘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пространственное значение отдаления с места</a:t>
            </a:r>
            <a:r>
              <a:rPr lang="ru-RU" altLang="de-DE" sz="2800" dirty="0">
                <a:latin typeface="Times New Roman" panose="02020603050405020304" pitchFamily="18" charset="0"/>
              </a:rPr>
              <a:t>), </a:t>
            </a:r>
            <a:r>
              <a:rPr lang="ru-RU" altLang="de-DE" sz="2800" i="1" dirty="0">
                <a:latin typeface="Times New Roman" panose="02020603050405020304" pitchFamily="18" charset="0"/>
              </a:rPr>
              <a:t>убегаться</a:t>
            </a:r>
            <a:r>
              <a:rPr lang="ru-RU" altLang="de-DE" sz="2800" dirty="0">
                <a:latin typeface="Times New Roman" panose="02020603050405020304" pitchFamily="18" charset="0"/>
              </a:rPr>
              <a:t> ,</a:t>
            </a:r>
            <a:r>
              <a:rPr lang="ru-RU" altLang="de-DE" sz="2800" dirty="0" err="1">
                <a:latin typeface="Times New Roman" panose="02020603050405020304" pitchFamily="18" charset="0"/>
              </a:rPr>
              <a:t>uštvat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se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uběhat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se</a:t>
            </a:r>
            <a:r>
              <a:rPr lang="ru-RU" altLang="de-DE" sz="2800" dirty="0">
                <a:latin typeface="Times New Roman" panose="02020603050405020304" pitchFamily="18" charset="0"/>
              </a:rPr>
              <a:t>‘ (</a:t>
            </a:r>
            <a:r>
              <a:rPr lang="ru-RU" altLang="de-DE" sz="2800" dirty="0" err="1">
                <a:latin typeface="Times New Roman" panose="02020603050405020304" pitchFamily="18" charset="0"/>
              </a:rPr>
              <a:t>эксгаустативный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д.), </a:t>
            </a:r>
            <a:r>
              <a:rPr lang="ru-RU" altLang="de-DE" sz="2800" i="1" dirty="0">
                <a:latin typeface="Times New Roman" panose="02020603050405020304" pitchFamily="18" charset="0"/>
              </a:rPr>
              <a:t>усовершенствовать</a:t>
            </a:r>
            <a:r>
              <a:rPr lang="ru-RU" altLang="de-DE" sz="2800" dirty="0">
                <a:latin typeface="Times New Roman" panose="02020603050405020304" pitchFamily="18" charset="0"/>
              </a:rPr>
              <a:t> ,</a:t>
            </a:r>
            <a:r>
              <a:rPr lang="ru-RU" altLang="de-DE" sz="2800" dirty="0" err="1">
                <a:latin typeface="Times New Roman" panose="02020603050405020304" pitchFamily="18" charset="0"/>
              </a:rPr>
              <a:t>zdokonalit</a:t>
            </a:r>
            <a:r>
              <a:rPr lang="ru-RU" altLang="de-DE" sz="2800" dirty="0">
                <a:latin typeface="Times New Roman" panose="02020603050405020304" pitchFamily="18" charset="0"/>
              </a:rPr>
              <a:t>‘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«пустая» приставка</a:t>
            </a:r>
            <a:r>
              <a:rPr lang="ru-RU" altLang="de-DE" sz="2800" dirty="0">
                <a:latin typeface="Times New Roman" panose="02020603050405020304" pitchFamily="18" charset="0"/>
              </a:rPr>
              <a:t>, образуется сов. глагол к несов. </a:t>
            </a:r>
            <a:r>
              <a:rPr lang="ru-RU" altLang="de-DE" sz="2800" i="1" dirty="0">
                <a:latin typeface="Times New Roman" panose="02020603050405020304" pitchFamily="18" charset="0"/>
              </a:rPr>
              <a:t>совершенствовать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1A4FFA50-25A4-6330-2737-E28DA2BED97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50838" y="287338"/>
            <a:ext cx="8577262" cy="6408737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cs-CZ" altLang="de-DE" sz="2800" i="1" dirty="0">
                <a:latin typeface="Times New Roman" panose="02020603050405020304" pitchFamily="18" charset="0"/>
              </a:rPr>
              <a:t>заговорить1</a:t>
            </a:r>
            <a:r>
              <a:rPr lang="cs-CZ" altLang="de-DE" sz="2800" dirty="0">
                <a:latin typeface="Times New Roman" panose="02020603050405020304" pitchFamily="18" charset="0"/>
              </a:rPr>
              <a:t> ,začít mluvit‘ (</a:t>
            </a:r>
            <a:r>
              <a:rPr lang="ru-RU" altLang="de-DE" sz="2800" dirty="0" err="1">
                <a:latin typeface="Times New Roman" panose="02020603050405020304" pitchFamily="18" charset="0"/>
              </a:rPr>
              <a:t>ингрессивный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</a:t>
            </a:r>
            <a:r>
              <a:rPr lang="cs-CZ" altLang="de-DE" sz="2800" dirty="0">
                <a:latin typeface="Times New Roman" panose="02020603050405020304" pitchFamily="18" charset="0"/>
              </a:rPr>
              <a:t>), </a:t>
            </a:r>
            <a:r>
              <a:rPr lang="cs-CZ" altLang="de-DE" sz="2800" i="1" dirty="0">
                <a:latin typeface="Times New Roman" panose="02020603050405020304" pitchFamily="18" charset="0"/>
              </a:rPr>
              <a:t>заговорить2</a:t>
            </a:r>
            <a:r>
              <a:rPr lang="cs-CZ" altLang="de-DE" sz="2800" dirty="0">
                <a:latin typeface="Times New Roman" panose="02020603050405020304" pitchFamily="18" charset="0"/>
              </a:rPr>
              <a:t> ,zažehnat zaříkáváním‘ (</a:t>
            </a:r>
            <a:r>
              <a:rPr lang="ru-RU" altLang="de-DE" sz="2800" dirty="0">
                <a:latin typeface="Times New Roman" panose="02020603050405020304" pitchFamily="18" charset="0"/>
              </a:rPr>
              <a:t>переносно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несов</a:t>
            </a:r>
            <a:r>
              <a:rPr lang="cs-CZ" altLang="de-DE" sz="2800" dirty="0">
                <a:latin typeface="Times New Roman" panose="02020603050405020304" pitchFamily="18" charset="0"/>
              </a:rPr>
              <a:t>.</a:t>
            </a:r>
            <a:r>
              <a:rPr lang="ru-RU" altLang="de-DE" sz="2800" dirty="0">
                <a:latin typeface="Times New Roman" panose="02020603050405020304" pitchFamily="18" charset="0"/>
              </a:rPr>
              <a:t> глагол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заговаривать</a:t>
            </a:r>
            <a:r>
              <a:rPr lang="cs-CZ" altLang="de-DE" sz="2800" dirty="0">
                <a:latin typeface="Times New Roman" panose="02020603050405020304" pitchFamily="18" charset="0"/>
              </a:rPr>
              <a:t>), </a:t>
            </a:r>
            <a:r>
              <a:rPr lang="cs-CZ" altLang="de-DE" sz="2800" i="1" dirty="0">
                <a:latin typeface="Times New Roman" panose="02020603050405020304" pitchFamily="18" charset="0"/>
              </a:rPr>
              <a:t>заходить1</a:t>
            </a:r>
            <a:r>
              <a:rPr lang="cs-CZ" altLang="de-DE" sz="2800" dirty="0">
                <a:latin typeface="Times New Roman" panose="02020603050405020304" pitchFamily="18" charset="0"/>
              </a:rPr>
              <a:t> ,začít chodit‘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(</a:t>
            </a:r>
            <a:r>
              <a:rPr lang="ru-RU" altLang="de-DE" sz="2800" dirty="0" err="1">
                <a:latin typeface="Times New Roman" panose="02020603050405020304" pitchFamily="18" charset="0"/>
              </a:rPr>
              <a:t>ингрессивный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</a:t>
            </a:r>
            <a:r>
              <a:rPr lang="cs-CZ" altLang="de-DE" sz="2800" dirty="0">
                <a:latin typeface="Times New Roman" panose="02020603050405020304" pitchFamily="18" charset="0"/>
              </a:rPr>
              <a:t>),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>
                <a:latin typeface="Times New Roman" panose="02020603050405020304" pitchFamily="18" charset="0"/>
              </a:rPr>
              <a:t>заходить2 </a:t>
            </a:r>
            <a:r>
              <a:rPr lang="ru-RU" altLang="de-DE" sz="2800" dirty="0">
                <a:latin typeface="Times New Roman" panose="02020603050405020304" pitchFamily="18" charset="0"/>
              </a:rPr>
              <a:t>(несов. вид!) </a:t>
            </a:r>
            <a:r>
              <a:rPr lang="cs-CZ" altLang="de-DE" sz="2800" dirty="0">
                <a:latin typeface="Times New Roman" panose="02020603050405020304" pitchFamily="18" charset="0"/>
              </a:rPr>
              <a:t>,zacházet, zahýbat (za něco); stavovat se (u někoho, pro někoho); zapadat (o slunci)‘</a:t>
            </a:r>
            <a:r>
              <a:rPr lang="ru-RU" altLang="de-DE" sz="2800" dirty="0">
                <a:latin typeface="Times New Roman" panose="02020603050405020304" pitchFamily="18" charset="0"/>
              </a:rPr>
              <a:t> – более или менее пространственное значение, глагол несов. вида к сов. </a:t>
            </a:r>
            <a:r>
              <a:rPr lang="ru-RU" altLang="de-DE" sz="2800" i="1" dirty="0">
                <a:latin typeface="Times New Roman" panose="02020603050405020304" pitchFamily="18" charset="0"/>
              </a:rPr>
              <a:t>з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айти</a:t>
            </a:r>
            <a:endParaRPr lang="ru-RU" altLang="de-DE" sz="2800" i="1" dirty="0">
              <a:latin typeface="Times New Roman" panose="02020603050405020304" pitchFamily="18" charset="0"/>
            </a:endParaRP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Надо, однако, иметь в виду, что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«видовая пара», это не значит всегда одно и то же, отношения между «партнерами» разные: у пары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слышать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услышать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сов. вида на самом деле выражает начало процесса (это даже не действие), в случае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писать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написать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 (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письмо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ru-RU" alt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наоборот глагол сов.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3A038FE4-F241-E384-C25D-69AE318551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79400" y="215900"/>
            <a:ext cx="8648700" cy="626427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выражает именно результат действия (несов. вид здесь выражает только существование действия как факта, независимо от результата, или его длительность или его повторение), или же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находить/найти</a:t>
            </a:r>
            <a:r>
              <a:rPr lang="ru-RU" altLang="de-DE" sz="2800" dirty="0">
                <a:latin typeface="Times New Roman" panose="02020603050405020304" pitchFamily="18" charset="0"/>
              </a:rPr>
              <a:t>, где глагол сов. вида выражает моментальное действие, а глагол несов. вида может выражать его как факт или как повторение, но не его длительность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Практическими, хотя и несколько грубыми, являются категории действий венгерско-американского философа языка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Вендлера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4A9229AD-710D-2803-360B-0CF7D6388BC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79400" y="215900"/>
            <a:ext cx="8648700" cy="6264275"/>
          </a:xfrm>
        </p:spPr>
        <p:txBody>
          <a:bodyPr anchor="t"/>
          <a:lstStyle/>
          <a:p>
            <a:pPr marL="1588" algn="l" eaLnBrk="1" hangingPunct="1">
              <a:spcBef>
                <a:spcPts val="800"/>
              </a:spcBef>
              <a:buSzPct val="4500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	1. </a:t>
            </a:r>
            <a:r>
              <a:rPr lang="cs-CZ" altLang="de-DE" sz="2800" b="1" dirty="0" err="1">
                <a:latin typeface="Times New Roman" panose="02020603050405020304" pitchFamily="18" charset="0"/>
              </a:rPr>
              <a:t>state</a:t>
            </a:r>
            <a:r>
              <a:rPr lang="cs-CZ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DE" sz="2800" dirty="0">
                <a:latin typeface="Times New Roman" panose="02020603050405020304" pitchFamily="18" charset="0"/>
              </a:rPr>
              <a:t>состояние,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статив</a:t>
            </a:r>
            <a:r>
              <a:rPr lang="cs-CZ" altLang="de-DE" sz="2800" dirty="0">
                <a:latin typeface="Times New Roman" panose="02020603050405020304" pitchFamily="18" charset="0"/>
              </a:rPr>
              <a:t>),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напр</a:t>
            </a:r>
            <a:r>
              <a:rPr lang="cs-CZ" altLang="de-DE" sz="2800" dirty="0">
                <a:latin typeface="Times New Roman" panose="02020603050405020304" pitchFamily="18" charset="0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know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have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want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like</a:t>
            </a:r>
            <a:r>
              <a:rPr lang="cs-CZ" altLang="de-DE" sz="2800" i="1" dirty="0">
                <a:latin typeface="Times New Roman" panose="02020603050405020304" pitchFamily="18" charset="0"/>
              </a:rPr>
              <a:t>, love</a:t>
            </a:r>
            <a:br>
              <a:rPr lang="cs-CZ" altLang="de-DE" sz="2800" i="1" dirty="0">
                <a:latin typeface="Times New Roman" panose="02020603050405020304" pitchFamily="18" charset="0"/>
              </a:rPr>
            </a:br>
            <a:r>
              <a:rPr lang="cs-CZ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dirty="0">
                <a:latin typeface="Times New Roman" panose="02020603050405020304" pitchFamily="18" charset="0"/>
              </a:rPr>
              <a:t>2. </a:t>
            </a:r>
            <a:r>
              <a:rPr lang="cs-CZ" altLang="de-DE" sz="2800" b="1" dirty="0" err="1">
                <a:latin typeface="Times New Roman" panose="02020603050405020304" pitchFamily="18" charset="0"/>
              </a:rPr>
              <a:t>activity</a:t>
            </a:r>
            <a:r>
              <a:rPr lang="ru-RU" altLang="de-DE" sz="2800" dirty="0">
                <a:latin typeface="Times New Roman" panose="02020603050405020304" pitchFamily="18" charset="0"/>
              </a:rPr>
              <a:t> (действие, деятельность)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напр</a:t>
            </a:r>
            <a:r>
              <a:rPr lang="cs-CZ" altLang="de-DE" sz="2800" dirty="0">
                <a:latin typeface="Times New Roman" panose="02020603050405020304" pitchFamily="18" charset="0"/>
              </a:rPr>
              <a:t>. </a:t>
            </a:r>
            <a:r>
              <a:rPr lang="cs-CZ" altLang="de-DE" sz="2800" i="1" dirty="0">
                <a:latin typeface="Times New Roman" panose="02020603050405020304" pitchFamily="18" charset="0"/>
              </a:rPr>
              <a:t>run,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draw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swim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walk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push</a:t>
            </a:r>
            <a:br>
              <a:rPr lang="cs-CZ" altLang="de-DE" sz="2800" i="1" dirty="0">
                <a:latin typeface="Times New Roman" panose="02020603050405020304" pitchFamily="18" charset="0"/>
              </a:rPr>
            </a:br>
            <a:r>
              <a:rPr lang="cs-CZ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dirty="0">
                <a:latin typeface="Times New Roman" panose="02020603050405020304" pitchFamily="18" charset="0"/>
              </a:rPr>
              <a:t>3. </a:t>
            </a:r>
            <a:r>
              <a:rPr lang="cs-CZ" altLang="de-DE" sz="2800" b="1" dirty="0" err="1">
                <a:latin typeface="Times New Roman" panose="02020603050405020304" pitchFamily="18" charset="0"/>
              </a:rPr>
              <a:t>accomplishment</a:t>
            </a:r>
            <a:r>
              <a:rPr lang="ru-RU" altLang="de-DE" sz="2800" dirty="0">
                <a:latin typeface="Times New Roman" panose="02020603050405020304" pitchFamily="18" charset="0"/>
              </a:rPr>
              <a:t> (свершение, действие)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напр</a:t>
            </a:r>
            <a:r>
              <a:rPr lang="cs-CZ" altLang="de-DE" sz="2800" dirty="0">
                <a:latin typeface="Times New Roman" panose="02020603050405020304" pitchFamily="18" charset="0"/>
              </a:rPr>
              <a:t>. </a:t>
            </a:r>
            <a:r>
              <a:rPr lang="cs-CZ" altLang="de-DE" sz="2800" i="1" dirty="0">
                <a:latin typeface="Times New Roman" panose="02020603050405020304" pitchFamily="18" charset="0"/>
              </a:rPr>
              <a:t>run </a:t>
            </a:r>
            <a:r>
              <a:rPr lang="ru-RU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i="1">
                <a:latin typeface="Times New Roman" panose="02020603050405020304" pitchFamily="18" charset="0"/>
              </a:rPr>
              <a:t>a mile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draw</a:t>
            </a:r>
            <a:r>
              <a:rPr lang="cs-CZ" altLang="de-DE" sz="2800" i="1" dirty="0">
                <a:latin typeface="Times New Roman" panose="02020603050405020304" pitchFamily="18" charset="0"/>
              </a:rPr>
              <a:t> a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circle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grow</a:t>
            </a:r>
            <a:r>
              <a:rPr lang="cs-CZ" altLang="de-DE" sz="2800" i="1" dirty="0">
                <a:latin typeface="Times New Roman" panose="02020603050405020304" pitchFamily="18" charset="0"/>
              </a:rPr>
              <a:t> 	up,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write</a:t>
            </a:r>
            <a:r>
              <a:rPr lang="cs-CZ" altLang="de-DE" sz="2800" i="1" dirty="0">
                <a:latin typeface="Times New Roman" panose="02020603050405020304" pitchFamily="18" charset="0"/>
              </a:rPr>
              <a:t> a novel</a:t>
            </a:r>
            <a:br>
              <a:rPr lang="cs-CZ" altLang="de-DE" sz="2800" i="1" dirty="0">
                <a:latin typeface="Times New Roman" panose="02020603050405020304" pitchFamily="18" charset="0"/>
              </a:rPr>
            </a:br>
            <a:r>
              <a:rPr lang="cs-CZ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dirty="0">
                <a:latin typeface="Times New Roman" panose="02020603050405020304" pitchFamily="18" charset="0"/>
              </a:rPr>
              <a:t>4. </a:t>
            </a:r>
            <a:r>
              <a:rPr lang="cs-CZ" altLang="de-DE" sz="2800" b="1" dirty="0" err="1">
                <a:latin typeface="Times New Roman" panose="02020603050405020304" pitchFamily="18" charset="0"/>
              </a:rPr>
              <a:t>achievement</a:t>
            </a:r>
            <a:r>
              <a:rPr lang="ru-RU" altLang="de-DE" sz="2800" dirty="0">
                <a:latin typeface="Times New Roman" panose="02020603050405020304" pitchFamily="18" charset="0"/>
              </a:rPr>
              <a:t> (достижение)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напр</a:t>
            </a:r>
            <a:r>
              <a:rPr lang="cs-CZ" altLang="de-DE" sz="2800" dirty="0">
                <a:latin typeface="Times New Roman" panose="02020603050405020304" pitchFamily="18" charset="0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win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the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race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recognize</a:t>
            </a:r>
            <a:r>
              <a:rPr lang="cs-CZ" altLang="de-DE" sz="2800" i="1" dirty="0">
                <a:latin typeface="Times New Roman" panose="02020603050405020304" pitchFamily="18" charset="0"/>
              </a:rPr>
              <a:t>, lose,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find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endParaRPr lang="cs-CZ" altLang="de-DE" sz="2800" dirty="0">
              <a:latin typeface="Times New Roman" panose="02020603050405020304" pitchFamily="18" charset="0"/>
            </a:endParaRP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Состояния</a:t>
            </a:r>
            <a:r>
              <a:rPr lang="cs-CZ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DE" sz="2800" i="1" dirty="0">
                <a:latin typeface="Times New Roman" panose="02020603050405020304" pitchFamily="18" charset="0"/>
              </a:rPr>
              <a:t>иметь</a:t>
            </a:r>
            <a:r>
              <a:rPr lang="de-DE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знать</a:t>
            </a:r>
            <a:r>
              <a:rPr lang="de-DE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верить</a:t>
            </a:r>
            <a:r>
              <a:rPr lang="de-DE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стоить</a:t>
            </a:r>
            <a:r>
              <a:rPr lang="de-DE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весить </a:t>
            </a:r>
            <a:r>
              <a:rPr lang="ru-RU" altLang="de-DE" sz="2800" dirty="0">
                <a:latin typeface="Times New Roman" panose="02020603050405020304" pitchFamily="18" charset="0"/>
              </a:rPr>
              <a:t>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тп</a:t>
            </a:r>
            <a:r>
              <a:rPr lang="cs-CZ" altLang="de-DE" sz="2800" dirty="0">
                <a:latin typeface="Times New Roman" panose="02020603050405020304" pitchFamily="18" charset="0"/>
              </a:rPr>
              <a:t>.) </a:t>
            </a:r>
            <a:r>
              <a:rPr lang="ru-RU" altLang="de-DE" sz="2800" dirty="0">
                <a:latin typeface="Times New Roman" panose="02020603050405020304" pitchFamily="18" charset="0"/>
              </a:rPr>
              <a:t>имеют начало и могут иметь конец, но их трудно представить как актуально-длительные </a:t>
            </a:r>
            <a:r>
              <a:rPr lang="ru-RU" altLang="de-DE" sz="2800" i="1" dirty="0">
                <a:latin typeface="Times New Roman" panose="02020603050405020304" pitchFamily="18" charset="0"/>
              </a:rPr>
              <a:t>(Камень как раз весит 5 кг)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>
                <a:latin typeface="Times New Roman" panose="02020603050405020304" pitchFamily="18" charset="0"/>
              </a:rPr>
              <a:t>действия/деятельности</a:t>
            </a:r>
            <a:r>
              <a:rPr lang="cs-CZ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DE" sz="2800" i="1" dirty="0">
                <a:latin typeface="Times New Roman" panose="02020603050405020304" pitchFamily="18" charset="0"/>
              </a:rPr>
              <a:t>читать</a:t>
            </a:r>
            <a:r>
              <a:rPr lang="de-DE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гулять</a:t>
            </a:r>
            <a:r>
              <a:rPr lang="pl-PL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петь</a:t>
            </a:r>
            <a:r>
              <a:rPr lang="pl-PL" altLang="de-DE" sz="2800" i="1" dirty="0">
                <a:latin typeface="Times New Roman" panose="02020603050405020304" pitchFamily="18" charset="0"/>
              </a:rPr>
              <a:t>,</a:t>
            </a:r>
            <a:r>
              <a:rPr lang="pl-PL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ездить</a:t>
            </a:r>
            <a:r>
              <a:rPr lang="ru-RU" altLang="de-DE" sz="2800" dirty="0">
                <a:latin typeface="Times New Roman" panose="02020603050405020304" pitchFamily="18" charset="0"/>
              </a:rPr>
              <a:t> 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тд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  <a:r>
              <a:rPr lang="cs-CZ" altLang="de-DE" sz="2800" dirty="0">
                <a:latin typeface="Times New Roman" panose="02020603050405020304" pitchFamily="18" charset="0"/>
              </a:rPr>
              <a:t>) </a:t>
            </a:r>
            <a:r>
              <a:rPr lang="ru-RU" altLang="de-DE" sz="2800" dirty="0">
                <a:latin typeface="Times New Roman" panose="02020603050405020304" pitchFamily="18" charset="0"/>
              </a:rPr>
              <a:t>имеют начало и из-за внеязыковых причин и конец</a:t>
            </a:r>
            <a:r>
              <a:rPr lang="cs-CZ" altLang="de-DE" sz="2800" dirty="0">
                <a:latin typeface="Times New Roman" panose="02020603050405020304" pitchFamily="18" charset="0"/>
              </a:rPr>
              <a:t>,</a:t>
            </a:r>
            <a:r>
              <a:rPr lang="ru-RU" altLang="de-DE" sz="2800" dirty="0">
                <a:latin typeface="Times New Roman" panose="02020603050405020304" pitchFamily="18" charset="0"/>
              </a:rPr>
              <a:t> но они не имеют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77ED81E7-3F91-F0DC-F3DF-1D9CCDF974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3250" cy="1435100"/>
          </a:xfrm>
        </p:spPr>
        <p:txBody>
          <a:bodyPr/>
          <a:lstStyle/>
          <a:p>
            <a:pPr eaLnBrk="1" hangingPunct="1">
              <a:spcAft>
                <a:spcPts val="10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DE" sz="3200">
                <a:latin typeface="Times New Roman" panose="02020603050405020304" pitchFamily="18" charset="0"/>
              </a:rPr>
              <a:t>Глагол</a:t>
            </a:r>
            <a:r>
              <a:rPr lang="cs-CZ" altLang="de-DE" sz="3200">
                <a:latin typeface="Times New Roman" panose="02020603050405020304" pitchFamily="18" charset="0"/>
              </a:rPr>
              <a:t> IV: </a:t>
            </a:r>
            <a:r>
              <a:rPr lang="ru-RU" altLang="de-DE" sz="3200">
                <a:latin typeface="Times New Roman" panose="02020603050405020304" pitchFamily="18" charset="0"/>
              </a:rPr>
              <a:t>Интеграция глаголов иностранного происхождения и вопрос вида</a:t>
            </a:r>
            <a:endParaRPr lang="cs-CZ" altLang="de-DE" sz="3200"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36FD387A-F5D3-C9FE-93EE-3C3123E35F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63688"/>
            <a:ext cx="8356600" cy="4960937"/>
          </a:xfrm>
        </p:spPr>
        <p:txBody>
          <a:bodyPr/>
          <a:lstStyle/>
          <a:p>
            <a:pPr marL="334963" indent="-334963" eaLnBrk="1" hangingPunct="1"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ru-RU" altLang="de-DE" sz="2800">
                <a:latin typeface="Times New Roman" panose="02020603050405020304" pitchFamily="18" charset="0"/>
              </a:rPr>
              <a:t>Заимствование слов из других языков приводит в ряде случаев к проблемам с образованием форм некоторых грамматических категорий. Ср. дискутируемые выше несклоняемые существительные типа </a:t>
            </a:r>
            <a:r>
              <a:rPr lang="ru-RU" altLang="de-DE" sz="2800" i="1">
                <a:latin typeface="Times New Roman" panose="02020603050405020304" pitchFamily="18" charset="0"/>
              </a:rPr>
              <a:t>алиби, хобби, пальто, радио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</a:p>
          <a:p>
            <a:pPr marL="334963" indent="-334963" eaLnBrk="1" hangingPunct="1"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ru-RU" altLang="de-DE" sz="2800">
                <a:latin typeface="Times New Roman" panose="02020603050405020304" pitchFamily="18" charset="0"/>
              </a:rPr>
              <a:t>Это касается в основном и глаголов, хотя нет неспрягаемых глаголов. Но мы видели проблемы с 1 л. ед. ч. наст./буд. вр. у глаголов </a:t>
            </a:r>
            <a:r>
              <a:rPr lang="cs-CZ" altLang="de-DE" sz="2800">
                <a:latin typeface="Times New Roman" panose="02020603050405020304" pitchFamily="18" charset="0"/>
              </a:rPr>
              <a:t>V </a:t>
            </a:r>
            <a:r>
              <a:rPr lang="ru-RU" altLang="de-DE" sz="2800">
                <a:latin typeface="Times New Roman" panose="02020603050405020304" pitchFamily="18" charset="0"/>
              </a:rPr>
              <a:t>класса по Исаченко</a:t>
            </a:r>
            <a:r>
              <a:rPr lang="cs-CZ" altLang="de-DE" sz="2800">
                <a:latin typeface="Times New Roman" panose="02020603050405020304" pitchFamily="18" charset="0"/>
              </a:rPr>
              <a:t>. </a:t>
            </a:r>
            <a:r>
              <a:rPr lang="ru-RU" altLang="de-DE" sz="2800">
                <a:latin typeface="Times New Roman" panose="02020603050405020304" pitchFamily="18" charset="0"/>
              </a:rPr>
              <a:t>Частично тут тоже играет роль заимствование глаголов (между другим из цсл.)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EE374F29-1959-E3A7-A4A9-38FE6023B94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15888"/>
            <a:ext cx="8785225" cy="662622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т. н.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«внутреннего предела» </a:t>
            </a:r>
            <a:r>
              <a:rPr lang="ru-RU" altLang="de-DE" sz="2800" dirty="0">
                <a:latin typeface="Times New Roman" panose="02020603050405020304" pitchFamily="18" charset="0"/>
              </a:rPr>
              <a:t>на оси времени (</a:t>
            </a:r>
            <a:r>
              <a:rPr lang="ru-RU" altLang="de-DE" sz="2800" i="1" dirty="0">
                <a:latin typeface="Times New Roman" panose="02020603050405020304" pitchFamily="18" charset="0"/>
              </a:rPr>
              <a:t>читать, петь</a:t>
            </a:r>
            <a:r>
              <a:rPr lang="ru-RU" altLang="de-DE" sz="2800" dirty="0">
                <a:latin typeface="Times New Roman" panose="02020603050405020304" pitchFamily="18" charset="0"/>
              </a:rPr>
              <a:t> или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плакать</a:t>
            </a:r>
            <a:r>
              <a:rPr lang="ru-RU" altLang="de-DE" sz="2800" dirty="0">
                <a:latin typeface="Times New Roman" panose="02020603050405020304" pitchFamily="18" charset="0"/>
              </a:rPr>
              <a:t> можно теоретически сколько угодно)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>
                <a:latin typeface="Times New Roman" panose="02020603050405020304" pitchFamily="18" charset="0"/>
              </a:rPr>
              <a:t>свершения/действия</a:t>
            </a:r>
            <a:r>
              <a:rPr lang="cs-CZ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DE" sz="2800" i="1" dirty="0">
                <a:latin typeface="Times New Roman" panose="02020603050405020304" pitchFamily="18" charset="0"/>
              </a:rPr>
              <a:t>писать письмо, читать роман, вязать свитер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мёрзнуть, отцвести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atd.) </a:t>
            </a:r>
            <a:r>
              <a:rPr lang="ru-RU" altLang="de-DE" sz="2800" dirty="0">
                <a:latin typeface="Times New Roman" panose="02020603050405020304" pitchFamily="18" charset="0"/>
              </a:rPr>
              <a:t>наоборот предельные (можно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писать письмо </a:t>
            </a:r>
            <a:r>
              <a:rPr lang="ru-RU" altLang="de-DE" sz="2800" dirty="0">
                <a:latin typeface="Times New Roman" panose="02020603050405020304" pitchFamily="18" charset="0"/>
              </a:rPr>
              <a:t>как угодно долго и может быть никогда не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написать</a:t>
            </a:r>
            <a:r>
              <a:rPr lang="ru-RU" altLang="de-DE" sz="2800" dirty="0">
                <a:latin typeface="Times New Roman" panose="02020603050405020304" pitchFamily="18" charset="0"/>
              </a:rPr>
              <a:t> его, но в действии как таковом есть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предел и сов. вид как раз на него указывает, ср. также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вязать свитер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замерзать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>
                <a:latin typeface="Times New Roman" panose="02020603050405020304" pitchFamily="18" charset="0"/>
              </a:rPr>
              <a:t>достижения моментальные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найти, подарить, лопнуть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ru-RU" altLang="de-DE" sz="2800" dirty="0">
                <a:latin typeface="Times New Roman" panose="02020603050405020304" pitchFamily="18" charset="0"/>
              </a:rPr>
              <a:t>, несов. вид не может указать на длительность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Состояния и деятельности типично </a:t>
            </a:r>
            <a:r>
              <a:rPr lang="cs-CZ" altLang="de-DE" sz="2800" dirty="0" err="1">
                <a:latin typeface="Times New Roman" panose="02020603050405020304" pitchFamily="18" charset="0"/>
              </a:rPr>
              <a:t>imperfectiva</a:t>
            </a:r>
            <a:r>
              <a:rPr lang="cs-CZ" altLang="de-DE" sz="2800" dirty="0">
                <a:latin typeface="Times New Roman" panose="02020603050405020304" pitchFamily="18" charset="0"/>
              </a:rPr>
              <a:t> tantum;</a:t>
            </a:r>
            <a:r>
              <a:rPr lang="ru-RU" altLang="de-DE" sz="2800" dirty="0">
                <a:latin typeface="Times New Roman" panose="02020603050405020304" pitchFamily="18" charset="0"/>
              </a:rPr>
              <a:t> производные глаголы сов. вида обычно способы глагольного действия </a:t>
            </a:r>
            <a:r>
              <a:rPr lang="cs-CZ" altLang="de-DE" sz="2800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почитать</a:t>
            </a:r>
            <a:r>
              <a:rPr lang="ru-RU" altLang="de-DE" sz="2800" dirty="0">
                <a:latin typeface="Times New Roman" panose="02020603050405020304" pitchFamily="18" charset="0"/>
              </a:rPr>
              <a:t> ,некоторое время читать</a:t>
            </a:r>
            <a:r>
              <a:rPr lang="de-DE" altLang="de-DE" sz="2800" dirty="0">
                <a:latin typeface="Times New Roman" panose="02020603050405020304" pitchFamily="18" charset="0"/>
              </a:rPr>
              <a:t>‘</a:t>
            </a:r>
            <a:r>
              <a:rPr lang="ru-RU" altLang="ja-JP" sz="2800" dirty="0">
                <a:latin typeface="Times New Roman" panose="02020603050405020304" pitchFamily="18" charset="0"/>
              </a:rPr>
              <a:t>, </a:t>
            </a:r>
            <a:r>
              <a:rPr lang="ru-RU" altLang="ja-JP" sz="2800" i="1" dirty="0">
                <a:latin typeface="Times New Roman" panose="02020603050405020304" pitchFamily="18" charset="0"/>
              </a:rPr>
              <a:t>запеть</a:t>
            </a:r>
            <a:r>
              <a:rPr lang="ru-RU" altLang="ja-JP" sz="2800" dirty="0">
                <a:latin typeface="Times New Roman" panose="02020603050405020304" pitchFamily="18" charset="0"/>
              </a:rPr>
              <a:t> ,начать петь</a:t>
            </a:r>
            <a:r>
              <a:rPr lang="de-DE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ja-JP" sz="2800" dirty="0">
                <a:latin typeface="Times New Roman" panose="02020603050405020304" pitchFamily="18" charset="0"/>
              </a:rPr>
              <a:t>)</a:t>
            </a: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2D8137A2-1B0A-8AFB-5081-7F0FA490098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360363"/>
            <a:ext cx="8567737" cy="6335712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ja-JP" sz="2800" dirty="0">
                <a:latin typeface="Times New Roman" panose="02020603050405020304" pitchFamily="18" charset="0"/>
              </a:rPr>
              <a:t>Свершения образуют пары, несов. вид не указывает на предел (</a:t>
            </a:r>
            <a:r>
              <a:rPr lang="ru-RU" altLang="ja-JP" sz="2800" i="1" dirty="0">
                <a:latin typeface="Times New Roman" panose="02020603050405020304" pitchFamily="18" charset="0"/>
              </a:rPr>
              <a:t>он писал письмо </a:t>
            </a:r>
            <a:r>
              <a:rPr lang="ru-RU" altLang="ja-JP" sz="2800" dirty="0">
                <a:latin typeface="Times New Roman" panose="02020603050405020304" pitchFamily="18" charset="0"/>
              </a:rPr>
              <a:t>– когда-то, раз в жизни, в определенное время, как раз, или часто, каждую неделю), а сов. вид выражает</a:t>
            </a:r>
            <a:r>
              <a:rPr lang="cs-CZ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dirty="0">
                <a:latin typeface="Times New Roman" panose="02020603050405020304" pitchFamily="18" charset="0"/>
              </a:rPr>
              <a:t>как раз этот предел 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ja-JP" sz="2800" dirty="0">
                <a:latin typeface="Times New Roman" panose="02020603050405020304" pitchFamily="18" charset="0"/>
              </a:rPr>
              <a:t>У достижений несов. вид может указать на сам факт или на повторение, но не на длительность</a:t>
            </a:r>
            <a:endParaRPr lang="cs-CZ" altLang="de-DE" sz="2800" dirty="0">
              <a:latin typeface="Times New Roman" panose="02020603050405020304" pitchFamily="18" charset="0"/>
            </a:endParaRP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Строгое мнение Исаченко о том, что глаголы отдельных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гл. действия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являются либо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perfectiva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tantum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 основном), либо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imperfectiva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tantum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(более периферически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нь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шие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не приемлемо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типичные глаголы некоторых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гл. действия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начинают образовать пары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ср.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Брат Фу </a:t>
            </a:r>
            <a:r>
              <a:rPr lang="ru-RU" altLang="de-DE" sz="2800" b="1" i="1" dirty="0">
                <a:latin typeface="Times New Roman" panose="02020603050405020304" pitchFamily="18" charset="0"/>
              </a:rPr>
              <a:t>как раз запевал</a:t>
            </a:r>
            <a:r>
              <a:rPr lang="ru-RU" altLang="de-DE" sz="2800" i="1" dirty="0">
                <a:latin typeface="Times New Roman" panose="02020603050405020304" pitchFamily="18" charset="0"/>
              </a:rPr>
              <a:t>, </a:t>
            </a: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512E9C8F-90B5-4C21-6088-3666B2628A7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31800" y="287338"/>
            <a:ext cx="8351838" cy="6335712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i="1" dirty="0">
                <a:latin typeface="Times New Roman" panose="02020603050405020304" pitchFamily="18" charset="0"/>
              </a:rPr>
              <a:t>когда полицейские вбежали во двор дома, где мы проводили собрание, Я </a:t>
            </a:r>
            <a:r>
              <a:rPr lang="ru-RU" altLang="de-DE" sz="2800" b="1" i="1" dirty="0">
                <a:latin typeface="Times New Roman" panose="02020603050405020304" pitchFamily="18" charset="0"/>
              </a:rPr>
              <a:t>как раз дописывал</a:t>
            </a:r>
            <a:r>
              <a:rPr lang="ru-RU" altLang="de-DE" sz="2800" i="1" dirty="0">
                <a:latin typeface="Times New Roman" panose="02020603050405020304" pitchFamily="18" charset="0"/>
              </a:rPr>
              <a:t> статью, когда удалось посмотреть фильм «Писатель-призрак» (</a:t>
            </a:r>
            <a:r>
              <a:rPr lang="ru-RU" altLang="de-DE" sz="2800" i="1" dirty="0" err="1">
                <a:latin typeface="Times New Roman" panose="02020603050405020304" pitchFamily="18" charset="0"/>
              </a:rPr>
              <a:t>Ghost</a:t>
            </a:r>
            <a:r>
              <a:rPr lang="ru-RU" altLang="de-DE" sz="2800" i="1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 err="1">
                <a:latin typeface="Times New Roman" panose="02020603050405020304" pitchFamily="18" charset="0"/>
              </a:rPr>
              <a:t>Writer</a:t>
            </a:r>
            <a:r>
              <a:rPr lang="ru-RU" altLang="de-DE" sz="2800" i="1" dirty="0">
                <a:latin typeface="Times New Roman" panose="02020603050405020304" pitchFamily="18" charset="0"/>
              </a:rPr>
              <a:t>)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Кроме того существует и группа двувидовых глаголов. Двувидовые глаголы, это глаголы без морфологических средств видовых пар, которые могут стоять в контекстах типичных для несов. вида и в контекстах типичных для сов. вида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Большинство этих глаголов заимствованные, но есть и несколько славянских (восточнославянских или церковнославянских): </a:t>
            </a:r>
            <a:r>
              <a:rPr lang="ru-RU" altLang="de-DE" sz="2800" i="1" dirty="0">
                <a:latin typeface="Times New Roman" panose="02020603050405020304" pitchFamily="18" charset="0"/>
              </a:rPr>
              <a:t>велеть, жениться, обещать </a:t>
            </a:r>
            <a:r>
              <a:rPr lang="ru-RU" altLang="de-DE" sz="2800" dirty="0">
                <a:latin typeface="Times New Roman" panose="02020603050405020304" pitchFamily="18" charset="0"/>
              </a:rPr>
              <a:t>(глагол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пообещать</a:t>
            </a:r>
            <a:r>
              <a:rPr lang="ru-RU" altLang="de-DE" sz="2800" dirty="0">
                <a:latin typeface="Times New Roman" panose="02020603050405020304" pitchFamily="18" charset="0"/>
              </a:rPr>
              <a:t> считается разговорным)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Takto vypadá v hrubých rysech a po formální stránce vidový systém ruštiny, s menšími odchylkami vidový systém všech </a:t>
            </a:r>
            <a:r>
              <a:rPr lang="cs-CZ" altLang="de-DE" sz="2800" dirty="0" err="1">
                <a:latin typeface="Times New Roman" panose="02020603050405020304" pitchFamily="18" charset="0"/>
              </a:rPr>
              <a:t>zsl</a:t>
            </a:r>
            <a:r>
              <a:rPr lang="cs-CZ" altLang="de-DE" sz="2800" dirty="0">
                <a:latin typeface="Times New Roman" panose="02020603050405020304" pitchFamily="18" charset="0"/>
              </a:rPr>
              <a:t>. a </a:t>
            </a:r>
            <a:r>
              <a:rPr lang="cs-CZ" altLang="de-DE" sz="2800" dirty="0" err="1">
                <a:latin typeface="Times New Roman" panose="02020603050405020304" pitchFamily="18" charset="0"/>
              </a:rPr>
              <a:t>vsl</a:t>
            </a:r>
            <a:r>
              <a:rPr lang="cs-CZ" altLang="de-DE" sz="2800" dirty="0">
                <a:latin typeface="Times New Roman" panose="02020603050405020304" pitchFamily="18" charset="0"/>
              </a:rPr>
              <a:t>. jazyků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B8A70E4F-B322-2332-FF03-8600D5D2E88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31800" y="287338"/>
            <a:ext cx="8351838" cy="6335712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Так выглядит – грубо говоря и главным образом только по формальной стороне – видовая система русского языка, и – с мелкими отличиями – видовая система любого восточнославянского или западнославянского языка (у южнославянских мы встретили бы более принципиальные отличия)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Grafik 3">
            <a:extLst>
              <a:ext uri="{FF2B5EF4-FFF2-40B4-BE49-F238E27FC236}">
                <a16:creationId xmlns:a16="http://schemas.microsoft.com/office/drawing/2014/main" id="{A6DF1890-54B9-18C1-CD60-F0373739FA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0"/>
            <a:ext cx="46561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253AA9F6-D4DC-81CA-0678-755161E9B7F4}"/>
              </a:ext>
            </a:extLst>
          </p:cNvPr>
          <p:cNvSpPr txBox="1"/>
          <p:nvPr/>
        </p:nvSpPr>
        <p:spPr>
          <a:xfrm>
            <a:off x="7149978" y="3068960"/>
            <a:ext cx="446358" cy="2664296"/>
          </a:xfrm>
          <a:prstGeom prst="rect">
            <a:avLst/>
          </a:prstGeom>
          <a:noFill/>
        </p:spPr>
        <p:txBody>
          <a:bodyPr vert="vert270"/>
          <a:lstStyle/>
          <a:p>
            <a:pPr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Исаченко (1960: 299)</a:t>
            </a:r>
            <a:endParaRPr lang="de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984AE6A-58E3-F680-FA3F-7FAFA5524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88913"/>
            <a:ext cx="8223250" cy="6408737"/>
          </a:xfrm>
        </p:spPr>
        <p:txBody>
          <a:bodyPr/>
          <a:lstStyle/>
          <a:p>
            <a:pPr marL="334963" indent="-334963" eaLnBrk="1" hangingPunct="1"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ru-RU" altLang="de-DE" sz="2800">
                <a:latin typeface="Times New Roman" panose="02020603050405020304" pitchFamily="18" charset="0"/>
              </a:rPr>
              <a:t>Интеграция заимствованных глаголов происходит на основе продуктивных глагольных классов, именно </a:t>
            </a:r>
            <a:r>
              <a:rPr lang="cs-CZ" altLang="de-DE" sz="2800">
                <a:latin typeface="Times New Roman" panose="02020603050405020304" pitchFamily="18" charset="0"/>
              </a:rPr>
              <a:t>IV (</a:t>
            </a:r>
            <a:r>
              <a:rPr lang="ru-RU" altLang="de-DE" sz="2800">
                <a:latin typeface="Times New Roman" panose="02020603050405020304" pitchFamily="18" charset="0"/>
              </a:rPr>
              <a:t>глаголы на </a:t>
            </a:r>
            <a:r>
              <a:rPr lang="cs-CZ" altLang="de-DE" sz="2800">
                <a:latin typeface="Times New Roman" panose="02020603050405020304" pitchFamily="18" charset="0"/>
              </a:rPr>
              <a:t>-</a:t>
            </a:r>
            <a:r>
              <a:rPr lang="cs-CZ" altLang="de-DE" sz="2800" i="1">
                <a:latin typeface="Times New Roman" panose="02020603050405020304" pitchFamily="18" charset="0"/>
              </a:rPr>
              <a:t>нуть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cs-CZ" altLang="de-DE" sz="2800">
                <a:latin typeface="Times New Roman" panose="02020603050405020304" pitchFamily="18" charset="0"/>
              </a:rPr>
              <a:t>V (</a:t>
            </a:r>
            <a:r>
              <a:rPr lang="ru-RU" altLang="de-DE" sz="2800">
                <a:latin typeface="Times New Roman" panose="02020603050405020304" pitchFamily="18" charset="0"/>
              </a:rPr>
              <a:t>глаголы </a:t>
            </a:r>
            <a:r>
              <a:rPr lang="cs-CZ" altLang="de-DE" sz="2800">
                <a:latin typeface="Times New Roman" panose="02020603050405020304" pitchFamily="18" charset="0"/>
              </a:rPr>
              <a:t>II </a:t>
            </a:r>
            <a:r>
              <a:rPr lang="ru-RU" altLang="de-DE" sz="2800">
                <a:latin typeface="Times New Roman" panose="02020603050405020304" pitchFamily="18" charset="0"/>
              </a:rPr>
              <a:t>спряжения на </a:t>
            </a:r>
            <a:r>
              <a:rPr lang="cs-CZ" altLang="de-DE" sz="2800">
                <a:latin typeface="Times New Roman" panose="02020603050405020304" pitchFamily="18" charset="0"/>
              </a:rPr>
              <a:t>-</a:t>
            </a:r>
            <a:r>
              <a:rPr lang="ru-RU" altLang="de-DE" sz="2800" i="1">
                <a:latin typeface="Times New Roman" panose="02020603050405020304" pitchFamily="18" charset="0"/>
              </a:rPr>
              <a:t>и</a:t>
            </a:r>
            <a:r>
              <a:rPr lang="cs-CZ" altLang="de-DE" sz="2800" i="1">
                <a:latin typeface="Times New Roman" panose="02020603050405020304" pitchFamily="18" charset="0"/>
              </a:rPr>
              <a:t>ть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 и прежде всего </a:t>
            </a:r>
            <a:r>
              <a:rPr lang="cs-CZ" altLang="de-DE" sz="2800">
                <a:latin typeface="Times New Roman" panose="02020603050405020304" pitchFamily="18" charset="0"/>
              </a:rPr>
              <a:t>III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(</a:t>
            </a:r>
            <a:r>
              <a:rPr lang="ru-RU" altLang="de-DE" sz="2800">
                <a:latin typeface="Times New Roman" panose="02020603050405020304" pitchFamily="18" charset="0"/>
              </a:rPr>
              <a:t>глаголы на </a:t>
            </a:r>
            <a:r>
              <a:rPr lang="cs-CZ" altLang="de-DE" sz="2800">
                <a:latin typeface="Times New Roman" panose="02020603050405020304" pitchFamily="18" charset="0"/>
              </a:rPr>
              <a:t>-</a:t>
            </a:r>
            <a:r>
              <a:rPr lang="cs-CZ" altLang="de-DE" sz="2800" i="1">
                <a:latin typeface="Times New Roman" panose="02020603050405020304" pitchFamily="18" charset="0"/>
              </a:rPr>
              <a:t>овать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</a:p>
          <a:p>
            <a:pPr marL="334963" indent="-334963" eaLnBrk="1" hangingPunct="1"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ru-RU" altLang="de-DE" sz="2800">
                <a:latin typeface="Times New Roman" panose="02020603050405020304" pitchFamily="18" charset="0"/>
              </a:rPr>
              <a:t>Проблемой является, однако, интеграция глаголов иностранного происхождения в грамматическую категорию вида глагола: новый глагол происходит из языка, в котором нет грамматической категории вида (это напр. немецкий язык) или где категория вида работает на совсем других принципах (это касается английского и французского языков).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36F28AA1-62F2-EE05-B6AB-C40CCB96070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640763" cy="6335712"/>
          </a:xfrm>
        </p:spPr>
        <p:txBody>
          <a:bodyPr anchor="t"/>
          <a:lstStyle/>
          <a:p>
            <a:pPr marL="330200" indent="-330200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0200" algn="l"/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Сначала не ясно, к которому из двух видов новый глагол относится</a:t>
            </a:r>
          </a:p>
          <a:p>
            <a:pPr marL="330200" indent="-330200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0200" algn="l"/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Кроме того морфологические средства грамматической категории вида глагола в славянских языках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очень разнообразны и часто не однозначны</a:t>
            </a:r>
          </a:p>
          <a:p>
            <a:pPr marL="330200" indent="-330200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0200" algn="l"/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Большинство этих формальных средств происходит из словообразования и имеет кроме аспектуальных функций до сих пор и функции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словообразо-вательные</a:t>
            </a:r>
            <a:r>
              <a:rPr lang="ru-RU" altLang="de-DE" sz="2800" dirty="0">
                <a:latin typeface="Times New Roman" panose="02020603050405020304" pitchFamily="18" charset="0"/>
              </a:rPr>
              <a:t>. Главным образом, это приставки и суффиксы, иногда целые глагольные основы. Эта 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отражает тот факт, что, судя по всему, с точки зрения истории славянских языков, вид глагола изначально был лексической, а не грамматической категорией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6C386401-4F25-06C3-90F9-5EA44CF23A8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1438" y="309563"/>
            <a:ext cx="8928100" cy="6370637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Процессом </a:t>
            </a:r>
            <a:r>
              <a:rPr lang="ru-RU" alt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грамматикализации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 глагола стал категорией грамматической, что показывается и тем, что некоторые средства выражения этой категории действительно принадлежат словоизменению 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взаимодействуют с другими категориями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глагола, такими как время (ср. образование буд.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залог (разное образование пассива в обоих видах) 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инфинитные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формы глагола (причастия, деепричастия)</a:t>
            </a: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Ввиду того, что многие из этих средств употребляются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идиосинкразически</a:t>
            </a:r>
            <a:r>
              <a:rPr lang="ru-RU" altLang="de-DE" sz="2800" dirty="0">
                <a:latin typeface="Times New Roman" panose="02020603050405020304" pitchFamily="18" charset="0"/>
              </a:rPr>
              <a:t>, очень часто об отдельной форме нельзя без знания глагола точно сказать, сов. ли или несов. вида она.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7F30BF27-F5FF-6268-D45E-A96FCC5A5DA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1438" y="309563"/>
            <a:ext cx="8928100" cy="6370637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Большинство концепций работает с видовыми парами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Простые глаголы принципиально несовершенные (ср.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писать</a:t>
            </a:r>
            <a:r>
              <a:rPr lang="ru-RU" altLang="de-DE" sz="2800" dirty="0">
                <a:latin typeface="Times New Roman" panose="02020603050405020304" pitchFamily="18" charset="0"/>
              </a:rPr>
              <a:t>). Их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префигацией</a:t>
            </a:r>
            <a:r>
              <a:rPr lang="ru-RU" altLang="de-DE" sz="2800" dirty="0">
                <a:latin typeface="Times New Roman" panose="02020603050405020304" pitchFamily="18" charset="0"/>
              </a:rPr>
              <a:t> (образованием с помощью приставки) возникает глагол сов. вида, однако с другим значением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(подписать)</a:t>
            </a:r>
            <a:r>
              <a:rPr lang="ru-RU" altLang="de-DE" sz="2800" dirty="0">
                <a:latin typeface="Times New Roman" panose="02020603050405020304" pitchFamily="18" charset="0"/>
              </a:rPr>
              <a:t>. С помощью суффикса образуется глагол несов. вида с тем же значением, которым обладает первоначальный дериват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(подписывать)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E54AD52B-72EF-FD05-502A-74EE13D6726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1438" y="309563"/>
            <a:ext cx="8928100" cy="6370637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Большинство концепций работает с видовыми парами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Простые глаголы принципиально несовершенные (ср.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писать</a:t>
            </a:r>
            <a:r>
              <a:rPr lang="ru-RU" altLang="de-DE" sz="2800" dirty="0">
                <a:latin typeface="Times New Roman" panose="02020603050405020304" pitchFamily="18" charset="0"/>
              </a:rPr>
              <a:t>). Их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префигацией</a:t>
            </a:r>
            <a:r>
              <a:rPr lang="ru-RU" altLang="de-DE" sz="2800" dirty="0">
                <a:latin typeface="Times New Roman" panose="02020603050405020304" pitchFamily="18" charset="0"/>
              </a:rPr>
              <a:t> (образованием с помощью приставки) возникает глагол сов. вида, однако с другим значением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(подписать)</a:t>
            </a:r>
            <a:r>
              <a:rPr lang="ru-RU" altLang="de-DE" sz="2800" dirty="0">
                <a:latin typeface="Times New Roman" panose="02020603050405020304" pitchFamily="18" charset="0"/>
              </a:rPr>
              <a:t>. С помощью суффикса образуется глагол несов. вида с тем же значением, которым обладает первоначальный дериват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(подписывать)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 отдельных, но очень редких случаях простой глагол сов. вида </a:t>
            </a:r>
            <a:r>
              <a:rPr lang="ru-RU" altLang="de-DE" sz="2800" i="1" dirty="0">
                <a:latin typeface="Times New Roman" panose="02020603050405020304" pitchFamily="18" charset="0"/>
              </a:rPr>
              <a:t>(дать, купить)</a:t>
            </a:r>
            <a:r>
              <a:rPr lang="ru-RU" altLang="de-DE" sz="2800" dirty="0">
                <a:latin typeface="Times New Roman" panose="02020603050405020304" pitchFamily="18" charset="0"/>
              </a:rPr>
              <a:t>. Образование глагола несов. вида с тем же значением может происходить регулярно (</a:t>
            </a:r>
            <a:r>
              <a:rPr lang="ru-RU" altLang="de-DE" sz="2800" i="1" dirty="0">
                <a:latin typeface="Times New Roman" panose="02020603050405020304" pitchFamily="18" charset="0"/>
              </a:rPr>
              <a:t>давать</a:t>
            </a:r>
            <a:r>
              <a:rPr lang="ru-RU" altLang="de-DE" sz="2800" dirty="0">
                <a:latin typeface="Times New Roman" panose="02020603050405020304" pitchFamily="18" charset="0"/>
              </a:rPr>
              <a:t> – типичным суффиксом -</a:t>
            </a:r>
            <a:r>
              <a:rPr lang="ru-RU" altLang="de-DE" sz="2800" i="1" dirty="0" err="1">
                <a:latin typeface="Times New Roman" panose="02020603050405020304" pitchFamily="18" charset="0"/>
              </a:rPr>
              <a:t>ва</a:t>
            </a:r>
            <a:r>
              <a:rPr lang="ru-RU" altLang="de-DE" sz="2800" dirty="0">
                <a:latin typeface="Times New Roman" panose="02020603050405020304" pitchFamily="18" charset="0"/>
              </a:rPr>
              <a:t>-), или нерегулярно (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покупать</a:t>
            </a:r>
            <a:r>
              <a:rPr lang="ru-RU" altLang="de-DE" sz="2800" dirty="0">
                <a:latin typeface="Times New Roman" panose="02020603050405020304" pitchFamily="18" charset="0"/>
              </a:rPr>
              <a:t> – приставка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</a:t>
            </a:r>
            <a:r>
              <a:rPr lang="ru-RU" altLang="de-DE" sz="2800" dirty="0">
                <a:latin typeface="Times New Roman" panose="02020603050405020304" pitchFamily="18" charset="0"/>
              </a:rPr>
              <a:t>- при образовании глагола несов. вида – совсем нетипична)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77639243-CDA1-0286-512A-EE8E8AC00CF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06375" y="309563"/>
            <a:ext cx="8648700" cy="6313487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Видовая деривация первоначальных простых глаголов (</a:t>
            </a:r>
            <a:r>
              <a:rPr lang="cs-CZ" altLang="de-DE" sz="2800" dirty="0">
                <a:latin typeface="Times New Roman" panose="02020603050405020304" pitchFamily="18" charset="0"/>
              </a:rPr>
              <a:t>verba </a:t>
            </a:r>
            <a:r>
              <a:rPr lang="cs-CZ" altLang="de-DE" sz="2800" dirty="0" err="1">
                <a:latin typeface="Times New Roman" panose="02020603050405020304" pitchFamily="18" charset="0"/>
              </a:rPr>
              <a:t>simplicia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происходит с помощью т. н. «пустых» приставок, которые формально очень разные </a:t>
            </a:r>
            <a:r>
              <a:rPr lang="cs-CZ" altLang="de-DE" sz="2800" i="1" dirty="0">
                <a:latin typeface="Times New Roman" panose="02020603050405020304" pitchFamily="18" charset="0"/>
              </a:rPr>
              <a:t>(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написать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сделать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ru-RU" altLang="de-DE" sz="2800" i="1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и имеют ряд других функций.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объединение этих глаголов в пары не общепринято: советские и русские концепции с этими парами работают, но для Исаченко и всех, кто придерживается его традиции, такие глаголы, как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писать, делать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imperfectiva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tantum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являются глаголами определенного способа глагольного действия и, следовательно,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perfectiva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tantum</a:t>
            </a: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89F4B0E9-87D5-A10F-FA93-1C3281CDC2F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79400" y="287338"/>
            <a:ext cx="8721725" cy="626427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Некоторые пары – супплетивные </a:t>
            </a:r>
            <a:r>
              <a:rPr lang="ru-RU" altLang="de-DE" sz="2800" i="1" dirty="0">
                <a:latin typeface="Times New Roman" panose="02020603050405020304" pitchFamily="18" charset="0"/>
              </a:rPr>
              <a:t>(брать/взять, класть/положить)</a:t>
            </a:r>
            <a:r>
              <a:rPr lang="ru-RU" altLang="de-DE" sz="2800" dirty="0">
                <a:latin typeface="Times New Roman" panose="02020603050405020304" pitchFamily="18" charset="0"/>
              </a:rPr>
              <a:t>. Близки к ним пары, этимологическую связь которых мы замечаем, но точные словообразовательные отношения синхронно больше не прозрачны </a:t>
            </a:r>
            <a:r>
              <a:rPr lang="ru-RU" altLang="de-DE" sz="2800" i="1" dirty="0">
                <a:latin typeface="Times New Roman" panose="02020603050405020304" pitchFamily="18" charset="0"/>
              </a:rPr>
              <a:t>(ложиться/лечь, садиться/сесть)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Супплетивным способом образуются глагольные пары у глаголов движения с приставкой типа </a:t>
            </a:r>
            <a:r>
              <a:rPr lang="ru-RU" altLang="de-DE" sz="2800" i="1" dirty="0">
                <a:latin typeface="Times New Roman" panose="02020603050405020304" pitchFamily="18" charset="0"/>
              </a:rPr>
              <a:t>уходить/уйти, приносить/принести, приводить/привести</a:t>
            </a:r>
            <a:r>
              <a:rPr lang="ru-RU" altLang="de-DE" sz="2800" dirty="0">
                <a:latin typeface="Times New Roman" panose="02020603050405020304" pitchFamily="18" charset="0"/>
              </a:rPr>
              <a:t>. Простые глаголы движения типа </a:t>
            </a:r>
            <a:r>
              <a:rPr lang="ru-RU" altLang="de-DE" sz="2800" i="1" dirty="0">
                <a:latin typeface="Times New Roman" panose="02020603050405020304" pitchFamily="18" charset="0"/>
              </a:rPr>
              <a:t>ходить, идти; носить, нести; водить, вести</a:t>
            </a:r>
            <a:r>
              <a:rPr lang="ru-RU" altLang="de-DE" sz="2800" dirty="0">
                <a:latin typeface="Times New Roman" panose="02020603050405020304" pitchFamily="18" charset="0"/>
              </a:rPr>
              <a:t> все несов. вида и члены иной оппозиции, которая не видовая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2154</Words>
  <Application>Microsoft Macintosh PowerPoint</Application>
  <PresentationFormat>Bildschirmpräsentation (4:3)</PresentationFormat>
  <Paragraphs>53</Paragraphs>
  <Slides>24</Slides>
  <Notes>24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8" baseType="lpstr">
      <vt:lpstr>Arial</vt:lpstr>
      <vt:lpstr>Times New Roman</vt:lpstr>
      <vt:lpstr>Wingdings</vt:lpstr>
      <vt:lpstr>Office-Design</vt:lpstr>
      <vt:lpstr>Актуальные аспекты развития современного русского языка I</vt:lpstr>
      <vt:lpstr>Глагол IV: Интеграция глаголов иностранного происхождения и вопрос вида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2461</cp:revision>
  <cp:lastPrinted>1601-01-01T00:00:00Z</cp:lastPrinted>
  <dcterms:created xsi:type="dcterms:W3CDTF">2010-03-17T05:32:37Z</dcterms:created>
  <dcterms:modified xsi:type="dcterms:W3CDTF">2023-12-05T16:06:04Z</dcterms:modified>
</cp:coreProperties>
</file>