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40"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30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41B754E4-CA17-46D2-A163-36C9513CC5BB}" type="datetimeFigureOut">
              <a:rPr lang="en-GB" smtClean="0"/>
              <a:t>24/04/2020</a:t>
            </a:fld>
            <a:endParaRPr lang="en-GB"/>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GB"/>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6674A311-E9B2-4ECA-844E-69A4480692A1}" type="slidenum">
              <a:rPr lang="en-GB" smtClean="0"/>
              <a:t>‹#›</a:t>
            </a:fld>
            <a:endParaRPr lang="en-GB"/>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6799851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B754E4-CA17-46D2-A163-36C9513CC5BB}" type="datetimeFigureOut">
              <a:rPr lang="en-GB" smtClean="0"/>
              <a:t>24/04/2020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74A311-E9B2-4ECA-844E-69A4480692A1}" type="slidenum">
              <a:rPr lang="en-GB" smtClean="0"/>
              <a:t>‹#›</a:t>
            </a:fld>
            <a:endParaRPr lang="en-GB"/>
          </a:p>
        </p:txBody>
      </p:sp>
    </p:spTree>
    <p:extLst>
      <p:ext uri="{BB962C8B-B14F-4D97-AF65-F5344CB8AC3E}">
        <p14:creationId xmlns:p14="http://schemas.microsoft.com/office/powerpoint/2010/main" val="3293597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B754E4-CA17-46D2-A163-36C9513CC5BB}" type="datetimeFigureOut">
              <a:rPr lang="en-GB" smtClean="0"/>
              <a:t>24/04/2020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74A311-E9B2-4ECA-844E-69A4480692A1}" type="slidenum">
              <a:rPr lang="en-GB" smtClean="0"/>
              <a:t>‹#›</a:t>
            </a:fld>
            <a:endParaRPr lang="en-GB"/>
          </a:p>
        </p:txBody>
      </p:sp>
    </p:spTree>
    <p:extLst>
      <p:ext uri="{BB962C8B-B14F-4D97-AF65-F5344CB8AC3E}">
        <p14:creationId xmlns:p14="http://schemas.microsoft.com/office/powerpoint/2010/main" val="193760105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B754E4-CA17-46D2-A163-36C9513CC5BB}" type="datetimeFigureOut">
              <a:rPr lang="en-GB" smtClean="0"/>
              <a:t>24/04/2020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74A311-E9B2-4ECA-844E-69A4480692A1}" type="slidenum">
              <a:rPr lang="en-GB" smtClean="0"/>
              <a:t>‹#›</a:t>
            </a:fld>
            <a:endParaRPr lang="en-GB"/>
          </a:p>
        </p:txBody>
      </p:sp>
    </p:spTree>
    <p:extLst>
      <p:ext uri="{BB962C8B-B14F-4D97-AF65-F5344CB8AC3E}">
        <p14:creationId xmlns:p14="http://schemas.microsoft.com/office/powerpoint/2010/main" val="3388090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41B754E4-CA17-46D2-A163-36C9513CC5BB}" type="datetimeFigureOut">
              <a:rPr lang="en-GB" smtClean="0"/>
              <a:t>24/04/2020</a:t>
            </a:fld>
            <a:endParaRPr lang="en-GB"/>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6674A311-E9B2-4ECA-844E-69A4480692A1}" type="slidenum">
              <a:rPr lang="en-GB" smtClean="0"/>
              <a:t>‹#›</a:t>
            </a:fld>
            <a:endParaRPr lang="en-GB"/>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8328984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1B754E4-CA17-46D2-A163-36C9513CC5BB}" type="datetimeFigureOut">
              <a:rPr lang="en-GB" smtClean="0"/>
              <a:t>24/04/2020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74A311-E9B2-4ECA-844E-69A4480692A1}" type="slidenum">
              <a:rPr lang="en-GB" smtClean="0"/>
              <a:t>‹#›</a:t>
            </a:fld>
            <a:endParaRPr lang="en-GB"/>
          </a:p>
        </p:txBody>
      </p:sp>
    </p:spTree>
    <p:extLst>
      <p:ext uri="{BB962C8B-B14F-4D97-AF65-F5344CB8AC3E}">
        <p14:creationId xmlns:p14="http://schemas.microsoft.com/office/powerpoint/2010/main" val="2674729960"/>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1B754E4-CA17-46D2-A163-36C9513CC5BB}" type="datetimeFigureOut">
              <a:rPr lang="en-GB" smtClean="0"/>
              <a:t>24/04/2020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674A311-E9B2-4ECA-844E-69A4480692A1}" type="slidenum">
              <a:rPr lang="en-GB" smtClean="0"/>
              <a:t>‹#›</a:t>
            </a:fld>
            <a:endParaRPr lang="en-GB"/>
          </a:p>
        </p:txBody>
      </p:sp>
    </p:spTree>
    <p:extLst>
      <p:ext uri="{BB962C8B-B14F-4D97-AF65-F5344CB8AC3E}">
        <p14:creationId xmlns:p14="http://schemas.microsoft.com/office/powerpoint/2010/main" val="2920250887"/>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1B754E4-CA17-46D2-A163-36C9513CC5BB}" type="datetimeFigureOut">
              <a:rPr lang="en-GB" smtClean="0"/>
              <a:t>24/04/2020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74A311-E9B2-4ECA-844E-69A4480692A1}" type="slidenum">
              <a:rPr lang="en-GB" smtClean="0"/>
              <a:t>‹#›</a:t>
            </a:fld>
            <a:endParaRPr lang="en-GB"/>
          </a:p>
        </p:txBody>
      </p:sp>
    </p:spTree>
    <p:extLst>
      <p:ext uri="{BB962C8B-B14F-4D97-AF65-F5344CB8AC3E}">
        <p14:creationId xmlns:p14="http://schemas.microsoft.com/office/powerpoint/2010/main" val="2181425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B754E4-CA17-46D2-A163-36C9513CC5BB}" type="datetimeFigureOut">
              <a:rPr lang="en-GB" smtClean="0"/>
              <a:t>24/04/2020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74A311-E9B2-4ECA-844E-69A4480692A1}" type="slidenum">
              <a:rPr lang="en-GB" smtClean="0"/>
              <a:t>‹#›</a:t>
            </a:fld>
            <a:endParaRPr lang="en-GB"/>
          </a:p>
        </p:txBody>
      </p:sp>
    </p:spTree>
    <p:extLst>
      <p:ext uri="{BB962C8B-B14F-4D97-AF65-F5344CB8AC3E}">
        <p14:creationId xmlns:p14="http://schemas.microsoft.com/office/powerpoint/2010/main" val="38557483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051" y="6375679"/>
            <a:ext cx="1233355" cy="348462"/>
          </a:xfrm>
        </p:spPr>
        <p:txBody>
          <a:bodyPr/>
          <a:lstStyle/>
          <a:p>
            <a:fld id="{41B754E4-CA17-46D2-A163-36C9513CC5BB}" type="datetimeFigureOut">
              <a:rPr lang="en-GB" smtClean="0"/>
              <a:t>24/04/2020</a:t>
            </a:fld>
            <a:endParaRPr lang="en-GB"/>
          </a:p>
        </p:txBody>
      </p:sp>
      <p:sp>
        <p:nvSpPr>
          <p:cNvPr id="6" name="Footer Placeholder 5"/>
          <p:cNvSpPr>
            <a:spLocks noGrp="1"/>
          </p:cNvSpPr>
          <p:nvPr>
            <p:ph type="ftr" sz="quarter" idx="11"/>
          </p:nvPr>
        </p:nvSpPr>
        <p:spPr>
          <a:xfrm>
            <a:off x="2103620" y="6375679"/>
            <a:ext cx="3482179" cy="345796"/>
          </a:xfrm>
        </p:spPr>
        <p:txBody>
          <a:bodyPr/>
          <a:lstStyle/>
          <a:p>
            <a:endParaRPr lang="en-GB"/>
          </a:p>
        </p:txBody>
      </p:sp>
      <p:sp>
        <p:nvSpPr>
          <p:cNvPr id="7" name="Slide Number Placeholder 6"/>
          <p:cNvSpPr>
            <a:spLocks noGrp="1"/>
          </p:cNvSpPr>
          <p:nvPr>
            <p:ph type="sldNum" sz="quarter" idx="12"/>
          </p:nvPr>
        </p:nvSpPr>
        <p:spPr>
          <a:xfrm>
            <a:off x="5691014" y="6375679"/>
            <a:ext cx="1232456" cy="345796"/>
          </a:xfrm>
        </p:spPr>
        <p:txBody>
          <a:bodyPr/>
          <a:lstStyle/>
          <a:p>
            <a:fld id="{6674A311-E9B2-4ECA-844E-69A4480692A1}" type="slidenum">
              <a:rPr lang="en-GB" smtClean="0"/>
              <a:t>‹#›</a:t>
            </a:fld>
            <a:endParaRPr lang="en-GB"/>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16617296"/>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950" y="6375679"/>
            <a:ext cx="1232456" cy="348462"/>
          </a:xfrm>
        </p:spPr>
        <p:txBody>
          <a:bodyPr/>
          <a:lstStyle/>
          <a:p>
            <a:fld id="{41B754E4-CA17-46D2-A163-36C9513CC5BB}" type="datetimeFigureOut">
              <a:rPr lang="en-GB" smtClean="0"/>
              <a:t>24/04/2020</a:t>
            </a:fld>
            <a:endParaRPr lang="en-GB"/>
          </a:p>
        </p:txBody>
      </p:sp>
      <p:sp>
        <p:nvSpPr>
          <p:cNvPr id="6" name="Footer Placeholder 5"/>
          <p:cNvSpPr>
            <a:spLocks noGrp="1"/>
          </p:cNvSpPr>
          <p:nvPr>
            <p:ph type="ftr" sz="quarter" idx="11"/>
          </p:nvPr>
        </p:nvSpPr>
        <p:spPr>
          <a:xfrm>
            <a:off x="2103621" y="6375679"/>
            <a:ext cx="3482178" cy="345796"/>
          </a:xfrm>
        </p:spPr>
        <p:txBody>
          <a:bodyPr/>
          <a:lstStyle/>
          <a:p>
            <a:endParaRPr lang="en-GB"/>
          </a:p>
        </p:txBody>
      </p:sp>
      <p:sp>
        <p:nvSpPr>
          <p:cNvPr id="7" name="Slide Number Placeholder 6"/>
          <p:cNvSpPr>
            <a:spLocks noGrp="1"/>
          </p:cNvSpPr>
          <p:nvPr>
            <p:ph type="sldNum" sz="quarter" idx="12"/>
          </p:nvPr>
        </p:nvSpPr>
        <p:spPr>
          <a:xfrm>
            <a:off x="5687568" y="6375679"/>
            <a:ext cx="1234440" cy="345796"/>
          </a:xfrm>
        </p:spPr>
        <p:txBody>
          <a:bodyPr/>
          <a:lstStyle/>
          <a:p>
            <a:fld id="{6674A311-E9B2-4ECA-844E-69A4480692A1}" type="slidenum">
              <a:rPr lang="en-GB" smtClean="0"/>
              <a:t>‹#›</a:t>
            </a:fld>
            <a:endParaRPr lang="en-GB"/>
          </a:p>
        </p:txBody>
      </p:sp>
    </p:spTree>
    <p:extLst>
      <p:ext uri="{BB962C8B-B14F-4D97-AF65-F5344CB8AC3E}">
        <p14:creationId xmlns:p14="http://schemas.microsoft.com/office/powerpoint/2010/main" val="1727794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41B754E4-CA17-46D2-A163-36C9513CC5BB}" type="datetimeFigureOut">
              <a:rPr lang="en-GB" smtClean="0"/>
              <a:t>24/04/2020</a:t>
            </a:fld>
            <a:endParaRPr lang="en-GB"/>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GB"/>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674A311-E9B2-4ECA-844E-69A4480692A1}" type="slidenum">
              <a:rPr lang="en-GB" smtClean="0"/>
              <a:t>‹#›</a:t>
            </a:fld>
            <a:endParaRPr lang="en-GB"/>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70996878"/>
      </p:ext>
    </p:extLst>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dirty="0" smtClean="0"/>
              <a:t>FRANZ ROSENZWEIG</a:t>
            </a:r>
            <a:endParaRPr lang="en-GB" dirty="0"/>
          </a:p>
        </p:txBody>
      </p:sp>
      <p:sp>
        <p:nvSpPr>
          <p:cNvPr id="3" name="Subtitle 2"/>
          <p:cNvSpPr>
            <a:spLocks noGrp="1"/>
          </p:cNvSpPr>
          <p:nvPr>
            <p:ph type="subTitle" idx="1"/>
          </p:nvPr>
        </p:nvSpPr>
        <p:spPr/>
        <p:txBody>
          <a:bodyPr/>
          <a:lstStyle/>
          <a:p>
            <a:r>
              <a:rPr lang="cs-CZ" dirty="0" smtClean="0"/>
              <a:t>And the interconnection</a:t>
            </a:r>
            <a:endParaRPr lang="en-GB" dirty="0"/>
          </a:p>
        </p:txBody>
      </p:sp>
    </p:spTree>
    <p:extLst>
      <p:ext uri="{BB962C8B-B14F-4D97-AF65-F5344CB8AC3E}">
        <p14:creationId xmlns:p14="http://schemas.microsoft.com/office/powerpoint/2010/main" val="2191930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Life and work</a:t>
            </a:r>
            <a:endParaRPr lang="en-GB" dirty="0"/>
          </a:p>
        </p:txBody>
      </p:sp>
      <p:sp>
        <p:nvSpPr>
          <p:cNvPr id="3" name="Content Placeholder 2"/>
          <p:cNvSpPr>
            <a:spLocks noGrp="1"/>
          </p:cNvSpPr>
          <p:nvPr>
            <p:ph idx="1"/>
          </p:nvPr>
        </p:nvSpPr>
        <p:spPr>
          <a:xfrm>
            <a:off x="951425" y="1269243"/>
            <a:ext cx="10178322" cy="5445456"/>
          </a:xfrm>
        </p:spPr>
        <p:txBody>
          <a:bodyPr>
            <a:normAutofit fontScale="70000" lnSpcReduction="20000"/>
          </a:bodyPr>
          <a:lstStyle/>
          <a:p>
            <a:pPr algn="just"/>
            <a:r>
              <a:rPr lang="en-GB" dirty="0" smtClean="0"/>
              <a:t>Born in 1886, Kassel, assimilated family</a:t>
            </a:r>
          </a:p>
          <a:p>
            <a:pPr algn="just"/>
            <a:r>
              <a:rPr lang="en-GB" dirty="0" smtClean="0"/>
              <a:t>1906 University of Freiburg – philosophy (mainly Hegel) and history</a:t>
            </a:r>
          </a:p>
          <a:p>
            <a:pPr algn="just"/>
            <a:r>
              <a:rPr lang="en-GB" dirty="0" smtClean="0"/>
              <a:t>Early 1910 – Baden-Baden</a:t>
            </a:r>
            <a:r>
              <a:rPr lang="cs-CZ" dirty="0"/>
              <a:t>;</a:t>
            </a:r>
            <a:r>
              <a:rPr lang="en-GB" dirty="0" smtClean="0"/>
              <a:t> project of renewal Hegelianism</a:t>
            </a:r>
          </a:p>
          <a:p>
            <a:pPr algn="just"/>
            <a:r>
              <a:rPr lang="en-GB" dirty="0" smtClean="0"/>
              <a:t>Fall of 1910 – Berlin and dissertation Hegel und der </a:t>
            </a:r>
            <a:r>
              <a:rPr lang="en-GB" dirty="0" err="1" smtClean="0"/>
              <a:t>Staat</a:t>
            </a:r>
            <a:r>
              <a:rPr lang="en-GB" dirty="0" smtClean="0"/>
              <a:t> (defended in 1912, published in 1920)</a:t>
            </a:r>
          </a:p>
          <a:p>
            <a:pPr algn="just"/>
            <a:r>
              <a:rPr lang="en-GB" dirty="0" smtClean="0"/>
              <a:t>1913 – rethinking the origins of German Idealism (founding of Hegel‘s fragment called „An </a:t>
            </a:r>
            <a:r>
              <a:rPr lang="cs-CZ" dirty="0" smtClean="0"/>
              <a:t>Ae</a:t>
            </a:r>
            <a:r>
              <a:rPr lang="en-GB" dirty="0" err="1" smtClean="0"/>
              <a:t>sthetic</a:t>
            </a:r>
            <a:r>
              <a:rPr lang="en-GB" dirty="0" smtClean="0"/>
              <a:t>“, Franz‘ doubts about the authorship)</a:t>
            </a:r>
          </a:p>
          <a:p>
            <a:pPr algn="just"/>
            <a:r>
              <a:rPr lang="en-GB" dirty="0" smtClean="0"/>
              <a:t>1913 – Leipzig, crucial friendship with lecturer Eugen </a:t>
            </a:r>
            <a:r>
              <a:rPr lang="en-GB" dirty="0" err="1" smtClean="0"/>
              <a:t>Rosenstock</a:t>
            </a:r>
            <a:r>
              <a:rPr lang="en-GB" dirty="0" smtClean="0"/>
              <a:t> – after</a:t>
            </a:r>
            <a:r>
              <a:rPr lang="cs-CZ" dirty="0" smtClean="0"/>
              <a:t> the</a:t>
            </a:r>
            <a:r>
              <a:rPr lang="en-GB" dirty="0" smtClean="0"/>
              <a:t> life-changing discussion Franz almost converted to Christianity but instead he rediscovered Judaism → 1914 study at Berlin </a:t>
            </a:r>
            <a:r>
              <a:rPr lang="en-GB" dirty="0" err="1" smtClean="0"/>
              <a:t>Hochschule</a:t>
            </a:r>
            <a:r>
              <a:rPr lang="en-GB" dirty="0" smtClean="0"/>
              <a:t> </a:t>
            </a:r>
            <a:r>
              <a:rPr lang="en-GB" dirty="0" err="1" smtClean="0"/>
              <a:t>für</a:t>
            </a:r>
            <a:r>
              <a:rPr lang="en-GB" dirty="0" smtClean="0"/>
              <a:t> die </a:t>
            </a:r>
            <a:r>
              <a:rPr lang="en-GB" dirty="0" err="1" smtClean="0"/>
              <a:t>Wissenschaft</a:t>
            </a:r>
            <a:r>
              <a:rPr lang="en-GB" dirty="0" smtClean="0"/>
              <a:t> des </a:t>
            </a:r>
            <a:r>
              <a:rPr lang="en-GB" dirty="0" err="1" smtClean="0"/>
              <a:t>Judentums</a:t>
            </a:r>
            <a:r>
              <a:rPr lang="en-GB" dirty="0" smtClean="0"/>
              <a:t>, friendship with Hermann Cohen and common project The Academy for the study of Judaism</a:t>
            </a:r>
          </a:p>
          <a:p>
            <a:pPr algn="just"/>
            <a:r>
              <a:rPr lang="en-GB" dirty="0" smtClean="0"/>
              <a:t>1914 – first essay in Jewish theology „Atheistic Theology“ – the new Jewish theology is criticized as atheistic</a:t>
            </a:r>
          </a:p>
          <a:p>
            <a:pPr algn="just"/>
            <a:r>
              <a:rPr lang="en-GB" dirty="0" smtClean="0"/>
              <a:t>1914 – 1918 – serving as anti-aircraft in First World War; political work „Globus: Studies towards the World-Historical Doctrine of Space“</a:t>
            </a:r>
          </a:p>
          <a:p>
            <a:pPr algn="just"/>
            <a:r>
              <a:rPr lang="en-GB" dirty="0" smtClean="0"/>
              <a:t>1920 – opening of „The New Jewish </a:t>
            </a:r>
            <a:r>
              <a:rPr lang="en-GB" dirty="0" err="1" smtClean="0"/>
              <a:t>Lehrhaus</a:t>
            </a:r>
            <a:r>
              <a:rPr lang="en-GB" dirty="0" smtClean="0"/>
              <a:t>“ – institute for Jewish adult education</a:t>
            </a:r>
          </a:p>
          <a:p>
            <a:pPr algn="just"/>
            <a:r>
              <a:rPr lang="en-GB" dirty="0" smtClean="0"/>
              <a:t>1921 – philosophical </a:t>
            </a:r>
            <a:r>
              <a:rPr lang="en-GB" dirty="0" err="1" smtClean="0"/>
              <a:t>magnus</a:t>
            </a:r>
            <a:r>
              <a:rPr lang="en-GB" dirty="0" smtClean="0"/>
              <a:t> opus „Stars of redemption“, firstly published </a:t>
            </a:r>
          </a:p>
          <a:p>
            <a:pPr algn="just"/>
            <a:r>
              <a:rPr lang="cs-CZ" dirty="0" smtClean="0"/>
              <a:t>1921 – Franz wrote „The Little Book of </a:t>
            </a:r>
            <a:r>
              <a:rPr lang="en-US" dirty="0"/>
              <a:t>Healthy and Sick Human </a:t>
            </a:r>
            <a:r>
              <a:rPr lang="en-US" dirty="0" smtClean="0"/>
              <a:t>Understanding</a:t>
            </a:r>
            <a:r>
              <a:rPr lang="cs-CZ" dirty="0" smtClean="0"/>
              <a:t>“  as a popular introduction to philosophy hated it and </a:t>
            </a:r>
            <a:r>
              <a:rPr lang="en-GB" dirty="0" smtClean="0"/>
              <a:t>declined the publishing. The Book was published after forty years!</a:t>
            </a:r>
          </a:p>
          <a:p>
            <a:pPr algn="just"/>
            <a:r>
              <a:rPr lang="en-GB" dirty="0" smtClean="0"/>
              <a:t>Illness – 1922 diagnosed with Amyotrophic Lateral Sclerosis, → the loss of speech and ability to write;1923 purchasing of special typewriting machine</a:t>
            </a:r>
          </a:p>
          <a:p>
            <a:pPr algn="just"/>
            <a:r>
              <a:rPr lang="en-GB" dirty="0" smtClean="0"/>
              <a:t>Translations – 1924 </a:t>
            </a:r>
            <a:r>
              <a:rPr lang="cs-CZ" dirty="0" smtClean="0"/>
              <a:t>„</a:t>
            </a:r>
            <a:r>
              <a:rPr lang="en-US" dirty="0" smtClean="0"/>
              <a:t>Sixty </a:t>
            </a:r>
            <a:r>
              <a:rPr lang="en-US" dirty="0"/>
              <a:t>Hymns and Poems of Judah </a:t>
            </a:r>
            <a:r>
              <a:rPr lang="en-US" dirty="0" err="1" smtClean="0"/>
              <a:t>HaLevi</a:t>
            </a:r>
            <a:r>
              <a:rPr lang="cs-CZ" dirty="0" smtClean="0"/>
              <a:t>“; </a:t>
            </a:r>
            <a:r>
              <a:rPr lang="en-GB" dirty="0" smtClean="0"/>
              <a:t>1925 collaboration with Martin Buber on German translation of Bible</a:t>
            </a:r>
          </a:p>
          <a:p>
            <a:pPr algn="just"/>
            <a:r>
              <a:rPr lang="en-GB" dirty="0" smtClean="0"/>
              <a:t>1925 – essay „The New Thinking“</a:t>
            </a:r>
          </a:p>
          <a:p>
            <a:pPr algn="just"/>
            <a:r>
              <a:rPr lang="en-GB" dirty="0" smtClean="0"/>
              <a:t>1929 death</a:t>
            </a:r>
            <a:endParaRPr lang="en-GB"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765" y="-1"/>
            <a:ext cx="1610434" cy="242996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47709" y="605382"/>
            <a:ext cx="609600" cy="609600"/>
          </a:xfrm>
          <a:prstGeom prst="rect">
            <a:avLst/>
          </a:prstGeom>
        </p:spPr>
      </p:pic>
    </p:spTree>
    <p:extLst>
      <p:ext uri="{BB962C8B-B14F-4D97-AF65-F5344CB8AC3E}">
        <p14:creationId xmlns:p14="http://schemas.microsoft.com/office/powerpoint/2010/main" val="1165389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9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star of redemption</a:t>
            </a:r>
            <a:endParaRPr lang="en-GB" dirty="0"/>
          </a:p>
        </p:txBody>
      </p:sp>
      <p:sp>
        <p:nvSpPr>
          <p:cNvPr id="5" name="Content Placeholder 4"/>
          <p:cNvSpPr>
            <a:spLocks noGrp="1"/>
          </p:cNvSpPr>
          <p:nvPr>
            <p:ph idx="1"/>
          </p:nvPr>
        </p:nvSpPr>
        <p:spPr>
          <a:xfrm>
            <a:off x="1251678" y="1191491"/>
            <a:ext cx="10178322" cy="4688101"/>
          </a:xfrm>
        </p:spPr>
        <p:txBody>
          <a:bodyPr/>
          <a:lstStyle/>
          <a:p>
            <a:r>
              <a:rPr lang="en-GB" dirty="0" smtClean="0"/>
              <a:t>Complicated yet systematic work</a:t>
            </a:r>
          </a:p>
          <a:p>
            <a:r>
              <a:rPr lang="en-GB" dirty="0" smtClean="0"/>
              <a:t>Fusion of philosophy and theology</a:t>
            </a:r>
          </a:p>
          <a:p>
            <a:r>
              <a:rPr lang="en-GB" dirty="0" smtClean="0"/>
              <a:t>Three fundamental kinds of being – God, world and self</a:t>
            </a:r>
          </a:p>
          <a:p>
            <a:r>
              <a:rPr lang="en-GB" dirty="0" smtClean="0"/>
              <a:t>Three courses of connection between them – creation, revelation and redemption</a:t>
            </a:r>
          </a:p>
          <a:p>
            <a:r>
              <a:rPr lang="en-GB" dirty="0" smtClean="0"/>
              <a:t>Together they create a united Star of David</a:t>
            </a:r>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3909" y="3535541"/>
            <a:ext cx="4061786" cy="278909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93194" y="4625287"/>
            <a:ext cx="609600" cy="609600"/>
          </a:xfrm>
          <a:prstGeom prst="rect">
            <a:avLst/>
          </a:prstGeom>
        </p:spPr>
      </p:pic>
    </p:spTree>
    <p:extLst>
      <p:ext uri="{BB962C8B-B14F-4D97-AF65-F5344CB8AC3E}">
        <p14:creationId xmlns:p14="http://schemas.microsoft.com/office/powerpoint/2010/main" val="2207516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444"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Mortality in the </a:t>
            </a:r>
            <a:r>
              <a:rPr lang="en-GB" i="1" dirty="0" smtClean="0"/>
              <a:t>star</a:t>
            </a:r>
            <a:endParaRPr lang="en-GB" dirty="0"/>
          </a:p>
        </p:txBody>
      </p:sp>
      <p:sp>
        <p:nvSpPr>
          <p:cNvPr id="3" name="Content Placeholder 2"/>
          <p:cNvSpPr>
            <a:spLocks noGrp="1"/>
          </p:cNvSpPr>
          <p:nvPr>
            <p:ph idx="1"/>
          </p:nvPr>
        </p:nvSpPr>
        <p:spPr/>
        <p:txBody>
          <a:bodyPr/>
          <a:lstStyle/>
          <a:p>
            <a:r>
              <a:rPr lang="en-GB" dirty="0" smtClean="0"/>
              <a:t>Death brings every element – that means every kind of being - close to Nothing</a:t>
            </a:r>
          </a:p>
          <a:p>
            <a:r>
              <a:rPr lang="en-GB" dirty="0" smtClean="0"/>
              <a:t>Every element generates its identity from its own particular experience of Nothing</a:t>
            </a:r>
          </a:p>
          <a:p>
            <a:r>
              <a:rPr lang="en-GB" dirty="0" smtClean="0"/>
              <a:t>Two paths that leads out of Nothing</a:t>
            </a:r>
            <a:r>
              <a:rPr lang="cs-CZ" dirty="0" smtClean="0"/>
              <a:t>: a.) </a:t>
            </a:r>
            <a:r>
              <a:rPr lang="en-GB" dirty="0" smtClean="0"/>
              <a:t>the </a:t>
            </a:r>
            <a:r>
              <a:rPr lang="en-GB" i="1" dirty="0" smtClean="0"/>
              <a:t>affirmation</a:t>
            </a:r>
            <a:r>
              <a:rPr lang="en-GB" dirty="0" smtClean="0"/>
              <a:t> of what is “not-nothing”</a:t>
            </a:r>
          </a:p>
          <a:p>
            <a:pPr marL="0" indent="0">
              <a:buNone/>
            </a:pPr>
            <a:r>
              <a:rPr lang="en-GB" dirty="0" smtClean="0"/>
              <a:t>                                                              path of the „Yes“</a:t>
            </a:r>
          </a:p>
          <a:p>
            <a:pPr marL="0" indent="0">
              <a:buNone/>
            </a:pPr>
            <a:r>
              <a:rPr lang="en-GB" dirty="0" smtClean="0"/>
              <a:t>                                                          b.) </a:t>
            </a:r>
            <a:r>
              <a:rPr lang="en-GB" i="1" dirty="0" smtClean="0"/>
              <a:t>negation</a:t>
            </a:r>
            <a:r>
              <a:rPr lang="en-GB" dirty="0" smtClean="0"/>
              <a:t> of that very nothing</a:t>
            </a:r>
          </a:p>
          <a:p>
            <a:pPr marL="0" indent="0">
              <a:buNone/>
            </a:pPr>
            <a:r>
              <a:rPr lang="en-GB" dirty="0" smtClean="0"/>
              <a:t>                                                               path of the „No“</a:t>
            </a:r>
          </a:p>
          <a:p>
            <a:pPr marL="0" indent="0">
              <a:buNone/>
            </a:pPr>
            <a:r>
              <a:rPr lang="cs-CZ" dirty="0" smtClean="0"/>
              <a:t>                                                                     </a:t>
            </a:r>
            <a:r>
              <a:rPr lang="cs-CZ" dirty="0" smtClean="0">
                <a:latin typeface="Century Gothic" panose="020B0502020202020204" pitchFamily="34" charset="0"/>
              </a:rPr>
              <a:t>↓</a:t>
            </a:r>
            <a:r>
              <a:rPr lang="cs-CZ" dirty="0" smtClean="0"/>
              <a:t> </a:t>
            </a:r>
          </a:p>
          <a:p>
            <a:pPr marL="0" indent="0">
              <a:buNone/>
            </a:pPr>
            <a:r>
              <a:rPr lang="cs-CZ" dirty="0"/>
              <a:t> </a:t>
            </a:r>
            <a:r>
              <a:rPr lang="cs-CZ" dirty="0" smtClean="0"/>
              <a:t>                                                         </a:t>
            </a:r>
            <a:r>
              <a:rPr lang="en-GB" dirty="0" smtClean="0"/>
              <a:t>unity of those paths is called „And“ of „Yes“ and „No“</a:t>
            </a:r>
          </a:p>
          <a:p>
            <a:endParaRPr lang="cs-CZ" dirty="0" smtClean="0"/>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40182" y="4578927"/>
            <a:ext cx="609600" cy="609600"/>
          </a:xfrm>
          <a:prstGeom prst="rect">
            <a:avLst/>
          </a:prstGeom>
        </p:spPr>
      </p:pic>
    </p:spTree>
    <p:extLst>
      <p:ext uri="{BB962C8B-B14F-4D97-AF65-F5344CB8AC3E}">
        <p14:creationId xmlns:p14="http://schemas.microsoft.com/office/powerpoint/2010/main" val="1288836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Theology in the </a:t>
            </a:r>
            <a:r>
              <a:rPr lang="en-GB" i="1" dirty="0" smtClean="0"/>
              <a:t>Star</a:t>
            </a:r>
            <a:endParaRPr lang="en-GB" dirty="0"/>
          </a:p>
        </p:txBody>
      </p:sp>
      <p:sp>
        <p:nvSpPr>
          <p:cNvPr id="3" name="Content Placeholder 2"/>
          <p:cNvSpPr>
            <a:spLocks noGrp="1"/>
          </p:cNvSpPr>
          <p:nvPr>
            <p:ph idx="1"/>
          </p:nvPr>
        </p:nvSpPr>
        <p:spPr>
          <a:xfrm>
            <a:off x="1251678" y="1149927"/>
            <a:ext cx="10178322" cy="4729666"/>
          </a:xfrm>
        </p:spPr>
        <p:txBody>
          <a:bodyPr>
            <a:normAutofit/>
          </a:bodyPr>
          <a:lstStyle/>
          <a:p>
            <a:r>
              <a:rPr lang="en-GB" dirty="0" smtClean="0"/>
              <a:t>Theology brings into actuality the elements created by philosophy through connecting into relations</a:t>
            </a:r>
          </a:p>
          <a:p>
            <a:r>
              <a:rPr lang="en-GB" dirty="0" smtClean="0"/>
              <a:t>Creation: the divine is turning into relation with the world</a:t>
            </a:r>
          </a:p>
          <a:p>
            <a:r>
              <a:rPr lang="en-GB" dirty="0" smtClean="0"/>
              <a:t>Revelation: the divine is turning into relation with the self</a:t>
            </a:r>
          </a:p>
          <a:p>
            <a:r>
              <a:rPr lang="en-GB" dirty="0" smtClean="0"/>
              <a:t>Redemption:  the self is turning into relation with the world</a:t>
            </a:r>
          </a:p>
          <a:p>
            <a:r>
              <a:rPr lang="en-GB" dirty="0" smtClean="0"/>
              <a:t>Only through these relations the elements are actual and their identity is realized</a:t>
            </a:r>
          </a:p>
          <a:p>
            <a:r>
              <a:rPr lang="en-GB" dirty="0" smtClean="0"/>
              <a:t>They need to open up and transform themselves in order to enter the relations by the reversal of „Yes“ and „No“ </a:t>
            </a:r>
          </a:p>
          <a:p>
            <a:r>
              <a:rPr lang="en-GB" dirty="0" smtClean="0"/>
              <a:t>Creation is experienced as past, revelation as present and redemption as future</a:t>
            </a:r>
          </a:p>
          <a:p>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2544" y="4753502"/>
            <a:ext cx="2616777" cy="210449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65418" y="5269993"/>
            <a:ext cx="609600" cy="609600"/>
          </a:xfrm>
          <a:prstGeom prst="rect">
            <a:avLst/>
          </a:prstGeom>
        </p:spPr>
      </p:pic>
    </p:spTree>
    <p:extLst>
      <p:ext uri="{BB962C8B-B14F-4D97-AF65-F5344CB8AC3E}">
        <p14:creationId xmlns:p14="http://schemas.microsoft.com/office/powerpoint/2010/main" val="2234178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29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role of </a:t>
            </a:r>
            <a:r>
              <a:rPr lang="en-GB" dirty="0" err="1" smtClean="0"/>
              <a:t>jewish</a:t>
            </a:r>
            <a:r>
              <a:rPr lang="en-GB" dirty="0" smtClean="0"/>
              <a:t> and </a:t>
            </a:r>
            <a:r>
              <a:rPr lang="en-GB" dirty="0" err="1" smtClean="0"/>
              <a:t>christian</a:t>
            </a:r>
            <a:r>
              <a:rPr lang="en-GB" dirty="0" smtClean="0"/>
              <a:t> communities</a:t>
            </a:r>
            <a:endParaRPr lang="en-GB" dirty="0"/>
          </a:p>
        </p:txBody>
      </p:sp>
      <p:sp>
        <p:nvSpPr>
          <p:cNvPr id="3" name="Content Placeholder 2"/>
          <p:cNvSpPr>
            <a:spLocks noGrp="1"/>
          </p:cNvSpPr>
          <p:nvPr>
            <p:ph idx="1"/>
          </p:nvPr>
        </p:nvSpPr>
        <p:spPr>
          <a:xfrm>
            <a:off x="1251678" y="1981201"/>
            <a:ext cx="10178322" cy="3898392"/>
          </a:xfrm>
        </p:spPr>
        <p:txBody>
          <a:bodyPr/>
          <a:lstStyle/>
          <a:p>
            <a:r>
              <a:rPr lang="en-GB" dirty="0" smtClean="0"/>
              <a:t>Life in those communities allows us to see the unity of All in the future</a:t>
            </a:r>
          </a:p>
          <a:p>
            <a:r>
              <a:rPr lang="en-GB" dirty="0" smtClean="0"/>
              <a:t>Jewish people anticipate the ultimate redemption of the world</a:t>
            </a:r>
            <a:r>
              <a:rPr lang="cs-CZ" dirty="0" smtClean="0"/>
              <a:t> through their intimate relation to the divine</a:t>
            </a:r>
            <a:endParaRPr lang="en-GB" dirty="0" smtClean="0"/>
          </a:p>
          <a:p>
            <a:r>
              <a:rPr lang="en-GB" dirty="0" smtClean="0"/>
              <a:t>Christianity causes the actual redemption of the world in the history through the message of love</a:t>
            </a:r>
          </a:p>
          <a:p>
            <a:r>
              <a:rPr lang="en-GB" dirty="0" smtClean="0"/>
              <a:t>Vision of redemptive unity of the All through the image of the Star of David – the Star of Redemption</a:t>
            </a:r>
            <a:endParaRPr lang="cs-CZ" dirty="0" smtClean="0"/>
          </a:p>
          <a:p>
            <a:pPr marL="0" indent="0">
              <a:buNone/>
            </a:pP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5681" y="4693227"/>
            <a:ext cx="1905000" cy="19050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84080" y="5168859"/>
            <a:ext cx="609600" cy="609600"/>
          </a:xfrm>
          <a:prstGeom prst="rect">
            <a:avLst/>
          </a:prstGeom>
        </p:spPr>
      </p:pic>
    </p:spTree>
    <p:extLst>
      <p:ext uri="{BB962C8B-B14F-4D97-AF65-F5344CB8AC3E}">
        <p14:creationId xmlns:p14="http://schemas.microsoft.com/office/powerpoint/2010/main" val="3100817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New thinking</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Concept depicted in </a:t>
            </a:r>
            <a:r>
              <a:rPr lang="en-GB" i="1" dirty="0" smtClean="0"/>
              <a:t>The Star </a:t>
            </a:r>
            <a:r>
              <a:rPr lang="en-GB" dirty="0" smtClean="0"/>
              <a:t>and in the essay </a:t>
            </a:r>
            <a:r>
              <a:rPr lang="en-GB" i="1" dirty="0" smtClean="0"/>
              <a:t>The New Thinking</a:t>
            </a:r>
          </a:p>
          <a:p>
            <a:r>
              <a:rPr lang="en-GB" dirty="0" smtClean="0"/>
              <a:t>Old thinking‘s errors:  </a:t>
            </a:r>
            <a:r>
              <a:rPr lang="en-GB" b="1" dirty="0" smtClean="0"/>
              <a:t>*</a:t>
            </a:r>
            <a:r>
              <a:rPr lang="en-GB" dirty="0" smtClean="0"/>
              <a:t> Abstracting from time</a:t>
            </a:r>
          </a:p>
          <a:p>
            <a:pPr marL="0" indent="0">
              <a:buNone/>
            </a:pPr>
            <a:r>
              <a:rPr lang="en-GB" dirty="0" smtClean="0"/>
              <a:t>                                    </a:t>
            </a:r>
            <a:r>
              <a:rPr lang="en-GB" b="1" dirty="0" smtClean="0"/>
              <a:t>*</a:t>
            </a:r>
            <a:r>
              <a:rPr lang="en-GB" dirty="0" smtClean="0"/>
              <a:t> Reductive reasoning</a:t>
            </a:r>
          </a:p>
          <a:p>
            <a:pPr marL="0" indent="0">
              <a:buNone/>
            </a:pPr>
            <a:r>
              <a:rPr lang="en-GB" dirty="0" smtClean="0"/>
              <a:t>                                    </a:t>
            </a:r>
            <a:r>
              <a:rPr lang="en-GB" b="1" dirty="0" smtClean="0"/>
              <a:t>*</a:t>
            </a:r>
            <a:r>
              <a:rPr lang="en-GB" dirty="0" smtClean="0"/>
              <a:t> Thinking from the standpoint of the Absolute</a:t>
            </a:r>
          </a:p>
          <a:p>
            <a:r>
              <a:rPr lang="en-GB" dirty="0" smtClean="0"/>
              <a:t>Whole </a:t>
            </a:r>
            <a:r>
              <a:rPr lang="en-GB" dirty="0" err="1" smtClean="0"/>
              <a:t>horizont</a:t>
            </a:r>
            <a:r>
              <a:rPr lang="en-GB" dirty="0" smtClean="0"/>
              <a:t> of the new thinkers:  </a:t>
            </a:r>
            <a:r>
              <a:rPr lang="en-GB" b="1" dirty="0" smtClean="0"/>
              <a:t>~</a:t>
            </a:r>
            <a:r>
              <a:rPr lang="en-GB" dirty="0" smtClean="0"/>
              <a:t> relations to the thing through the past</a:t>
            </a:r>
          </a:p>
          <a:p>
            <a:pPr marL="0" indent="0">
              <a:buNone/>
            </a:pPr>
            <a:r>
              <a:rPr lang="en-GB" b="1" dirty="0" smtClean="0"/>
              <a:t>                                                           ~ </a:t>
            </a:r>
            <a:r>
              <a:rPr lang="en-GB" dirty="0" smtClean="0"/>
              <a:t>awareness of the self through the present</a:t>
            </a:r>
          </a:p>
          <a:p>
            <a:pPr marL="0" indent="0">
              <a:buNone/>
            </a:pPr>
            <a:r>
              <a:rPr lang="en-GB" b="1" dirty="0" smtClean="0"/>
              <a:t>                                                           ~ </a:t>
            </a:r>
            <a:r>
              <a:rPr lang="en-GB" dirty="0" smtClean="0"/>
              <a:t>relations to the others through the common goal in the</a:t>
            </a:r>
          </a:p>
          <a:p>
            <a:pPr marL="0" indent="0">
              <a:buNone/>
            </a:pPr>
            <a:r>
              <a:rPr lang="en-GB" dirty="0" smtClean="0"/>
              <a:t>                                                               future</a:t>
            </a:r>
          </a:p>
          <a:p>
            <a:r>
              <a:rPr lang="en-GB" dirty="0" smtClean="0"/>
              <a:t> New thinking is possible for philosophy only through the marriage with theology</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1981201"/>
            <a:ext cx="609600" cy="609600"/>
          </a:xfrm>
          <a:prstGeom prst="rect">
            <a:avLst/>
          </a:prstGeom>
        </p:spPr>
      </p:pic>
    </p:spTree>
    <p:extLst>
      <p:ext uri="{BB962C8B-B14F-4D97-AF65-F5344CB8AC3E}">
        <p14:creationId xmlns:p14="http://schemas.microsoft.com/office/powerpoint/2010/main" val="3293591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1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Theory of translation</a:t>
            </a:r>
            <a:endParaRPr lang="en-GB" dirty="0"/>
          </a:p>
        </p:txBody>
      </p:sp>
      <p:sp>
        <p:nvSpPr>
          <p:cNvPr id="3" name="Content Placeholder 2"/>
          <p:cNvSpPr>
            <a:spLocks noGrp="1"/>
          </p:cNvSpPr>
          <p:nvPr>
            <p:ph idx="1"/>
          </p:nvPr>
        </p:nvSpPr>
        <p:spPr>
          <a:xfrm>
            <a:off x="1094509" y="1288474"/>
            <a:ext cx="10335491" cy="4591120"/>
          </a:xfrm>
        </p:spPr>
        <p:txBody>
          <a:bodyPr/>
          <a:lstStyle/>
          <a:p>
            <a:r>
              <a:rPr lang="en-GB" dirty="0" smtClean="0"/>
              <a:t>Translation is an introducing of the foreign text into your primary language and thus transforming this language</a:t>
            </a:r>
          </a:p>
          <a:p>
            <a:r>
              <a:rPr lang="en-GB" dirty="0" smtClean="0"/>
              <a:t>The future is the redemptive unity of all languages – translator‘s work actually leads to the redemption</a:t>
            </a:r>
          </a:p>
          <a:p>
            <a:r>
              <a:rPr lang="en-GB" dirty="0" smtClean="0"/>
              <a:t>„All the speech is translation“ – you are translating your thoughts for the other person in order to communicate with him and to connect with him</a:t>
            </a:r>
          </a:p>
          <a:p>
            <a:pPr marL="0" indent="0">
              <a:buNone/>
            </a:pP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3418" y="3269797"/>
            <a:ext cx="5001058" cy="358820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99164" y="4454298"/>
            <a:ext cx="609600" cy="609600"/>
          </a:xfrm>
          <a:prstGeom prst="rect">
            <a:avLst/>
          </a:prstGeom>
        </p:spPr>
      </p:pic>
    </p:spTree>
    <p:extLst>
      <p:ext uri="{BB962C8B-B14F-4D97-AF65-F5344CB8AC3E}">
        <p14:creationId xmlns:p14="http://schemas.microsoft.com/office/powerpoint/2010/main" val="3971747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80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Homework</a:t>
            </a:r>
            <a:endParaRPr lang="en-GB" dirty="0"/>
          </a:p>
        </p:txBody>
      </p:sp>
      <p:sp>
        <p:nvSpPr>
          <p:cNvPr id="3" name="Content Placeholder 2"/>
          <p:cNvSpPr>
            <a:spLocks noGrp="1"/>
          </p:cNvSpPr>
          <p:nvPr>
            <p:ph idx="1"/>
          </p:nvPr>
        </p:nvSpPr>
        <p:spPr/>
        <p:txBody>
          <a:bodyPr/>
          <a:lstStyle/>
          <a:p>
            <a:r>
              <a:rPr lang="en-US" dirty="0"/>
              <a:t>Listen to </a:t>
            </a:r>
            <a:r>
              <a:rPr lang="cs-CZ" dirty="0" smtClean="0"/>
              <a:t>this </a:t>
            </a:r>
            <a:r>
              <a:rPr lang="en-US" dirty="0" smtClean="0"/>
              <a:t>presentation</a:t>
            </a:r>
            <a:r>
              <a:rPr lang="cs-CZ" dirty="0" smtClean="0"/>
              <a:t>. </a:t>
            </a:r>
            <a:r>
              <a:rPr lang="en-US" dirty="0" smtClean="0"/>
              <a:t>Read</a:t>
            </a:r>
            <a:r>
              <a:rPr lang="cs-CZ" dirty="0" smtClean="0"/>
              <a:t> the</a:t>
            </a:r>
            <a:r>
              <a:rPr lang="en-US" dirty="0" smtClean="0"/>
              <a:t> </a:t>
            </a:r>
            <a:r>
              <a:rPr lang="en-US" dirty="0"/>
              <a:t>beginning of the Introduction from The Star of Redemption (pp 9 – 12; about death and about the philosophy of the all).  Explain in your own words (300 – 400 words) the importance of death for a man and its relation to the philosophy (or philosophy’s relation to the death). Did you notice the shift in language between Jewish rationalism and Jewish existentialism when you read e.g. Mendelssohn and now you are reading </a:t>
            </a:r>
            <a:r>
              <a:rPr lang="en-US" dirty="0" err="1"/>
              <a:t>Rosenzweig</a:t>
            </a:r>
            <a:r>
              <a:rPr lang="en-US" dirty="0" smtClean="0"/>
              <a:t>?</a:t>
            </a:r>
            <a:r>
              <a:rPr lang="en-US" dirty="0"/>
              <a:t/>
            </a:r>
            <a:br>
              <a:rPr lang="en-US" dirty="0"/>
            </a:br>
            <a:r>
              <a:rPr lang="en-US" dirty="0"/>
              <a:t>Send me your paper via e-mail before 8th May</a:t>
            </a:r>
            <a:r>
              <a:rPr lang="en-US" dirty="0" smtClean="0"/>
              <a:t>.</a:t>
            </a:r>
            <a:endParaRPr lang="cs-CZ" dirty="0" smtClean="0"/>
          </a:p>
          <a:p>
            <a:endParaRPr lang="cs-CZ" dirty="0"/>
          </a:p>
          <a:p>
            <a:r>
              <a:rPr lang="cs-CZ" b="1" u="sng" dirty="0" smtClean="0"/>
              <a:t>jana.tomesova@ff.cuni.cz</a:t>
            </a:r>
            <a:endParaRPr lang="en-GB" b="1" u="sng" dirty="0"/>
          </a:p>
        </p:txBody>
      </p:sp>
    </p:spTree>
    <p:extLst>
      <p:ext uri="{BB962C8B-B14F-4D97-AF65-F5344CB8AC3E}">
        <p14:creationId xmlns:p14="http://schemas.microsoft.com/office/powerpoint/2010/main" val="3619033181"/>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Badge</Template>
  <TotalTime>739</TotalTime>
  <Words>867</Words>
  <Application>Microsoft Office PowerPoint</Application>
  <PresentationFormat>Širokoúhlá obrazovka</PresentationFormat>
  <Paragraphs>64</Paragraphs>
  <Slides>9</Slides>
  <Notes>0</Notes>
  <HiddenSlides>0</HiddenSlides>
  <MMClips>7</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9</vt:i4>
      </vt:variant>
    </vt:vector>
  </HeadingPairs>
  <TitlesOfParts>
    <vt:vector size="14" baseType="lpstr">
      <vt:lpstr>Arial</vt:lpstr>
      <vt:lpstr>Century Gothic</vt:lpstr>
      <vt:lpstr>Gill Sans MT</vt:lpstr>
      <vt:lpstr>Impact</vt:lpstr>
      <vt:lpstr>Badge</vt:lpstr>
      <vt:lpstr>FRANZ ROSENZWEIG</vt:lpstr>
      <vt:lpstr>Life and work</vt:lpstr>
      <vt:lpstr>The star of redemption</vt:lpstr>
      <vt:lpstr>Mortality in the star</vt:lpstr>
      <vt:lpstr>Theology in the Star</vt:lpstr>
      <vt:lpstr>The role of jewish and christian communities</vt:lpstr>
      <vt:lpstr>New thinking</vt:lpstr>
      <vt:lpstr>Theory of translation</vt:lpstr>
      <vt:lpstr>Homework</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FRANZ ROSENZWEIG</dc:title>
  <dc:creator>janel</dc:creator>
  <cp:lastModifiedBy>FFUK</cp:lastModifiedBy>
  <cp:revision>213</cp:revision>
  <dcterms:created xsi:type="dcterms:W3CDTF">2020-04-18T12:52:16Z</dcterms:created>
  <dcterms:modified xsi:type="dcterms:W3CDTF">2020-04-24T14:28:18Z</dcterms:modified>
</cp:coreProperties>
</file>