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8" r:id="rId10"/>
    <p:sldId id="266" r:id="rId11"/>
    <p:sldId id="267" r:id="rId12"/>
    <p:sldId id="269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203744-3D74-462E-BD42-49519C794FB7}" v="559" dt="2020-02-19T14:13:51.1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64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98203744-3D74-462E-BD42-49519C794FB7}"/>
    <pc:docChg chg="addSld modSld">
      <pc:chgData name="" userId="" providerId="" clId="Web-{98203744-3D74-462E-BD42-49519C794FB7}" dt="2020-02-19T14:13:51.179" v="545"/>
      <pc:docMkLst>
        <pc:docMk/>
      </pc:docMkLst>
      <pc:sldChg chg="mod setBg">
        <pc:chgData name="" userId="" providerId="" clId="Web-{98203744-3D74-462E-BD42-49519C794FB7}" dt="2020-02-19T14:08:58.131" v="396"/>
        <pc:sldMkLst>
          <pc:docMk/>
          <pc:sldMk cId="3579758751" sldId="266"/>
        </pc:sldMkLst>
      </pc:sldChg>
      <pc:sldChg chg="addSp modSp new mod setBg">
        <pc:chgData name="" userId="" providerId="" clId="Web-{98203744-3D74-462E-BD42-49519C794FB7}" dt="2020-02-19T14:09:57.494" v="411" actId="20577"/>
        <pc:sldMkLst>
          <pc:docMk/>
          <pc:sldMk cId="3236907793" sldId="267"/>
        </pc:sldMkLst>
        <pc:spChg chg="mod">
          <ac:chgData name="" userId="" providerId="" clId="Web-{98203744-3D74-462E-BD42-49519C794FB7}" dt="2020-02-19T13:56:27.589" v="7" actId="20577"/>
          <ac:spMkLst>
            <pc:docMk/>
            <pc:sldMk cId="3236907793" sldId="267"/>
            <ac:spMk id="2" creationId="{E008E005-C776-4B2F-9B44-DC44E4A5B2A2}"/>
          </ac:spMkLst>
        </pc:spChg>
        <pc:spChg chg="mod">
          <ac:chgData name="" userId="" providerId="" clId="Web-{98203744-3D74-462E-BD42-49519C794FB7}" dt="2020-02-19T14:09:57.494" v="411" actId="20577"/>
          <ac:spMkLst>
            <pc:docMk/>
            <pc:sldMk cId="3236907793" sldId="267"/>
            <ac:spMk id="3" creationId="{568D7B17-A81F-41D3-8F1F-793B4FB04915}"/>
          </ac:spMkLst>
        </pc:spChg>
        <pc:picChg chg="add mod">
          <ac:chgData name="" userId="" providerId="" clId="Web-{98203744-3D74-462E-BD42-49519C794FB7}" dt="2020-02-19T14:09:44.524" v="400" actId="1076"/>
          <ac:picMkLst>
            <pc:docMk/>
            <pc:sldMk cId="3236907793" sldId="267"/>
            <ac:picMk id="4" creationId="{58DCBCC7-77B4-461A-B5E0-BD1645661474}"/>
          </ac:picMkLst>
        </pc:picChg>
      </pc:sldChg>
      <pc:sldChg chg="addSp modSp new mod setBg">
        <pc:chgData name="" userId="" providerId="" clId="Web-{98203744-3D74-462E-BD42-49519C794FB7}" dt="2020-02-19T14:08:51.115" v="394"/>
        <pc:sldMkLst>
          <pc:docMk/>
          <pc:sldMk cId="622255436" sldId="268"/>
        </pc:sldMkLst>
        <pc:spChg chg="mod">
          <ac:chgData name="" userId="" providerId="" clId="Web-{98203744-3D74-462E-BD42-49519C794FB7}" dt="2020-02-19T13:56:50.012" v="30" actId="20577"/>
          <ac:spMkLst>
            <pc:docMk/>
            <pc:sldMk cId="622255436" sldId="268"/>
            <ac:spMk id="2" creationId="{C903C075-3B77-4BC1-9A79-758D3DBA21D8}"/>
          </ac:spMkLst>
        </pc:spChg>
        <pc:spChg chg="mod">
          <ac:chgData name="" userId="" providerId="" clId="Web-{98203744-3D74-462E-BD42-49519C794FB7}" dt="2020-02-19T14:04:59.164" v="311" actId="20577"/>
          <ac:spMkLst>
            <pc:docMk/>
            <pc:sldMk cId="622255436" sldId="268"/>
            <ac:spMk id="3" creationId="{759BC149-8E05-4E63-B1D7-C0BC3BB528D4}"/>
          </ac:spMkLst>
        </pc:spChg>
        <pc:picChg chg="add mod">
          <ac:chgData name="" userId="" providerId="" clId="Web-{98203744-3D74-462E-BD42-49519C794FB7}" dt="2020-02-19T14:04:18.740" v="280" actId="1076"/>
          <ac:picMkLst>
            <pc:docMk/>
            <pc:sldMk cId="622255436" sldId="268"/>
            <ac:picMk id="4" creationId="{7387C9FF-9AA5-4C9B-A3F2-C18BC49CE1B3}"/>
          </ac:picMkLst>
        </pc:picChg>
      </pc:sldChg>
      <pc:sldChg chg="addSp modSp new mod setBg">
        <pc:chgData name="" userId="" providerId="" clId="Web-{98203744-3D74-462E-BD42-49519C794FB7}" dt="2020-02-19T14:13:51.179" v="545"/>
        <pc:sldMkLst>
          <pc:docMk/>
          <pc:sldMk cId="1806691870" sldId="269"/>
        </pc:sldMkLst>
        <pc:spChg chg="mod">
          <ac:chgData name="" userId="" providerId="" clId="Web-{98203744-3D74-462E-BD42-49519C794FB7}" dt="2020-02-19T14:10:26.402" v="428" actId="20577"/>
          <ac:spMkLst>
            <pc:docMk/>
            <pc:sldMk cId="1806691870" sldId="269"/>
            <ac:spMk id="2" creationId="{96A4AF9A-A655-4FF0-9B45-F13271340ECB}"/>
          </ac:spMkLst>
        </pc:spChg>
        <pc:spChg chg="mod">
          <ac:chgData name="" userId="" providerId="" clId="Web-{98203744-3D74-462E-BD42-49519C794FB7}" dt="2020-02-19T14:13:46.725" v="543" actId="20577"/>
          <ac:spMkLst>
            <pc:docMk/>
            <pc:sldMk cId="1806691870" sldId="269"/>
            <ac:spMk id="3" creationId="{2167D6BC-863D-4544-82BD-8497D6783147}"/>
          </ac:spMkLst>
        </pc:spChg>
        <pc:picChg chg="add mod modCrop">
          <ac:chgData name="" userId="" providerId="" clId="Web-{98203744-3D74-462E-BD42-49519C794FB7}" dt="2020-02-19T14:13:29.881" v="528"/>
          <ac:picMkLst>
            <pc:docMk/>
            <pc:sldMk cId="1806691870" sldId="269"/>
            <ac:picMk id="4" creationId="{3076C587-4B74-4993-9233-2C3ED3D60E8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474E-4E76-441C-91F4-E77508A9F80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58B4-2A72-473E-BC4B-04283A9FA1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2089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474E-4E76-441C-91F4-E77508A9F80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58B4-2A72-473E-BC4B-04283A9FA1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8136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474E-4E76-441C-91F4-E77508A9F80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58B4-2A72-473E-BC4B-04283A9FA1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2953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474E-4E76-441C-91F4-E77508A9F80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58B4-2A72-473E-BC4B-04283A9FA1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3954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474E-4E76-441C-91F4-E77508A9F80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58B4-2A72-473E-BC4B-04283A9FA1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9071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474E-4E76-441C-91F4-E77508A9F80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58B4-2A72-473E-BC4B-04283A9FA1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087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474E-4E76-441C-91F4-E77508A9F80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58B4-2A72-473E-BC4B-04283A9FA1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2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474E-4E76-441C-91F4-E77508A9F80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58B4-2A72-473E-BC4B-04283A9FA1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2684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474E-4E76-441C-91F4-E77508A9F80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58B4-2A72-473E-BC4B-04283A9FA1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257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474E-4E76-441C-91F4-E77508A9F80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58B4-2A72-473E-BC4B-04283A9FA1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8337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474E-4E76-441C-91F4-E77508A9F80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158B4-2A72-473E-BC4B-04283A9FA1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1414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8474E-4E76-441C-91F4-E77508A9F80E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158B4-2A72-473E-BC4B-04283A9FA1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357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67265" y="838986"/>
            <a:ext cx="5241303" cy="3487917"/>
          </a:xfrm>
        </p:spPr>
        <p:txBody>
          <a:bodyPr>
            <a:normAutofit/>
          </a:bodyPr>
          <a:lstStyle/>
          <a:p>
            <a:r>
              <a:rPr lang="cs-CZ" b="1" dirty="0"/>
              <a:t>Christianizace Čech</a:t>
            </a:r>
            <a:br>
              <a:rPr lang="cs-CZ" b="1" dirty="0"/>
            </a:br>
            <a:r>
              <a:rPr lang="cs-CZ" b="1" dirty="0"/>
              <a:t>jako badatelský problém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440024"/>
            <a:ext cx="3896412" cy="1241685"/>
          </a:xfrm>
        </p:spPr>
        <p:txBody>
          <a:bodyPr>
            <a:normAutofit/>
          </a:bodyPr>
          <a:lstStyle/>
          <a:p>
            <a:r>
              <a:rPr lang="cs-CZ" dirty="0"/>
              <a:t>Základní problémy studia starších českých dějin I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86" t="-176" r="110" b="176"/>
          <a:stretch/>
        </p:blipFill>
        <p:spPr>
          <a:xfrm>
            <a:off x="6438508" y="632132"/>
            <a:ext cx="4803793" cy="535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183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Svatý Vojtěch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6345026" cy="4759651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Velký problém interpretace</a:t>
            </a:r>
          </a:p>
          <a:p>
            <a:r>
              <a:rPr lang="cs-CZ" dirty="0"/>
              <a:t>Prameny – prakticky jen jeho legendy</a:t>
            </a:r>
          </a:p>
          <a:p>
            <a:r>
              <a:rPr lang="cs-CZ" dirty="0"/>
              <a:t>Idealistická výchova v Říši?</a:t>
            </a:r>
          </a:p>
          <a:p>
            <a:r>
              <a:rPr lang="cs-CZ" dirty="0"/>
              <a:t>Neexistuje nezávislá zpráva potvrzující jeho styky</a:t>
            </a:r>
          </a:p>
          <a:p>
            <a:r>
              <a:rPr lang="cs-CZ" dirty="0"/>
              <a:t>Všechny další se objeví až po jeho svatořečení za asistence Oty III.</a:t>
            </a:r>
          </a:p>
          <a:p>
            <a:r>
              <a:rPr lang="cs-CZ" dirty="0"/>
              <a:t>V legendách čteme </a:t>
            </a:r>
            <a:r>
              <a:rPr lang="cs-CZ" dirty="0" err="1"/>
              <a:t>antipřemyslovskou</a:t>
            </a:r>
            <a:r>
              <a:rPr lang="cs-CZ" dirty="0"/>
              <a:t> propagandu</a:t>
            </a:r>
          </a:p>
          <a:p>
            <a:r>
              <a:rPr lang="cs-CZ" dirty="0"/>
              <a:t>Biskupové líčeni obecně negativně, včetně mohučského</a:t>
            </a:r>
          </a:p>
          <a:p>
            <a:r>
              <a:rPr lang="cs-CZ" dirty="0"/>
              <a:t>Objektivně hodnocené Vojtěchovo působení</a:t>
            </a:r>
            <a:br>
              <a:rPr lang="cs-CZ" dirty="0"/>
            </a:br>
            <a:r>
              <a:rPr lang="cs-CZ" dirty="0"/>
              <a:t>v Čechách vyznívá dost negativně</a:t>
            </a:r>
          </a:p>
          <a:p>
            <a:r>
              <a:rPr lang="cs-CZ" dirty="0"/>
              <a:t>Jako christianizační svatý je velmi stereotypní</a:t>
            </a:r>
          </a:p>
          <a:p>
            <a:r>
              <a:rPr lang="cs-CZ" dirty="0"/>
              <a:t>Nakonec sami Češi přijmou kritiku – otázka proč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176" y="638502"/>
            <a:ext cx="4358878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758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08E005-C776-4B2F-9B44-DC44E4A5B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>
            <a:normAutofit/>
          </a:bodyPr>
          <a:lstStyle/>
          <a:p>
            <a:r>
              <a:rPr lang="en-US" b="1" dirty="0" err="1">
                <a:cs typeface="Calibri Light"/>
              </a:rPr>
              <a:t>Arcibiskupství</a:t>
            </a:r>
            <a:r>
              <a:rPr lang="en-US" b="1" dirty="0">
                <a:cs typeface="Calibri Light"/>
              </a:rPr>
              <a:t>?</a:t>
            </a:r>
            <a:endParaRPr lang="en-US" b="1" dirty="0"/>
          </a:p>
        </p:txBody>
      </p:sp>
      <p:pic>
        <p:nvPicPr>
          <p:cNvPr id="4" name="Picture 4" descr="A church with a clock on the side of a building&#10;&#10;Description generated with high confidence">
            <a:extLst>
              <a:ext uri="{FF2B5EF4-FFF2-40B4-BE49-F238E27FC236}">
                <a16:creationId xmlns:a16="http://schemas.microsoft.com/office/drawing/2014/main" id="{58DCBCC7-77B4-461A-B5E0-BD16456614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220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D7B17-A81F-41D3-8F1F-793B4FB04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0465" y="2194102"/>
            <a:ext cx="4140013" cy="390858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>
                <a:cs typeface="Calibri"/>
              </a:rPr>
              <a:t>Moravská tradice Metoděje</a:t>
            </a:r>
          </a:p>
          <a:p>
            <a:r>
              <a:rPr lang="en-US" sz="2000">
                <a:cs typeface="Calibri"/>
              </a:rPr>
              <a:t>Co vlastně chtěl založit v Čechách Boleslav I.?</a:t>
            </a:r>
          </a:p>
          <a:p>
            <a:r>
              <a:rPr lang="en-US" sz="2000">
                <a:cs typeface="Calibri"/>
              </a:rPr>
              <a:t>Svatý Vojtěch?</a:t>
            </a:r>
          </a:p>
          <a:p>
            <a:r>
              <a:rPr lang="en-US" sz="2000">
                <a:cs typeface="Calibri"/>
              </a:rPr>
              <a:t>Problematická tradice roku 1000</a:t>
            </a:r>
          </a:p>
          <a:p>
            <a:pPr lvl="1"/>
            <a:r>
              <a:rPr lang="en-US" sz="2000">
                <a:cs typeface="Calibri"/>
              </a:rPr>
              <a:t>Hnězdno?</a:t>
            </a:r>
          </a:p>
          <a:p>
            <a:pPr lvl="1"/>
            <a:r>
              <a:rPr lang="en-US" sz="2000">
                <a:cs typeface="Calibri"/>
              </a:rPr>
              <a:t>Praha?</a:t>
            </a:r>
          </a:p>
          <a:p>
            <a:r>
              <a:rPr lang="en-US" sz="2000">
                <a:cs typeface="Calibri"/>
              </a:rPr>
              <a:t>Pokus Břetislava I.?</a:t>
            </a:r>
          </a:p>
        </p:txBody>
      </p:sp>
    </p:spTree>
    <p:extLst>
      <p:ext uri="{BB962C8B-B14F-4D97-AF65-F5344CB8AC3E}">
        <p14:creationId xmlns:p14="http://schemas.microsoft.com/office/powerpoint/2010/main" val="3236907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A4AF9A-A655-4FF0-9B45-F13271340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>
            <a:normAutofit/>
          </a:bodyPr>
          <a:lstStyle/>
          <a:p>
            <a:r>
              <a:rPr lang="en-US" b="1" dirty="0" err="1">
                <a:cs typeface="Calibri Light"/>
              </a:rPr>
              <a:t>Hnězdno</a:t>
            </a:r>
            <a:r>
              <a:rPr lang="en-US" b="1" dirty="0">
                <a:cs typeface="Calibri Light"/>
              </a:rPr>
              <a:t> 1039</a:t>
            </a:r>
            <a:endParaRPr lang="en-US" b="1" dirty="0"/>
          </a:p>
        </p:txBody>
      </p:sp>
      <p:pic>
        <p:nvPicPr>
          <p:cNvPr id="4" name="Picture 4" descr="A picture containing indoor, table, cake, sitting&#10;&#10;Description generated with very high confidence">
            <a:extLst>
              <a:ext uri="{FF2B5EF4-FFF2-40B4-BE49-F238E27FC236}">
                <a16:creationId xmlns:a16="http://schemas.microsoft.com/office/drawing/2014/main" id="{3076C587-4B74-4993-9233-2C3ED3D60E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652" r="7923" b="2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D6BC-863D-4544-82BD-8497D6783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0465" y="2194101"/>
            <a:ext cx="4476300" cy="4407665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dirty="0" err="1">
                <a:cs typeface="Calibri"/>
              </a:rPr>
              <a:t>Zisk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cenných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ostatků</a:t>
            </a:r>
            <a:br>
              <a:rPr lang="en-US" dirty="0">
                <a:cs typeface="Calibri"/>
              </a:rPr>
            </a:br>
            <a:r>
              <a:rPr lang="en-US" dirty="0">
                <a:cs typeface="Calibri"/>
              </a:rPr>
              <a:t>(</a:t>
            </a:r>
            <a:r>
              <a:rPr lang="en-US" dirty="0" err="1">
                <a:cs typeface="Calibri"/>
              </a:rPr>
              <a:t>Vojtěch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Radim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Pět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bratří</a:t>
            </a:r>
            <a:r>
              <a:rPr lang="en-US" dirty="0">
                <a:cs typeface="Calibri"/>
              </a:rPr>
              <a:t>)</a:t>
            </a:r>
          </a:p>
          <a:p>
            <a:r>
              <a:rPr lang="en-US" dirty="0" err="1">
                <a:cs typeface="Calibri"/>
              </a:rPr>
              <a:t>Smíření</a:t>
            </a:r>
            <a:r>
              <a:rPr lang="en-US" dirty="0">
                <a:cs typeface="Calibri"/>
              </a:rPr>
              <a:t> se </a:t>
            </a:r>
            <a:r>
              <a:rPr lang="en-US" dirty="0" err="1">
                <a:cs typeface="Calibri"/>
              </a:rPr>
              <a:t>sv</a:t>
            </a:r>
            <a:r>
              <a:rPr lang="en-US" dirty="0">
                <a:cs typeface="Calibri"/>
              </a:rPr>
              <a:t>. </a:t>
            </a:r>
            <a:r>
              <a:rPr lang="en-US" dirty="0" err="1">
                <a:cs typeface="Calibri"/>
              </a:rPr>
              <a:t>Vojtěchem</a:t>
            </a:r>
            <a:endParaRPr lang="en-US" dirty="0">
              <a:cs typeface="Calibri"/>
            </a:endParaRPr>
          </a:p>
          <a:p>
            <a:r>
              <a:rPr lang="en-US" dirty="0" err="1">
                <a:cs typeface="Calibri"/>
              </a:rPr>
              <a:t>Zákoník</a:t>
            </a:r>
            <a:endParaRPr lang="en-US" dirty="0">
              <a:cs typeface="Calibri"/>
            </a:endParaRPr>
          </a:p>
          <a:p>
            <a:r>
              <a:rPr lang="en-US" dirty="0" err="1">
                <a:cs typeface="Calibri"/>
              </a:rPr>
              <a:t>Otázka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zřízení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velkofar</a:t>
            </a:r>
            <a:r>
              <a:rPr lang="en-US" dirty="0">
                <a:cs typeface="Calibri"/>
              </a:rPr>
              <a:t>...</a:t>
            </a:r>
          </a:p>
          <a:p>
            <a:r>
              <a:rPr lang="en-US" dirty="0" err="1">
                <a:cs typeface="Calibri"/>
              </a:rPr>
              <a:t>Pokus</a:t>
            </a:r>
            <a:r>
              <a:rPr lang="en-US" dirty="0">
                <a:cs typeface="Calibri"/>
              </a:rPr>
              <a:t> o </a:t>
            </a:r>
            <a:r>
              <a:rPr lang="en-US" dirty="0" err="1">
                <a:cs typeface="Calibri"/>
              </a:rPr>
              <a:t>nové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arcibiskupství</a:t>
            </a:r>
            <a:r>
              <a:rPr lang="en-US" dirty="0">
                <a:cs typeface="Calibri"/>
              </a:rPr>
              <a:t>?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K </a:t>
            </a:r>
            <a:r>
              <a:rPr lang="en-US" dirty="0" err="1">
                <a:cs typeface="Calibri"/>
              </a:rPr>
              <a:t>tomu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všemu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prakticky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jediný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pramen</a:t>
            </a:r>
            <a:r>
              <a:rPr lang="en-US" dirty="0">
                <a:cs typeface="Calibri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806691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cs-CZ" b="1" dirty="0"/>
              <a:t>Počátky christianizace v očích pramenů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3116" y="2023352"/>
            <a:ext cx="5359670" cy="4708187"/>
          </a:xfrm>
        </p:spPr>
        <p:txBody>
          <a:bodyPr>
            <a:normAutofit/>
          </a:bodyPr>
          <a:lstStyle/>
          <a:p>
            <a:r>
              <a:rPr lang="cs-CZ" sz="2400" dirty="0"/>
              <a:t>Písemné prameny</a:t>
            </a:r>
          </a:p>
          <a:p>
            <a:pPr lvl="1"/>
            <a:r>
              <a:rPr lang="cs-CZ" dirty="0"/>
              <a:t>Silně jednostranné</a:t>
            </a:r>
            <a:br>
              <a:rPr lang="cs-CZ" dirty="0"/>
            </a:br>
            <a:r>
              <a:rPr lang="cs-CZ" dirty="0"/>
              <a:t>(křesťanské, pro-přemyslovské)</a:t>
            </a:r>
          </a:p>
          <a:p>
            <a:pPr lvl="1"/>
            <a:r>
              <a:rPr lang="cs-CZ" dirty="0"/>
              <a:t>Týkají se prakticky jen elit</a:t>
            </a:r>
          </a:p>
          <a:p>
            <a:pPr lvl="1"/>
            <a:r>
              <a:rPr lang="cs-CZ" dirty="0"/>
              <a:t>Zachycují situaci často ex post</a:t>
            </a:r>
          </a:p>
          <a:p>
            <a:pPr lvl="1"/>
            <a:r>
              <a:rPr lang="cs-CZ" dirty="0"/>
              <a:t>Zahraniční prameny jsou velmi útržkovité…</a:t>
            </a:r>
          </a:p>
          <a:p>
            <a:r>
              <a:rPr lang="cs-CZ" sz="2400" dirty="0"/>
              <a:t>Hmotné prameny</a:t>
            </a:r>
          </a:p>
          <a:p>
            <a:pPr lvl="1"/>
            <a:r>
              <a:rPr lang="cs-CZ" dirty="0"/>
              <a:t>Obtížná interpretace</a:t>
            </a:r>
          </a:p>
          <a:p>
            <a:pPr lvl="1"/>
            <a:r>
              <a:rPr lang="cs-CZ" dirty="0"/>
              <a:t>Anonymita</a:t>
            </a:r>
          </a:p>
          <a:p>
            <a:pPr lvl="1"/>
            <a:r>
              <a:rPr lang="cs-CZ" dirty="0"/>
              <a:t>Těžko propojitelné s písemnými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4" r="-1" b="2173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00594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cs-CZ" sz="5400" b="1" dirty="0"/>
              <a:t>Archeologické stopy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0" r="-1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97761" y="2706624"/>
            <a:ext cx="6667259" cy="3986006"/>
          </a:xfrm>
        </p:spPr>
        <p:txBody>
          <a:bodyPr>
            <a:normAutofit fontScale="92500" lnSpcReduction="10000"/>
          </a:bodyPr>
          <a:lstStyle/>
          <a:p>
            <a:r>
              <a:rPr lang="cs-CZ" sz="2400" dirty="0"/>
              <a:t>Kremace vs. </a:t>
            </a:r>
            <a:r>
              <a:rPr lang="cs-CZ" sz="2400" dirty="0" err="1"/>
              <a:t>inhumace</a:t>
            </a:r>
            <a:endParaRPr lang="cs-CZ" sz="2400" dirty="0"/>
          </a:p>
          <a:p>
            <a:pPr lvl="1"/>
            <a:r>
              <a:rPr lang="cs-CZ" dirty="0"/>
              <a:t>Předpoklad: Pálení nebožtíků je jasně předkřesťanský zvyk, kostrový pohřeb je potenciálně křesťanský</a:t>
            </a:r>
          </a:p>
          <a:p>
            <a:pPr lvl="1"/>
            <a:r>
              <a:rPr lang="cs-CZ" dirty="0"/>
              <a:t>Funguje to jedním směrem – kremace v Polsku trvá do doby christianizace, pak se velmi pomalu přechází na kostrové pohřby</a:t>
            </a:r>
          </a:p>
          <a:p>
            <a:pPr lvl="1"/>
            <a:r>
              <a:rPr lang="cs-CZ" dirty="0"/>
              <a:t>Nefunguje to obráceně – kostrové pohřby se ve střední a jižní Evropě objeví dávno před prvními zprávami o křtu</a:t>
            </a:r>
          </a:p>
          <a:p>
            <a:r>
              <a:rPr lang="cs-CZ" sz="2400" dirty="0"/>
              <a:t>Křesťanské artefakty</a:t>
            </a:r>
          </a:p>
          <a:p>
            <a:pPr lvl="1"/>
            <a:r>
              <a:rPr lang="cs-CZ" dirty="0"/>
              <a:t>Kdy jde o projev víry a kdy jen o estetiku a elitní charakter výrobku</a:t>
            </a:r>
          </a:p>
        </p:txBody>
      </p:sp>
    </p:spTree>
    <p:extLst>
      <p:ext uri="{BB962C8B-B14F-4D97-AF65-F5344CB8AC3E}">
        <p14:creationId xmlns:p14="http://schemas.microsoft.com/office/powerpoint/2010/main" val="4039599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cs-CZ" sz="4200" b="1" dirty="0"/>
              <a:t>Archeologie náboženství vůbec…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0080" y="2872898"/>
            <a:ext cx="4535035" cy="3985101"/>
          </a:xfrm>
        </p:spPr>
        <p:txBody>
          <a:bodyPr>
            <a:normAutofit/>
          </a:bodyPr>
          <a:lstStyle/>
          <a:p>
            <a:r>
              <a:rPr lang="cs-CZ" sz="1800" dirty="0"/>
              <a:t>Špatně se určují i „pohanské“ nálezy…</a:t>
            </a:r>
          </a:p>
          <a:p>
            <a:pPr lvl="1"/>
            <a:r>
              <a:rPr lang="cs-CZ" sz="1800" dirty="0"/>
              <a:t>Většina objektů je silně diskutovaná, často existuje naprosto profánní interpretace</a:t>
            </a:r>
          </a:p>
          <a:p>
            <a:pPr lvl="1"/>
            <a:r>
              <a:rPr lang="cs-CZ" sz="1800" dirty="0"/>
              <a:t>Co je náboženský objekt a co je ozdoba / hračka</a:t>
            </a:r>
          </a:p>
          <a:p>
            <a:r>
              <a:rPr lang="cs-CZ" sz="1800" dirty="0"/>
              <a:t>Nálezy kostelů jsou zpočátku velmi vzácné – týkají se jen elit</a:t>
            </a:r>
          </a:p>
          <a:p>
            <a:pPr lvl="1"/>
            <a:r>
              <a:rPr lang="cs-CZ" sz="1800" dirty="0"/>
              <a:t>Byl vůbec pokřtěn někdo mimo hranice knížecího dvorce?</a:t>
            </a:r>
          </a:p>
          <a:p>
            <a:r>
              <a:rPr lang="cs-CZ" sz="1800" dirty="0"/>
              <a:t>Když nemáme důkazy o pohanství ani křesťanství, tak… v co tedy věřili?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13" r="1" b="7160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7183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První písemné zprávy – ještě větší problém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5854831" cy="4667250"/>
          </a:xfrm>
        </p:spPr>
        <p:txBody>
          <a:bodyPr>
            <a:normAutofit fontScale="92500" lnSpcReduction="10000"/>
          </a:bodyPr>
          <a:lstStyle/>
          <a:p>
            <a:r>
              <a:rPr lang="cs-CZ" dirty="0" err="1"/>
              <a:t>Fuldské</a:t>
            </a:r>
            <a:r>
              <a:rPr lang="cs-CZ" dirty="0"/>
              <a:t> anály 845: „</a:t>
            </a:r>
            <a:r>
              <a:rPr lang="cs-CZ" i="1" dirty="0" err="1"/>
              <a:t>Hludowicus</a:t>
            </a:r>
            <a:r>
              <a:rPr lang="cs-CZ" i="1" dirty="0"/>
              <a:t> XIIII ex </a:t>
            </a:r>
            <a:r>
              <a:rPr lang="cs-CZ" i="1" dirty="0" err="1"/>
              <a:t>ducibus</a:t>
            </a:r>
            <a:r>
              <a:rPr lang="cs-CZ" i="1" dirty="0"/>
              <a:t> </a:t>
            </a:r>
            <a:r>
              <a:rPr lang="cs-CZ" i="1" dirty="0" err="1"/>
              <a:t>Boemanorum</a:t>
            </a:r>
            <a:r>
              <a:rPr lang="cs-CZ" i="1" dirty="0"/>
              <a:t> </a:t>
            </a:r>
            <a:r>
              <a:rPr lang="cs-CZ" i="1" dirty="0" err="1"/>
              <a:t>cum</a:t>
            </a:r>
            <a:r>
              <a:rPr lang="cs-CZ" i="1" dirty="0"/>
              <a:t> </a:t>
            </a:r>
            <a:r>
              <a:rPr lang="cs-CZ" i="1" dirty="0" err="1"/>
              <a:t>hominibus</a:t>
            </a:r>
            <a:r>
              <a:rPr lang="cs-CZ" i="1" dirty="0"/>
              <a:t> </a:t>
            </a:r>
            <a:r>
              <a:rPr lang="cs-CZ" i="1" dirty="0" err="1"/>
              <a:t>suis</a:t>
            </a:r>
            <a:r>
              <a:rPr lang="cs-CZ" i="1" dirty="0"/>
              <a:t> </a:t>
            </a:r>
            <a:r>
              <a:rPr lang="cs-CZ" i="1" dirty="0" err="1"/>
              <a:t>christianam</a:t>
            </a:r>
            <a:r>
              <a:rPr lang="cs-CZ" i="1" dirty="0"/>
              <a:t> religionem </a:t>
            </a:r>
            <a:r>
              <a:rPr lang="cs-CZ" i="1" dirty="0" err="1"/>
              <a:t>desiderantes</a:t>
            </a:r>
            <a:r>
              <a:rPr lang="cs-CZ" i="1" dirty="0"/>
              <a:t> </a:t>
            </a:r>
            <a:r>
              <a:rPr lang="cs-CZ" i="1" dirty="0" err="1"/>
              <a:t>suscepit</a:t>
            </a:r>
            <a:r>
              <a:rPr lang="cs-CZ" i="1" dirty="0"/>
              <a:t> et in </a:t>
            </a:r>
            <a:r>
              <a:rPr lang="cs-CZ" i="1" dirty="0" err="1"/>
              <a:t>octavis</a:t>
            </a:r>
            <a:r>
              <a:rPr lang="cs-CZ" i="1" dirty="0"/>
              <a:t> </a:t>
            </a:r>
            <a:r>
              <a:rPr lang="cs-CZ" i="1" dirty="0" err="1"/>
              <a:t>theophaniae</a:t>
            </a:r>
            <a:r>
              <a:rPr lang="cs-CZ" i="1" dirty="0"/>
              <a:t> </a:t>
            </a:r>
            <a:r>
              <a:rPr lang="cs-CZ" i="1" dirty="0" err="1"/>
              <a:t>baptizati</a:t>
            </a:r>
            <a:r>
              <a:rPr lang="cs-CZ" i="1" dirty="0"/>
              <a:t> </a:t>
            </a:r>
            <a:r>
              <a:rPr lang="cs-CZ" i="1" dirty="0" err="1"/>
              <a:t>iussit</a:t>
            </a:r>
            <a:r>
              <a:rPr lang="cs-CZ" i="1" dirty="0"/>
              <a:t>“</a:t>
            </a:r>
          </a:p>
          <a:p>
            <a:r>
              <a:rPr lang="cs-CZ" dirty="0"/>
              <a:t>Silně postrádá kontext</a:t>
            </a:r>
          </a:p>
          <a:p>
            <a:r>
              <a:rPr lang="cs-CZ" dirty="0"/>
              <a:t>Hlavní interpretace:</a:t>
            </a:r>
          </a:p>
          <a:p>
            <a:pPr lvl="1"/>
            <a:r>
              <a:rPr lang="cs-CZ" dirty="0"/>
              <a:t>Třeštík: Politický křest ve snaze udržet mír, neprosadilo se</a:t>
            </a:r>
          </a:p>
          <a:p>
            <a:pPr lvl="1"/>
            <a:r>
              <a:rPr lang="cs-CZ" dirty="0" err="1"/>
              <a:t>Wihoda</a:t>
            </a:r>
            <a:r>
              <a:rPr lang="cs-CZ" dirty="0"/>
              <a:t>: Muselo jít o definitivní křest, odpadlictví se netolerovalo</a:t>
            </a:r>
          </a:p>
          <a:p>
            <a:pPr lvl="1"/>
            <a:r>
              <a:rPr lang="cs-CZ" dirty="0" err="1"/>
              <a:t>Velímský</a:t>
            </a:r>
            <a:r>
              <a:rPr lang="cs-CZ" dirty="0"/>
              <a:t>: cestu v zimě nešlo uspořádat</a:t>
            </a:r>
            <a:br>
              <a:rPr lang="cs-CZ" dirty="0"/>
            </a:br>
            <a:r>
              <a:rPr lang="cs-CZ" dirty="0"/>
              <a:t>z náhlého popudu a bez přípravy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9"/>
          <a:stretch/>
        </p:blipFill>
        <p:spPr>
          <a:xfrm>
            <a:off x="7137220" y="1338606"/>
            <a:ext cx="4316003" cy="516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7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cs-CZ" sz="3700" b="1"/>
              <a:t>První jednoznačně zachycená christianizace - Přemyslovská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r>
              <a:rPr lang="cs-CZ" sz="2000" dirty="0"/>
              <a:t>Kristiánova legenda – Bořivoj na Velké Moravě</a:t>
            </a:r>
          </a:p>
          <a:p>
            <a:r>
              <a:rPr lang="cs-CZ" sz="2000" dirty="0"/>
              <a:t>Bavorské legendy jinak upřednostňují Spytihněva</a:t>
            </a:r>
          </a:p>
          <a:p>
            <a:r>
              <a:rPr lang="cs-CZ" sz="2000" dirty="0"/>
              <a:t>Česká redakce zmiňuje znovu Bořivoje</a:t>
            </a:r>
          </a:p>
          <a:p>
            <a:pPr lvl="1"/>
            <a:r>
              <a:rPr lang="cs-CZ" sz="2000" dirty="0"/>
              <a:t>Interpretace: Bořivojovo křesťanství nebylo uznáno ze západu, nepřišlo z Řezna</a:t>
            </a:r>
          </a:p>
          <a:p>
            <a:r>
              <a:rPr lang="cs-CZ" sz="2000" dirty="0"/>
              <a:t>Spojováno s poddáním Spytihněva 895</a:t>
            </a:r>
          </a:p>
          <a:p>
            <a:r>
              <a:rPr lang="cs-CZ" sz="2000" dirty="0"/>
              <a:t>V praxi máme jistotu až díky legendám, které zmiňují poddání Řeznu za dob sv. Václava</a:t>
            </a:r>
          </a:p>
          <a:p>
            <a:r>
              <a:rPr lang="cs-CZ" sz="2000" dirty="0"/>
              <a:t>Archeologie kostelů: Praha, Levý Hradec, Budeč</a:t>
            </a:r>
          </a:p>
        </p:txBody>
      </p:sp>
      <p:pic>
        <p:nvPicPr>
          <p:cNvPr id="6" name="Obrázek 5" descr="Obsah obrázku strom, exteriér, rostlina&#10;&#10;Popis byl vytvořen automaticky">
            <a:extLst>
              <a:ext uri="{FF2B5EF4-FFF2-40B4-BE49-F238E27FC236}">
                <a16:creationId xmlns:a16="http://schemas.microsoft.com/office/drawing/2014/main" id="{78754A38-798B-FC28-8E32-736DC75685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97" b="1"/>
          <a:stretch/>
        </p:blipFill>
        <p:spPr>
          <a:xfrm rot="16200000">
            <a:off x="6266720" y="932720"/>
            <a:ext cx="6858000" cy="499256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08974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1AC6A30-4F22-4C0F-B278-19C5B8A80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4335AD-65B1-44E4-90AF-264024FE4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199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70366" y="195943"/>
            <a:ext cx="4267200" cy="1765129"/>
          </a:xfrm>
        </p:spPr>
        <p:txBody>
          <a:bodyPr>
            <a:normAutofit/>
          </a:bodyPr>
          <a:lstStyle/>
          <a:p>
            <a:pPr algn="ctr"/>
            <a:r>
              <a:rPr lang="cs-CZ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Svatá Ludmila, svatý Václav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69"/>
          <a:stretch/>
        </p:blipFill>
        <p:spPr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98966" y="2147357"/>
            <a:ext cx="4038600" cy="4514700"/>
          </a:xfrm>
        </p:spPr>
        <p:txBody>
          <a:bodyPr>
            <a:normAutofit fontScale="92500" lnSpcReduction="20000"/>
          </a:bodyPr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Projev zapojení českého křesťanství do evropské sféry (dvojpolární)</a:t>
            </a:r>
          </a:p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Pokusy o emancipaci české církve, včetně institucí</a:t>
            </a:r>
          </a:p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Analogie s jinými čerstvě křtěnými oblastmi &gt; christianizační svatí</a:t>
            </a:r>
          </a:p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Vývoj typického dynastického</a:t>
            </a:r>
            <a:b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národního patrona</a:t>
            </a:r>
          </a:p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První literární památky – problém interpretace a datování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" r="21534"/>
          <a:stretch/>
        </p:blipFill>
        <p:spPr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5866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Založení biskupství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9365" y="1508290"/>
            <a:ext cx="11566689" cy="503391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První (ne) jasný prvek emancipace české církve</a:t>
            </a:r>
          </a:p>
          <a:p>
            <a:r>
              <a:rPr lang="cs-CZ" dirty="0"/>
              <a:t>Přichází překvapivě pozdě – cca 80 let po christianizaci</a:t>
            </a:r>
            <a:br>
              <a:rPr lang="cs-CZ" dirty="0"/>
            </a:br>
            <a:r>
              <a:rPr lang="cs-CZ" dirty="0"/>
              <a:t>(možná 130; v Uhrách přitom cca 20 let,</a:t>
            </a:r>
            <a:br>
              <a:rPr lang="cs-CZ" dirty="0"/>
            </a:br>
            <a:r>
              <a:rPr lang="cs-CZ" dirty="0"/>
              <a:t>v Polsku prakticky ihned!)</a:t>
            </a:r>
          </a:p>
          <a:p>
            <a:r>
              <a:rPr lang="cs-CZ" dirty="0"/>
              <a:t>Velmi rozdílné tradice:</a:t>
            </a:r>
          </a:p>
          <a:p>
            <a:pPr lvl="1"/>
            <a:r>
              <a:rPr lang="cs-CZ" dirty="0"/>
              <a:t>Kosmas</a:t>
            </a:r>
          </a:p>
          <a:p>
            <a:pPr lvl="1"/>
            <a:r>
              <a:rPr lang="cs-CZ" dirty="0"/>
              <a:t>Svatovojtěšské legendy</a:t>
            </a:r>
          </a:p>
          <a:p>
            <a:pPr lvl="1"/>
            <a:r>
              <a:rPr lang="cs-CZ" dirty="0"/>
              <a:t>Anály české a polské</a:t>
            </a:r>
          </a:p>
          <a:p>
            <a:pPr lvl="1"/>
            <a:r>
              <a:rPr lang="cs-CZ" dirty="0"/>
              <a:t>Pamětní záznam o vysvěcení pražského biskupa</a:t>
            </a:r>
          </a:p>
          <a:p>
            <a:pPr marL="457200" lvl="1" indent="0">
              <a:buNone/>
            </a:pPr>
            <a:r>
              <a:rPr lang="cs-CZ" dirty="0"/>
              <a:t>&gt;&gt;&gt; biskupství založeno 968, ale první biskup vysvěcen až 976</a:t>
            </a:r>
          </a:p>
          <a:p>
            <a:r>
              <a:rPr lang="cs-CZ" dirty="0"/>
              <a:t>Obvyklé interpretace:</a:t>
            </a:r>
          </a:p>
          <a:p>
            <a:pPr lvl="1"/>
            <a:r>
              <a:rPr lang="cs-CZ" dirty="0"/>
              <a:t>Kosmas manipuluje s daty, aby neměl zásluhy Boleslav I.</a:t>
            </a:r>
          </a:p>
          <a:p>
            <a:pPr lvl="1"/>
            <a:r>
              <a:rPr lang="cs-CZ" dirty="0"/>
              <a:t>Založení biskupství blokoval biskup Michal z Řezna</a:t>
            </a:r>
          </a:p>
          <a:p>
            <a:pPr lvl="1"/>
            <a:r>
              <a:rPr lang="cs-CZ" dirty="0"/>
              <a:t>Po Michalově smrti Wolfgang souhlasí, ale dojde k povstání Jindřicha Svárlivého a Češi se přidají…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502" y="630403"/>
            <a:ext cx="3213100" cy="440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101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03C075-3B77-4BC1-9A79-758D3DBA2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b="1" dirty="0" err="1">
                <a:cs typeface="Calibri Light"/>
              </a:rPr>
              <a:t>Moravské</a:t>
            </a:r>
            <a:r>
              <a:rPr lang="en-US" b="1" dirty="0">
                <a:cs typeface="Calibri Light"/>
              </a:rPr>
              <a:t> </a:t>
            </a:r>
            <a:r>
              <a:rPr lang="en-US" b="1" dirty="0" err="1">
                <a:cs typeface="Calibri Light"/>
              </a:rPr>
              <a:t>biskupství</a:t>
            </a:r>
            <a:endParaRPr lang="en-US" b="1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BC149-8E05-4E63-B1D7-C0BC3BB52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951459"/>
            <a:ext cx="5670417" cy="4541415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dirty="0" err="1">
                <a:cs typeface="Calibri"/>
              </a:rPr>
              <a:t>Tradice</a:t>
            </a:r>
            <a:r>
              <a:rPr lang="en-US" dirty="0">
                <a:cs typeface="Calibri"/>
              </a:rPr>
              <a:t> z </a:t>
            </a:r>
            <a:r>
              <a:rPr lang="en-US" dirty="0" err="1">
                <a:cs typeface="Calibri"/>
              </a:rPr>
              <a:t>Moravy</a:t>
            </a:r>
            <a:r>
              <a:rPr lang="en-US" dirty="0">
                <a:cs typeface="Calibri"/>
              </a:rPr>
              <a:t> (</a:t>
            </a:r>
            <a:r>
              <a:rPr lang="en-US" dirty="0" err="1">
                <a:cs typeface="Calibri"/>
              </a:rPr>
              <a:t>šlo</a:t>
            </a:r>
            <a:r>
              <a:rPr lang="en-US" dirty="0">
                <a:cs typeface="Calibri"/>
              </a:rPr>
              <a:t> o </a:t>
            </a:r>
            <a:r>
              <a:rPr lang="en-US" dirty="0" err="1">
                <a:cs typeface="Calibri"/>
              </a:rPr>
              <a:t>celou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provincii</a:t>
            </a:r>
            <a:r>
              <a:rPr lang="en-US" dirty="0">
                <a:cs typeface="Calibri"/>
              </a:rPr>
              <a:t>,</a:t>
            </a:r>
            <a:r>
              <a:rPr lang="cs-CZ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problematicky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založenou</a:t>
            </a:r>
            <a:r>
              <a:rPr lang="en-US" dirty="0">
                <a:cs typeface="Calibri"/>
              </a:rPr>
              <a:t>;</a:t>
            </a:r>
            <a:r>
              <a:rPr lang="cs-CZ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technicky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narušení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práv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bavorských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biskupů</a:t>
            </a:r>
            <a:r>
              <a:rPr lang="en-US" dirty="0">
                <a:cs typeface="Calibri"/>
              </a:rPr>
              <a:t>...)</a:t>
            </a:r>
          </a:p>
          <a:p>
            <a:r>
              <a:rPr lang="en-US" dirty="0">
                <a:cs typeface="Calibri"/>
              </a:rPr>
              <a:t>976 </a:t>
            </a:r>
            <a:r>
              <a:rPr lang="en-US" dirty="0" err="1">
                <a:cs typeface="Calibri"/>
              </a:rPr>
              <a:t>zmíněn</a:t>
            </a:r>
            <a:r>
              <a:rPr lang="en-US" dirty="0">
                <a:cs typeface="Calibri"/>
              </a:rPr>
              <a:t> v </a:t>
            </a:r>
            <a:r>
              <a:rPr lang="en-US" dirty="0" err="1">
                <a:cs typeface="Calibri"/>
              </a:rPr>
              <a:t>úředních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aktech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moravský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biskup</a:t>
            </a:r>
            <a:r>
              <a:rPr lang="cs-CZ" dirty="0">
                <a:cs typeface="Calibri"/>
              </a:rPr>
              <a:t> – bez kontextu</a:t>
            </a:r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Kosmas </a:t>
            </a:r>
            <a:r>
              <a:rPr lang="en-US" dirty="0" err="1">
                <a:cs typeface="Calibri"/>
              </a:rPr>
              <a:t>zmiňuje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moravského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biskupa</a:t>
            </a:r>
            <a:br>
              <a:rPr lang="cs-CZ" dirty="0">
                <a:cs typeface="Calibri"/>
              </a:rPr>
            </a:br>
            <a:r>
              <a:rPr lang="en-US" dirty="0">
                <a:cs typeface="Calibri"/>
              </a:rPr>
              <a:t>v </a:t>
            </a:r>
            <a:r>
              <a:rPr lang="en-US" dirty="0" err="1">
                <a:cs typeface="Calibri"/>
              </a:rPr>
              <a:t>dobách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před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poč</a:t>
            </a:r>
            <a:r>
              <a:rPr lang="en-US" dirty="0">
                <a:cs typeface="Calibri"/>
              </a:rPr>
              <a:t>. 11. </a:t>
            </a:r>
            <a:r>
              <a:rPr lang="en-US" dirty="0" err="1">
                <a:cs typeface="Calibri"/>
              </a:rPr>
              <a:t>století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jménem</a:t>
            </a:r>
            <a:r>
              <a:rPr lang="en-US" dirty="0">
                <a:cs typeface="Calibri"/>
              </a:rPr>
              <a:t> "</a:t>
            </a:r>
            <a:r>
              <a:rPr lang="en-US" dirty="0" err="1">
                <a:cs typeface="Calibri"/>
              </a:rPr>
              <a:t>tuším</a:t>
            </a:r>
            <a:r>
              <a:rPr lang="en-US" dirty="0">
                <a:cs typeface="Calibri"/>
              </a:rPr>
              <a:t>" </a:t>
            </a:r>
            <a:r>
              <a:rPr lang="en-US" dirty="0" err="1">
                <a:cs typeface="Calibri"/>
              </a:rPr>
              <a:t>Vracen</a:t>
            </a:r>
            <a:endParaRPr lang="en-US" dirty="0">
              <a:cs typeface="Calibri"/>
            </a:endParaRPr>
          </a:p>
          <a:p>
            <a:r>
              <a:rPr lang="en-US" dirty="0" err="1">
                <a:cs typeface="Calibri"/>
              </a:rPr>
              <a:t>Katalogy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polských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biskupů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sahají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někdy</a:t>
            </a:r>
            <a:br>
              <a:rPr lang="en-US" dirty="0">
                <a:cs typeface="Calibri"/>
              </a:rPr>
            </a:br>
            <a:r>
              <a:rPr lang="en-US" dirty="0" err="1">
                <a:cs typeface="Calibri"/>
              </a:rPr>
              <a:t>před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rok</a:t>
            </a:r>
            <a:r>
              <a:rPr lang="en-US" dirty="0">
                <a:cs typeface="Calibri"/>
              </a:rPr>
              <a:t> 1000 - </a:t>
            </a:r>
            <a:r>
              <a:rPr lang="en-US" dirty="0" err="1">
                <a:cs typeface="Calibri"/>
              </a:rPr>
              <a:t>neměly</a:t>
            </a:r>
            <a:r>
              <a:rPr lang="en-US" dirty="0">
                <a:cs typeface="Calibri"/>
              </a:rPr>
              <a:t> by</a:t>
            </a:r>
            <a:br>
              <a:rPr lang="en-US" dirty="0">
                <a:cs typeface="Calibri"/>
              </a:rPr>
            </a:br>
            <a:r>
              <a:rPr lang="en-US" dirty="0">
                <a:cs typeface="Calibri"/>
              </a:rPr>
              <a:t>&gt; </a:t>
            </a:r>
            <a:r>
              <a:rPr lang="en-US" dirty="0" err="1">
                <a:cs typeface="Calibri"/>
              </a:rPr>
              <a:t>vysvětlení</a:t>
            </a:r>
            <a:r>
              <a:rPr lang="en-US" dirty="0">
                <a:cs typeface="Calibri"/>
              </a:rPr>
              <a:t> se </a:t>
            </a:r>
            <a:r>
              <a:rPr lang="en-US" dirty="0" err="1">
                <a:cs typeface="Calibri"/>
              </a:rPr>
              <a:t>někdy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hledá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Moravě</a:t>
            </a:r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Granum </a:t>
            </a:r>
            <a:r>
              <a:rPr lang="en-US" dirty="0" err="1">
                <a:cs typeface="Calibri"/>
              </a:rPr>
              <a:t>catalogi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praesulum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Moraviae</a:t>
            </a:r>
            <a:r>
              <a:rPr lang="en-US" dirty="0">
                <a:cs typeface="Calibri"/>
              </a:rPr>
              <a:t>...</a:t>
            </a:r>
          </a:p>
        </p:txBody>
      </p:sp>
      <p:pic>
        <p:nvPicPr>
          <p:cNvPr id="4" name="Picture 4" descr="A sculpture of a person&#10;&#10;Description generated with very high confidence">
            <a:extLst>
              <a:ext uri="{FF2B5EF4-FFF2-40B4-BE49-F238E27FC236}">
                <a16:creationId xmlns:a16="http://schemas.microsoft.com/office/drawing/2014/main" id="{7387C9FF-9AA5-4C9B-A3F2-C18BC49CE1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490" r="2" b="15740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2225543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697</Words>
  <Application>Microsoft Office PowerPoint</Application>
  <PresentationFormat>Širokoúhlá obrazovka</PresentationFormat>
  <Paragraphs>93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Christianizace Čech jako badatelský problém</vt:lpstr>
      <vt:lpstr>Počátky christianizace v očích pramenů</vt:lpstr>
      <vt:lpstr>Archeologické stopy</vt:lpstr>
      <vt:lpstr>Archeologie náboženství vůbec…</vt:lpstr>
      <vt:lpstr>První písemné zprávy – ještě větší problém</vt:lpstr>
      <vt:lpstr>První jednoznačně zachycená christianizace - Přemyslovská</vt:lpstr>
      <vt:lpstr>Svatá Ludmila, svatý Václav</vt:lpstr>
      <vt:lpstr>Založení biskupství</vt:lpstr>
      <vt:lpstr>Moravské biskupství</vt:lpstr>
      <vt:lpstr>Svatý Vojtěch</vt:lpstr>
      <vt:lpstr>Arcibiskupství?</vt:lpstr>
      <vt:lpstr>Hnězdno 1039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Christianizace Čech jako badatelský problém</dc:title>
  <dc:creator>Izdný, Jakub</dc:creator>
  <cp:lastModifiedBy>Izdný, Jakub</cp:lastModifiedBy>
  <cp:revision>66</cp:revision>
  <dcterms:created xsi:type="dcterms:W3CDTF">2020-02-19T10:08:19Z</dcterms:created>
  <dcterms:modified xsi:type="dcterms:W3CDTF">2025-02-24T18:10:16Z</dcterms:modified>
</cp:coreProperties>
</file>