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16" r:id="rId3"/>
    <p:sldId id="328" r:id="rId4"/>
    <p:sldId id="329" r:id="rId5"/>
    <p:sldId id="325" r:id="rId6"/>
    <p:sldId id="323" r:id="rId7"/>
    <p:sldId id="340" r:id="rId8"/>
    <p:sldId id="268" r:id="rId9"/>
    <p:sldId id="337" r:id="rId10"/>
    <p:sldId id="330" r:id="rId11"/>
    <p:sldId id="331" r:id="rId12"/>
    <p:sldId id="333" r:id="rId13"/>
    <p:sldId id="332" r:id="rId14"/>
    <p:sldId id="348" r:id="rId15"/>
    <p:sldId id="351" r:id="rId16"/>
    <p:sldId id="334" r:id="rId17"/>
    <p:sldId id="335" r:id="rId18"/>
    <p:sldId id="349" r:id="rId19"/>
    <p:sldId id="336" r:id="rId20"/>
    <p:sldId id="317" r:id="rId21"/>
    <p:sldId id="318" r:id="rId22"/>
    <p:sldId id="319" r:id="rId23"/>
    <p:sldId id="341" r:id="rId24"/>
    <p:sldId id="320" r:id="rId25"/>
    <p:sldId id="342" r:id="rId26"/>
    <p:sldId id="343" r:id="rId27"/>
    <p:sldId id="344" r:id="rId28"/>
    <p:sldId id="321" r:id="rId29"/>
    <p:sldId id="345" r:id="rId30"/>
    <p:sldId id="346" r:id="rId31"/>
    <p:sldId id="347" r:id="rId32"/>
    <p:sldId id="352" r:id="rId33"/>
    <p:sldId id="353" r:id="rId34"/>
    <p:sldId id="350" r:id="rId35"/>
    <p:sldId id="354" r:id="rId36"/>
    <p:sldId id="355" r:id="rId37"/>
    <p:sldId id="356" r:id="rId38"/>
    <p:sldId id="357" r:id="rId39"/>
    <p:sldId id="360" r:id="rId40"/>
    <p:sldId id="358" r:id="rId41"/>
    <p:sldId id="359" r:id="rId42"/>
    <p:sldId id="292" r:id="rId43"/>
    <p:sldId id="305" r:id="rId44"/>
    <p:sldId id="300" r:id="rId45"/>
    <p:sldId id="306" r:id="rId46"/>
    <p:sldId id="304" r:id="rId47"/>
    <p:sldId id="312" r:id="rId48"/>
    <p:sldId id="315" r:id="rId49"/>
    <p:sldId id="298" r:id="rId50"/>
    <p:sldId id="313" r:id="rId51"/>
    <p:sldId id="314" r:id="rId52"/>
    <p:sldId id="296" r:id="rId53"/>
    <p:sldId id="362" r:id="rId5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řina Charvátová" initials="KC" lastIdx="1" clrIdx="0">
    <p:extLst>
      <p:ext uri="{19B8F6BF-5375-455C-9EA6-DF929625EA0E}">
        <p15:presenceInfo xmlns:p15="http://schemas.microsoft.com/office/powerpoint/2012/main" userId="8998488f402910c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FED86-235E-419E-B412-B9AD40597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E7FDDBD-52BB-47EB-A3E9-B89198586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744AA9-D7DF-467F-9326-C35E8A0CD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E15F3C-3318-41BF-ACE2-816E79A1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CD610C-5343-414D-98B3-275DCCB2A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01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318EBA-9110-41EC-AA65-C71035CC7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E3523F-7117-449F-90B9-16A510D96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1CD490-EABB-46C7-9961-AEBC966E0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3853ED-D97B-4647-BF4C-430B7DAFD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E1026A-1822-4F42-BE57-FE9BD5C6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696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B6888A-A3FA-45EF-A994-E282697CD7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89FE90-1868-43C5-96DC-5730BC55D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97D1B2-A329-4CB2-A7D0-93BA47786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ED63EB-6A17-4F8F-83E6-DBD2C9C15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AC3774-E1A3-4796-998C-88F3FBDD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871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096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7952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727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288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537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5608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341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25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C8D7F0-F3DB-4D49-B3A5-58DB0561B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7C752C-C7EC-47D4-A827-DAE090A49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B3A075-35B7-4B2B-857D-ED8DE409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4129EE-62C2-4BF7-BC9E-35DF4F11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DE8DD5-3F64-42C9-A764-3F17DAF7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439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648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294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25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F2DD12-A54F-43E0-B03B-650D217C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EB789C-EFA2-467E-B953-B66B56590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A5958A-8CC2-4BBA-95FF-4186DF2C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7E5546-2F32-4307-AD38-CBFFC871D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DFC88A-5999-4581-A30D-F146A689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56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72A622-DAB2-4DE7-AC9F-5B445DF07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7CB970-23F1-4905-8D8C-AC57A8E55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5438CDA-4BDF-491A-9FC4-389E85936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41F49C-DE77-4927-B0F9-CA0FC8F91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293BB9-13D8-4627-BF48-BE4DDFEA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D4B20A-9842-4771-83C5-5B5B6AAA9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11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2BA85-9543-4ADF-8CA9-D4029BE7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79F45F-AD4E-4A48-AD1D-2416252EC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2510DC-8D04-475C-B5DD-4FAA71E46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41AAA9-109A-467D-9050-54857EB4A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202264E-772D-4FB6-91BC-36E183C44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E24BD2D-5E6A-472F-A6F5-693A18EED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716574E-04A5-4136-A886-B199B952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2F515B-4382-439C-AC30-E33F25E8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94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45A484-93E9-4F13-BB2D-A0E27479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16AD1B2-9532-4F47-8E15-F3E7E918A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65A5AAB-1489-4E68-9EE8-E46206677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88B933-CEF8-4FDA-B17B-4BB268CB4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228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AA08958-2072-429B-AE82-9AC6287F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B6978D7-BFEE-4DAD-93AE-5644D465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E68222-988F-4948-9304-0248C6DF3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70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6E1D9-B6DC-4C2E-A3B0-A50B2149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539025-B994-48B3-BEC9-563FBBE22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458F07-22CD-4088-8FDC-E435031A2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4B3C96-5352-43EA-85BE-1035E9323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8687A1-6C37-4B4A-9CB3-64669FDE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4764EB-2869-4454-9977-B093C20E6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94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8E2799-54FA-4A66-81C4-06A071550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F9EC284-4AD5-4DCA-8963-65752ACCE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0FDA59-E296-4014-B1CD-E250521DB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FDF149-E9DD-419A-8123-FEC2F82F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49DA2B-CDF0-42D8-B640-2D761B74A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4926C5-9AFD-43FB-AF5D-909502FF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71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08C203E-CC39-4EF9-A65D-49838E856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56710BC-D74A-414C-AEF6-906D267D0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4DBFBD-1257-4737-85E4-A4ABBA0EA3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AD0C9-B710-4EF7-893E-09B1038CBFDB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8E1DE4-C8F9-480E-9EFA-247D00782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E3A995-CDF1-418F-8A8F-B645658F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7D040-F532-477F-BD7C-A1DA31397394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472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YeeuURwjeU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o4mED2hM1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QqvDzPbqVA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YpigH84vKE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soi7JqSYkc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41D2316-2C2D-404C-B556-23A3339D0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7412" y="5109881"/>
            <a:ext cx="7620000" cy="979769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1DC2232-5C09-44C3-9069-6EA81E71B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12183" r="-89" b="4062"/>
          <a:stretch/>
        </p:blipFill>
        <p:spPr>
          <a:xfrm>
            <a:off x="3547" y="0"/>
            <a:ext cx="12188453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26FFD99-3038-4A9C-A5C0-A6965D0B3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176" y="161366"/>
            <a:ext cx="10630274" cy="914399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         Osobní interpretace</a:t>
            </a:r>
          </a:p>
        </p:txBody>
      </p:sp>
    </p:spTree>
    <p:extLst>
      <p:ext uri="{BB962C8B-B14F-4D97-AF65-F5344CB8AC3E}">
        <p14:creationId xmlns:p14="http://schemas.microsoft.com/office/powerpoint/2010/main" val="4089004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60500"/>
          </a:xfrm>
        </p:spPr>
        <p:txBody>
          <a:bodyPr/>
          <a:lstStyle/>
          <a:p>
            <a:pPr algn="ctr"/>
            <a:r>
              <a:rPr lang="cs-CZ" b="1" dirty="0"/>
              <a:t>Baví publikum a je z něj cítit nadšení pro věc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30515D-B3CA-4AC5-8F93-03F0DCD8C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275294"/>
            <a:ext cx="11636188" cy="5827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6FB8BC1-8575-42FB-A2C6-5AC84B09A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027" y="1381363"/>
            <a:ext cx="8358619" cy="547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68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157655"/>
            <a:ext cx="7620000" cy="138446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Má jasnou strukturu a nezahlcuje: </a:t>
            </a:r>
            <a:br>
              <a:rPr lang="cs-CZ" b="1" dirty="0"/>
            </a:br>
            <a:endParaRPr lang="cs-CZ" sz="3100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79AF992-AA8A-4CCA-83D0-3716911F9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EFBCF73E-0540-4959-91F1-D12E43495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2924" y="1345324"/>
            <a:ext cx="6350876" cy="4831639"/>
          </a:xfrm>
        </p:spPr>
        <p:txBody>
          <a:bodyPr/>
          <a:lstStyle/>
          <a:p>
            <a:r>
              <a:rPr lang="cs-CZ" b="1" dirty="0"/>
              <a:t>je postaven na hlavním tématu s maximálně pěti myšlenkami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509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43317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Přináší informace (fakta i významy) </a:t>
            </a:r>
            <a:br>
              <a:rPr lang="cs-CZ" b="1" dirty="0"/>
            </a:br>
            <a:r>
              <a:rPr lang="cs-CZ" b="1" dirty="0"/>
              <a:t>a neutápí se v expertní terminologii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86A825C-56C2-4731-97FF-50374DE51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07" y="1306161"/>
            <a:ext cx="8382186" cy="5551838"/>
          </a:xfrm>
        </p:spPr>
      </p:pic>
    </p:spTree>
    <p:extLst>
      <p:ext uri="{BB962C8B-B14F-4D97-AF65-F5344CB8AC3E}">
        <p14:creationId xmlns:p14="http://schemas.microsoft.com/office/powerpoint/2010/main" val="1280285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F9987-8B49-4583-ACCF-C56608D4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01 Bílá paní">
            <a:hlinkClick r:id="" action="ppaction://media"/>
            <a:extLst>
              <a:ext uri="{FF2B5EF4-FFF2-40B4-BE49-F238E27FC236}">
                <a16:creationId xmlns:a16="http://schemas.microsoft.com/office/drawing/2014/main" id="{E38DC0E4-C36D-4790-9F2F-2984A6F5889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949" y="0"/>
            <a:ext cx="11344102" cy="6376987"/>
          </a:xfrm>
        </p:spPr>
      </p:pic>
    </p:spTree>
    <p:extLst>
      <p:ext uri="{BB962C8B-B14F-4D97-AF65-F5344CB8AC3E}">
        <p14:creationId xmlns:p14="http://schemas.microsoft.com/office/powerpoint/2010/main" val="382509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659337-8127-495C-9121-AB726E865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3075"/>
          </a:xfrm>
        </p:spPr>
        <p:txBody>
          <a:bodyPr/>
          <a:lstStyle/>
          <a:p>
            <a:pPr algn="ctr"/>
            <a:r>
              <a:rPr lang="cs-CZ" b="1" dirty="0"/>
              <a:t>Hmatatelné a abstraktní je v rovnováze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59AB0A21-58EB-4E85-907D-EE56B734D9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30" y="1007239"/>
            <a:ext cx="8776139" cy="5850760"/>
          </a:xfrm>
        </p:spPr>
      </p:pic>
    </p:spTree>
    <p:extLst>
      <p:ext uri="{BB962C8B-B14F-4D97-AF65-F5344CB8AC3E}">
        <p14:creationId xmlns:p14="http://schemas.microsoft.com/office/powerpoint/2010/main" val="2422982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12" y="0"/>
            <a:ext cx="7649688" cy="1407459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Snaží se působit na rozum i cit (různé smysly) posluchače – vytváří vztah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025395-2238-4E0C-A770-ADBEE9972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543" y="1519917"/>
            <a:ext cx="8059457" cy="5338082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688781A-C69B-423A-9414-4098DC7FB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29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5835"/>
            <a:ext cx="12192000" cy="1344706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Nechybí v něm úsměv, vhodná mimika (řeč těla), </a:t>
            </a:r>
            <a:br>
              <a:rPr lang="cs-CZ" b="1" dirty="0"/>
            </a:br>
            <a:r>
              <a:rPr lang="cs-CZ" b="1" dirty="0"/>
              <a:t>oční kontakt s publikem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2CE8C3E-7872-41C1-B3CA-3CDEB39E0A62}"/>
              </a:ext>
            </a:extLst>
          </p:cNvPr>
          <p:cNvSpPr/>
          <p:nvPr/>
        </p:nvSpPr>
        <p:spPr>
          <a:xfrm>
            <a:off x="546847" y="2070847"/>
            <a:ext cx="1086522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Psychosomatická jednota: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Ústní sdělování zahrnuje nejen jazyk, slovo, řeč, ale i ovládání hlasu, těla, gesta, psychosomatickou kondici. 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Toto je téma na celý semestr.</a:t>
            </a:r>
          </a:p>
          <a:p>
            <a:endParaRPr lang="cs-CZ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b="1" dirty="0"/>
              <a:t>Postoj:</a:t>
            </a:r>
            <a:r>
              <a:rPr lang="cs-CZ" dirty="0"/>
              <a:t> Nelze vystupovat vstřícně a otevřeně a přitom být „stažený do sebe“, s vpadlým hrudníkem, kulatými rameny, předsazenou hlavou. </a:t>
            </a:r>
            <a:r>
              <a:rPr lang="cs-CZ" b="1" dirty="0"/>
              <a:t>Ideál fyziologicky správného držení těla je uvolněnost, vyvážené držení těla</a:t>
            </a:r>
            <a:r>
              <a:rPr lang="cs-CZ" dirty="0"/>
              <a:t>: vzpřímený postoj, při kterém kosti a svaly potřebují jen málo síly k udržení těla. Zpravidla ho pomáhá navodit </a:t>
            </a:r>
            <a:r>
              <a:rPr lang="cs-CZ" b="1" dirty="0"/>
              <a:t>mírné rozkročení se</a:t>
            </a:r>
            <a:r>
              <a:rPr lang="cs-CZ" dirty="0"/>
              <a:t>. </a:t>
            </a:r>
            <a:r>
              <a:rPr lang="cs-CZ" dirty="0">
                <a:solidFill>
                  <a:srgbClr val="0070C0"/>
                </a:solidFill>
              </a:rPr>
              <a:t>Zkusme si to </a:t>
            </a:r>
            <a:r>
              <a:rPr lang="cs-CZ" dirty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endParaRPr lang="cs-CZ" dirty="0">
              <a:solidFill>
                <a:srgbClr val="0070C0"/>
              </a:solidFill>
            </a:endParaRPr>
          </a:p>
          <a:p>
            <a:endParaRPr lang="cs-CZ" dirty="0"/>
          </a:p>
          <a:p>
            <a:r>
              <a:rPr lang="cs-CZ" b="1" dirty="0"/>
              <a:t>Mimika:</a:t>
            </a:r>
            <a:r>
              <a:rPr lang="cs-CZ" dirty="0"/>
              <a:t> Optimální polohou obličejového svalstva je mírný úsměv! </a:t>
            </a:r>
            <a:r>
              <a:rPr lang="cs-CZ" b="1" dirty="0"/>
              <a:t>Lze doporučit, aby průvodce používal laskavou mimiku, uvolnil svou tvář, dokázal se usmát. </a:t>
            </a:r>
            <a:r>
              <a:rPr lang="cs-CZ" dirty="0"/>
              <a:t>(Minimálně to má být „tečka“ za vyjádřením).</a:t>
            </a:r>
          </a:p>
          <a:p>
            <a:endParaRPr lang="cs-CZ" b="1" dirty="0"/>
          </a:p>
          <a:p>
            <a:r>
              <a:rPr lang="cs-CZ" b="1" dirty="0"/>
              <a:t>Gesta: dodávají slovům na pádnosti, přesvědčivosti a pomáhají bezpečněji orientovat návštěvníky</a:t>
            </a:r>
            <a:r>
              <a:rPr lang="cs-CZ" dirty="0"/>
              <a:t> na co je zaměřena pozornost při interpretaci: návštěvník nečte myšlenky, ale chce je vidět. </a:t>
            </a:r>
            <a:r>
              <a:rPr lang="cs-CZ" b="1" dirty="0"/>
              <a:t>Při gestikulaci lze doporučit otevřená gesta</a:t>
            </a:r>
            <a:r>
              <a:rPr lang="cs-CZ" dirty="0"/>
              <a:t>: dlaně otevřené nahoru akcentují otevřenost, vstřícnost průvodce vůči návštěvníkům.</a:t>
            </a:r>
          </a:p>
          <a:p>
            <a:endParaRPr lang="cs-CZ" b="1" i="1" dirty="0"/>
          </a:p>
          <a:p>
            <a:r>
              <a:rPr lang="cs-CZ" b="1" i="1" dirty="0"/>
              <a:t>“Osobnost zaujme víc, než vycvičený robot. Odstraňujme jen negativní signály.” </a:t>
            </a:r>
            <a:r>
              <a:rPr lang="cs-CZ" dirty="0"/>
              <a:t>(Iva </a:t>
            </a:r>
            <a:r>
              <a:rPr lang="cs-CZ" dirty="0" err="1"/>
              <a:t>Hospodářová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57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63FA81-5443-43C3-820B-B1F9347D7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03">
            <a:hlinkClick r:id="" action="ppaction://media"/>
            <a:extLst>
              <a:ext uri="{FF2B5EF4-FFF2-40B4-BE49-F238E27FC236}">
                <a16:creationId xmlns:a16="http://schemas.microsoft.com/office/drawing/2014/main" id="{34555B16-9002-4481-82AE-956B39B7E543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94388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1130" y="0"/>
            <a:ext cx="11120055" cy="6492875"/>
          </a:xfrm>
        </p:spPr>
      </p:pic>
    </p:spTree>
    <p:extLst>
      <p:ext uri="{BB962C8B-B14F-4D97-AF65-F5344CB8AC3E}">
        <p14:creationId xmlns:p14="http://schemas.microsoft.com/office/powerpoint/2010/main" val="13442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461246"/>
          </a:xfrm>
        </p:spPr>
        <p:txBody>
          <a:bodyPr>
            <a:normAutofit/>
          </a:bodyPr>
          <a:lstStyle/>
          <a:p>
            <a:pPr algn="ctr"/>
            <a:r>
              <a:rPr lang="cs-CZ" sz="3900" b="1" dirty="0"/>
              <a:t>Tempo řeči je přiměřené, stejně jako správný tón a hlasitost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30515D-B3CA-4AC5-8F93-03F0DCD8C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8" y="1461248"/>
            <a:ext cx="11429999" cy="5396749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Hlas je nejen „nosičem“ slov, ale má i svou vlastní „nonverbální řeč“. </a:t>
            </a:r>
            <a:r>
              <a:rPr lang="cs-CZ" dirty="0"/>
              <a:t>Citlivě zaznamenává naše emoce, postoje a sebedůvěru. </a:t>
            </a:r>
            <a:r>
              <a:rPr lang="cs-CZ" b="1" dirty="0"/>
              <a:t>Změny v modulaci, jako je intonace, síla, barva, výška a mluvní tempo, zvyšují pozornost posluchačů.</a:t>
            </a:r>
            <a:r>
              <a:rPr lang="cs-CZ" dirty="0"/>
              <a:t> Afektovaný hlasový projev naproti tomu může působit rušivě. </a:t>
            </a:r>
            <a:endParaRPr lang="cs-CZ" b="1" dirty="0"/>
          </a:p>
          <a:p>
            <a:r>
              <a:rPr lang="cs-CZ" dirty="0"/>
              <a:t>Kvalita hlasu není jen hodnotou estetickou, je zrcadlem osobnosti, výpovědí o lidském organismu a psychice, o kvalitě a harmonii lidské psychosomatiky.</a:t>
            </a:r>
          </a:p>
          <a:p>
            <a:r>
              <a:rPr lang="cs-CZ" b="1" dirty="0"/>
              <a:t>Ačkoliv v základní rovině průvodce nemůže svůj hlas ovlivnit</a:t>
            </a:r>
            <a:r>
              <a:rPr lang="cs-CZ" dirty="0"/>
              <a:t>, </a:t>
            </a:r>
            <a:r>
              <a:rPr lang="cs-CZ" b="1" dirty="0"/>
              <a:t>současně se jedná o nástroj, se kterým lze pracovat. </a:t>
            </a:r>
            <a:r>
              <a:rPr lang="cs-CZ" dirty="0"/>
              <a:t>Lze apelovat na </a:t>
            </a:r>
            <a:r>
              <a:rPr lang="cs-CZ" b="1" dirty="0"/>
              <a:t>přirozenost hlasového projevu</a:t>
            </a:r>
            <a:r>
              <a:rPr lang="cs-CZ" dirty="0"/>
              <a:t>. </a:t>
            </a:r>
          </a:p>
          <a:p>
            <a:r>
              <a:rPr lang="cs-CZ" b="1" dirty="0"/>
              <a:t>Problém v hlasovém projevu představují extrémy </a:t>
            </a:r>
            <a:r>
              <a:rPr lang="cs-CZ" dirty="0"/>
              <a:t>- tichý hlas právě tak jako hlasové přepětí.</a:t>
            </a:r>
          </a:p>
          <a:p>
            <a:r>
              <a:rPr lang="cs-CZ" b="1" dirty="0"/>
              <a:t>Průvodce musí být současně svým vlastním posluchačem, chce-li zaujmout i ostatní. </a:t>
            </a:r>
            <a:endParaRPr lang="cs-CZ" dirty="0"/>
          </a:p>
          <a:p>
            <a:r>
              <a:rPr lang="cs-CZ" b="1" dirty="0"/>
              <a:t>Na hlas má vliv správné (vzpřímené) držení těla a uvolněnost pohybů, správný dech.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798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1C8ED-74B8-436F-8323-8C8D61B89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Nejlepší teorie je dobrá praxe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AAD396-4747-4596-9007-60D327A10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i="1" dirty="0"/>
              <a:t>„Je pozoruhodné, že když nám skutečně záleží na tom, co chceme říct, zpravidla dokážeme mnohem snáz najít vhodná slova, pohlédnout druhým do očí, změnit tón a sílu hlasu, vyjádřit své pocity i mimikou a řečí těla.“ </a:t>
            </a:r>
          </a:p>
          <a:p>
            <a:pPr marL="0" indent="0">
              <a:buNone/>
            </a:pPr>
            <a:r>
              <a:rPr lang="cs-CZ" dirty="0"/>
              <a:t>								(L. Ptáček) </a:t>
            </a:r>
          </a:p>
          <a:p>
            <a:pPr marL="0" indent="0">
              <a:buNone/>
            </a:pPr>
            <a:r>
              <a:rPr lang="cs-CZ" dirty="0"/>
              <a:t>               </a:t>
            </a:r>
          </a:p>
          <a:p>
            <a:pPr marL="0" indent="0">
              <a:buNone/>
            </a:pPr>
            <a:r>
              <a:rPr lang="cs-CZ" dirty="0"/>
              <a:t>                      Dělejte svou práci rádi, a mluvte o tom, co vás baví!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Buďte sví a přirození. Kopírování a napodobování 				nefunguje.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          Nezapomínejte na úsměv.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77F51FCB-7313-4601-AAE3-5ECC8EA1D6EB}"/>
              </a:ext>
            </a:extLst>
          </p:cNvPr>
          <p:cNvSpPr/>
          <p:nvPr/>
        </p:nvSpPr>
        <p:spPr>
          <a:xfrm>
            <a:off x="1470212" y="3463411"/>
            <a:ext cx="663388" cy="537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49989EBD-0163-4140-8AD0-8588D5429285}"/>
              </a:ext>
            </a:extLst>
          </p:cNvPr>
          <p:cNvSpPr/>
          <p:nvPr/>
        </p:nvSpPr>
        <p:spPr>
          <a:xfrm>
            <a:off x="1470212" y="4422049"/>
            <a:ext cx="663388" cy="537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A30F7B86-111E-41F7-BA85-77A0D9544CBB}"/>
              </a:ext>
            </a:extLst>
          </p:cNvPr>
          <p:cNvSpPr/>
          <p:nvPr/>
        </p:nvSpPr>
        <p:spPr>
          <a:xfrm>
            <a:off x="1470212" y="5380687"/>
            <a:ext cx="663388" cy="537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/>
          </a:p>
        </p:txBody>
      </p:sp>
    </p:spTree>
    <p:extLst>
      <p:ext uri="{BB962C8B-B14F-4D97-AF65-F5344CB8AC3E}">
        <p14:creationId xmlns:p14="http://schemas.microsoft.com/office/powerpoint/2010/main" val="291616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D0D1B-1A09-4662-BCEF-E2875E42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358588"/>
            <a:ext cx="7028329" cy="537883"/>
          </a:xfrm>
        </p:spPr>
        <p:txBody>
          <a:bodyPr>
            <a:noAutofit/>
          </a:bodyPr>
          <a:lstStyle/>
          <a:p>
            <a:pPr algn="ctr"/>
            <a:r>
              <a:rPr lang="cs-CZ" sz="3400" b="1" dirty="0"/>
              <a:t>Živí zprostředkovatelé „moře památek“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7F27C4-1E61-4C80-875A-3E68C06AF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1147482"/>
            <a:ext cx="6651812" cy="57105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Básník Jiří Wolker šest dní hledal moře na břehu ostrova Krku. I když jej měl na dosah, jeho podstatu se mu nedařilo uchopit. </a:t>
            </a:r>
          </a:p>
          <a:p>
            <a:pPr marL="0" indent="0">
              <a:buNone/>
            </a:pPr>
            <a:r>
              <a:rPr lang="cs-CZ" i="1" dirty="0"/>
              <a:t>„…skutečné moře jsem uzřel kol dokola,</a:t>
            </a:r>
            <a:br>
              <a:rPr lang="cs-CZ" i="1" dirty="0"/>
            </a:br>
            <a:r>
              <a:rPr lang="cs-CZ" i="1" dirty="0"/>
              <a:t>když přes stoly dubové hleděl jsem do tváří</a:t>
            </a:r>
            <a:br>
              <a:rPr lang="cs-CZ" i="1" dirty="0"/>
            </a:br>
            <a:r>
              <a:rPr lang="cs-CZ" i="1" dirty="0"/>
              <a:t>vám, námořníci, </a:t>
            </a:r>
            <a:r>
              <a:rPr lang="cs-CZ" i="1" dirty="0" err="1"/>
              <a:t>barkaři</a:t>
            </a:r>
            <a:r>
              <a:rPr lang="cs-CZ" i="1" dirty="0"/>
              <a:t> a rybáři,</a:t>
            </a:r>
            <a:br>
              <a:rPr lang="cs-CZ" i="1" dirty="0"/>
            </a:br>
            <a:r>
              <a:rPr lang="cs-CZ" i="1" dirty="0"/>
              <a:t>vám, bratři uzlatých pěstí, co v trikotu roztrhaném nosíte bouře a pohody a celou tu zem, vám, dělníci věční, sluncem propálení,</a:t>
            </a:r>
            <a:br>
              <a:rPr lang="cs-CZ" i="1" dirty="0"/>
            </a:br>
            <a:r>
              <a:rPr lang="cs-CZ" b="1" i="1" dirty="0"/>
              <a:t>kteří tu stavíte moře a jste z něho vystavěni!</a:t>
            </a:r>
            <a:r>
              <a:rPr lang="cs-CZ" i="1" dirty="0"/>
              <a:t>“</a:t>
            </a:r>
          </a:p>
          <a:p>
            <a:pPr marL="0" indent="0">
              <a:buNone/>
            </a:pPr>
            <a:r>
              <a:rPr lang="cs-CZ" i="1" dirty="0"/>
              <a:t> </a:t>
            </a:r>
            <a:r>
              <a:rPr lang="cs-CZ" dirty="0"/>
              <a:t> </a:t>
            </a:r>
            <a:r>
              <a:rPr lang="cs-CZ" b="1" dirty="0"/>
              <a:t>Památky nejsou jen místem, kde se “vystavují dějiny” či míšeňský porcelán, ale jsou také místem setkávání!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7AB2AD2-FCCF-4F36-8485-406AE330B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84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5A32A6-4F0E-4378-B2EF-80A7ECE27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Plánování a příprava tematického výkladu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5C7FD2-CDCF-467B-AA64-C96270EDA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Dobrý výklad má kvalitní </a:t>
            </a:r>
            <a:r>
              <a:rPr lang="cs-CZ" b="1" dirty="0"/>
              <a:t>úvod, sdělení a závěr</a:t>
            </a:r>
            <a:r>
              <a:rPr lang="cs-CZ" dirty="0"/>
              <a:t>.</a:t>
            </a:r>
          </a:p>
          <a:p>
            <a:r>
              <a:rPr lang="cs-CZ" dirty="0"/>
              <a:t>Povězte jim, o čem budete mluvit, pak jim to řekněte a nakonec jim zopakujte, o čem jste hovořili.</a:t>
            </a:r>
          </a:p>
          <a:p>
            <a:pPr marL="457200" lvl="1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2436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DD84E1-1D16-4E4F-8834-EB5DBF27D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Úvod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CADE699-AE34-416C-9E1E-F21C985EE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Vzbudit zájem posluchačů, aby se chtěli dozvědět víc</a:t>
            </a:r>
          </a:p>
          <a:p>
            <a:pPr lvl="1"/>
            <a:r>
              <a:rPr lang="cs-CZ" dirty="0"/>
              <a:t>Např. provokací: „Taky si myslíte, že husitství představuje vrchol našich národních dějin?</a:t>
            </a:r>
          </a:p>
          <a:p>
            <a:r>
              <a:rPr lang="cs-CZ" dirty="0"/>
              <a:t>Zaměřit posluchače na téma a říct jim, jak bude výklad uspořádaný</a:t>
            </a:r>
          </a:p>
          <a:p>
            <a:r>
              <a:rPr lang="cs-CZ" dirty="0"/>
              <a:t>Stanovit myšlenkový rámec (případně vyprávět příběh)</a:t>
            </a:r>
          </a:p>
          <a:p>
            <a:r>
              <a:rPr lang="cs-CZ" dirty="0"/>
              <a:t>Připravit si půdu pro závěr (naznačím hlavní sdělení, které hodlám v závěru na hlubší rovině zopakovat)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2727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2645FA-ED61-4B27-9CCA-71156B69C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nline médium 3" title="Valdštejnské epidemium: Prolog">
            <a:hlinkClick r:id="" action="ppaction://media"/>
            <a:extLst>
              <a:ext uri="{FF2B5EF4-FFF2-40B4-BE49-F238E27FC236}">
                <a16:creationId xmlns:a16="http://schemas.microsoft.com/office/drawing/2014/main" id="{881D931E-AAA8-4D72-A837-8C36D9364B9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39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F4B21-B43D-4CE8-A192-67594603D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Sdělení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46E5C4A-9832-4B0A-B4B8-922F1A7E0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Rozvíjí téma ve čtyřech, maximálně pěti podtématech.</a:t>
            </a:r>
          </a:p>
          <a:p>
            <a:r>
              <a:rPr lang="cs-CZ" dirty="0"/>
              <a:t>Využívá fakta, myšlenky, případy, přirovnání, metafory aj., aby byly informace pro posluchače zábavné, smysluplné a relevantní.</a:t>
            </a:r>
          </a:p>
        </p:txBody>
      </p:sp>
    </p:spTree>
    <p:extLst>
      <p:ext uri="{BB962C8B-B14F-4D97-AF65-F5344CB8AC3E}">
        <p14:creationId xmlns:p14="http://schemas.microsoft.com/office/powerpoint/2010/main" val="3427868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5425A-2870-4051-A8F9-BC3867306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nline médium 3" title="Valdštejnské epidemium: I. díl: Albrecht">
            <a:hlinkClick r:id="" action="ppaction://media"/>
            <a:extLst>
              <a:ext uri="{FF2B5EF4-FFF2-40B4-BE49-F238E27FC236}">
                <a16:creationId xmlns:a16="http://schemas.microsoft.com/office/drawing/2014/main" id="{9735E584-A4C2-4329-9D45-DF66D0C4A1D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922" y="11206"/>
            <a:ext cx="12172078" cy="684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597A16-653C-49DC-9E33-C9F953A64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nline médium 3" title="Valdštejnské epidemium: II. díl: Stavitel a vojevůdce">
            <a:hlinkClick r:id="" action="ppaction://media"/>
            <a:extLst>
              <a:ext uri="{FF2B5EF4-FFF2-40B4-BE49-F238E27FC236}">
                <a16:creationId xmlns:a16="http://schemas.microsoft.com/office/drawing/2014/main" id="{A7911C97-C477-4113-A1B7-B64F2D0B55C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58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F37ED0-3533-4A6F-9AA2-CA0BC131A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nline médium 3" title="Valdštejnské epidemium: III. díl: Lodžie">
            <a:hlinkClick r:id="" action="ppaction://media"/>
            <a:extLst>
              <a:ext uri="{FF2B5EF4-FFF2-40B4-BE49-F238E27FC236}">
                <a16:creationId xmlns:a16="http://schemas.microsoft.com/office/drawing/2014/main" id="{574C04E3-9A9D-4105-96F9-B908F3A04B1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33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C3A7C8-4B02-4F28-B8DC-2100D2591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ABC224-BFCB-402B-91BA-9238BF689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Podpořit hlavní sdělení, naposled ukázat vztah mezi hlavním tématem, které jsme odhalili v úvodu a všemi informacemi, které jsme prezentovali ve sdělení.</a:t>
            </a:r>
          </a:p>
          <a:p>
            <a:pPr lvl="1"/>
            <a:r>
              <a:rPr lang="cs-CZ" dirty="0"/>
              <a:t>Např. oslí můstek: Věřím, že teď chápete, že …(následuje hlavní sdělení).</a:t>
            </a:r>
          </a:p>
          <a:p>
            <a:r>
              <a:rPr lang="cs-CZ" dirty="0"/>
              <a:t>V závěru často shrnujeme klíčové body výkladu a nabízíme zamyšlení nad širšími souvislostmi tématu. Lze položit otázku, nad kterou mohou lidé dál přemýšlet.</a:t>
            </a:r>
          </a:p>
        </p:txBody>
      </p:sp>
    </p:spTree>
    <p:extLst>
      <p:ext uri="{BB962C8B-B14F-4D97-AF65-F5344CB8AC3E}">
        <p14:creationId xmlns:p14="http://schemas.microsoft.com/office/powerpoint/2010/main" val="4187558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C65CA-1DAE-4B23-957D-4DC7A81D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nline médium 3" title="Valdštejnské epidemium: Epilog">
            <a:hlinkClick r:id="" action="ppaction://media"/>
            <a:extLst>
              <a:ext uri="{FF2B5EF4-FFF2-40B4-BE49-F238E27FC236}">
                <a16:creationId xmlns:a16="http://schemas.microsoft.com/office/drawing/2014/main" id="{BFDBB3F8-7EA4-4638-BFF3-35DBCADEFD7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50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FF2A38-98AF-40B2-B6D2-3E767F972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Dramaturgie 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9AADC66-DA88-44C1-8684-4DC7E6DFE3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" b="24985"/>
          <a:stretch/>
        </p:blipFill>
        <p:spPr>
          <a:xfrm>
            <a:off x="5145741" y="1403"/>
            <a:ext cx="6920755" cy="6856598"/>
          </a:xfr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C22D4A6-FDE7-4ABF-B8C1-933BE5559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8096"/>
            <a:ext cx="5057591" cy="4219903"/>
          </a:xfrm>
          <a:prstGeom prst="rect">
            <a:avLst/>
          </a:prstGeom>
        </p:spPr>
      </p:pic>
      <p:sp>
        <p:nvSpPr>
          <p:cNvPr id="25" name="Obdélník 24">
            <a:extLst>
              <a:ext uri="{FF2B5EF4-FFF2-40B4-BE49-F238E27FC236}">
                <a16:creationId xmlns:a16="http://schemas.microsoft.com/office/drawing/2014/main" id="{82DB45B1-7376-447B-BCD1-36D22ADF76C1}"/>
              </a:ext>
            </a:extLst>
          </p:cNvPr>
          <p:cNvSpPr/>
          <p:nvPr/>
        </p:nvSpPr>
        <p:spPr>
          <a:xfrm>
            <a:off x="693683" y="1587062"/>
            <a:ext cx="55555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Má prohlídka nějakou emoční křivku? </a:t>
            </a:r>
          </a:p>
          <a:p>
            <a:r>
              <a:rPr lang="cs-CZ" dirty="0"/>
              <a:t>Má své vyvrcholení ve správný čas?</a:t>
            </a:r>
          </a:p>
        </p:txBody>
      </p:sp>
    </p:spTree>
    <p:extLst>
      <p:ext uri="{BB962C8B-B14F-4D97-AF65-F5344CB8AC3E}">
        <p14:creationId xmlns:p14="http://schemas.microsoft.com/office/powerpoint/2010/main" val="2568764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76FCC1-D386-4BB0-834A-0B768D28A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225"/>
            <a:ext cx="8444753" cy="1493464"/>
          </a:xfrm>
        </p:spPr>
        <p:txBody>
          <a:bodyPr/>
          <a:lstStyle/>
          <a:p>
            <a:pPr algn="ctr"/>
            <a:r>
              <a:rPr lang="cs-CZ" b="1" dirty="0"/>
              <a:t>Jsme hostitelé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928EB5-FC19-4573-AC64-6A06EF7F0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9906" y="1586944"/>
            <a:ext cx="3379694" cy="5020043"/>
          </a:xfrm>
        </p:spPr>
        <p:txBody>
          <a:bodyPr>
            <a:normAutofit/>
          </a:bodyPr>
          <a:lstStyle/>
          <a:p>
            <a:r>
              <a:rPr lang="cs-CZ" dirty="0"/>
              <a:t>Jsme hostitelé, reprezentanti místního kulturního či přírodního dědictví.</a:t>
            </a:r>
          </a:p>
          <a:p>
            <a:r>
              <a:rPr lang="cs-CZ" dirty="0"/>
              <a:t>Pro návštěvníky je důležitý nejenom předkládaný fenomén, ale také jeho reprezentant - osoba.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3E07D37-41F3-4A41-B50B-2ED00A1C0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86945"/>
            <a:ext cx="8444752" cy="52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281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B66556-2F5F-4D54-BC9C-865570B0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25A96AE-1F4A-4B72-8376-CB1EFAAA0B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360069"/>
              </p:ext>
            </p:extLst>
          </p:nvPr>
        </p:nvGraphicFramePr>
        <p:xfrm>
          <a:off x="0" y="0"/>
          <a:ext cx="12192000" cy="21331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8985">
                  <a:extLst>
                    <a:ext uri="{9D8B030D-6E8A-4147-A177-3AD203B41FA5}">
                      <a16:colId xmlns:a16="http://schemas.microsoft.com/office/drawing/2014/main" val="2902953827"/>
                    </a:ext>
                  </a:extLst>
                </a:gridCol>
                <a:gridCol w="2357902">
                  <a:extLst>
                    <a:ext uri="{9D8B030D-6E8A-4147-A177-3AD203B41FA5}">
                      <a16:colId xmlns:a16="http://schemas.microsoft.com/office/drawing/2014/main" val="3154427308"/>
                    </a:ext>
                  </a:extLst>
                </a:gridCol>
                <a:gridCol w="6805113">
                  <a:extLst>
                    <a:ext uri="{9D8B030D-6E8A-4147-A177-3AD203B41FA5}">
                      <a16:colId xmlns:a16="http://schemas.microsoft.com/office/drawing/2014/main" val="3484748213"/>
                    </a:ext>
                  </a:extLst>
                </a:gridCol>
              </a:tblGrid>
              <a:tr h="4151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Fenomén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Téma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Hlavní sdělení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5510999"/>
                  </a:ext>
                </a:extLst>
              </a:tr>
              <a:tr h="1718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Rotunda v Květné zahradě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Rotunda – jako </a:t>
                      </a:r>
                      <a:r>
                        <a:rPr lang="cs-CZ" sz="1600" dirty="0" err="1">
                          <a:effectLst/>
                        </a:rPr>
                        <a:t>Lusthaus</a:t>
                      </a:r>
                      <a:r>
                        <a:rPr lang="cs-CZ" sz="1600" dirty="0">
                          <a:effectLst/>
                        </a:rPr>
                        <a:t>: místo pro potěchu návštěvníka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Rotunda v Květné zahradě je centrální zahradní pavilon vystavěný v 17. století pro potěšení návštěvníků Libosadu z iniciativy olomouckého biskupa Karla z </a:t>
                      </a:r>
                      <a:r>
                        <a:rPr lang="cs-CZ" sz="1600" dirty="0" err="1">
                          <a:effectLst/>
                        </a:rPr>
                        <a:t>Lichtensteinu</a:t>
                      </a:r>
                      <a:r>
                        <a:rPr lang="cs-CZ" sz="1600" dirty="0">
                          <a:effectLst/>
                        </a:rPr>
                        <a:t> - </a:t>
                      </a:r>
                      <a:r>
                        <a:rPr lang="cs-CZ" sz="1600" dirty="0" err="1">
                          <a:effectLst/>
                        </a:rPr>
                        <a:t>Castelcorna</a:t>
                      </a:r>
                      <a:r>
                        <a:rPr lang="cs-CZ" sz="1600" dirty="0">
                          <a:effectLst/>
                        </a:rPr>
                        <a:t>. I když se v průběhu času měnila forma využívání stavby a dnes již není vodním pavilonem, stále může návštěvníka těšit krásou výzdoby a bohatostí významů.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1748209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5">
            <a:extLst>
              <a:ext uri="{FF2B5EF4-FFF2-40B4-BE49-F238E27FC236}">
                <a16:creationId xmlns:a16="http://schemas.microsoft.com/office/drawing/2014/main" id="{961784E8-4EB7-4C8A-910A-D27DB236E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773487"/>
              </p:ext>
            </p:extLst>
          </p:nvPr>
        </p:nvGraphicFramePr>
        <p:xfrm>
          <a:off x="0" y="2254102"/>
          <a:ext cx="12192000" cy="4674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3686">
                  <a:extLst>
                    <a:ext uri="{9D8B030D-6E8A-4147-A177-3AD203B41FA5}">
                      <a16:colId xmlns:a16="http://schemas.microsoft.com/office/drawing/2014/main" val="4277096744"/>
                    </a:ext>
                  </a:extLst>
                </a:gridCol>
                <a:gridCol w="9198314">
                  <a:extLst>
                    <a:ext uri="{9D8B030D-6E8A-4147-A177-3AD203B41FA5}">
                      <a16:colId xmlns:a16="http://schemas.microsoft.com/office/drawing/2014/main" val="2112345313"/>
                    </a:ext>
                  </a:extLst>
                </a:gridCol>
              </a:tblGrid>
              <a:tr h="101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exponát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3082410275"/>
                  </a:ext>
                </a:extLst>
              </a:tr>
              <a:tr h="769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1. Centrální prostor Rotundy – úvod a </a:t>
                      </a:r>
                      <a:r>
                        <a:rPr lang="cs-CZ" sz="1100" dirty="0" err="1">
                          <a:effectLst/>
                        </a:rPr>
                        <a:t>Foucaultovo</a:t>
                      </a:r>
                      <a:r>
                        <a:rPr lang="cs-CZ" sz="1100" dirty="0">
                          <a:effectLst/>
                        </a:rPr>
                        <a:t> kyvadlo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3824751267"/>
                  </a:ext>
                </a:extLst>
              </a:tr>
              <a:tr h="672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 Centrální sál/model – historie Rotundy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410988857"/>
                  </a:ext>
                </a:extLst>
              </a:tr>
              <a:tr h="575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3. Centrální sál – výzdoba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3469555452"/>
                  </a:ext>
                </a:extLst>
              </a:tr>
              <a:tr h="285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4. Ovocná grotta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3641382626"/>
                  </a:ext>
                </a:extLst>
              </a:tr>
              <a:tr h="285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5. Kachní nebo též krápníková grotta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3670826474"/>
                  </a:ext>
                </a:extLst>
              </a:tr>
              <a:tr h="382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6. Hudební kabinet s mozaikami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3285853892"/>
                  </a:ext>
                </a:extLst>
              </a:tr>
              <a:tr h="382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7. Erbovní kabinet s mozaikami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423372079"/>
                  </a:ext>
                </a:extLst>
              </a:tr>
              <a:tr h="382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8. Lasturová grotta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4114276147"/>
                  </a:ext>
                </a:extLst>
              </a:tr>
              <a:tr h="189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9. Grotta růží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2132152972"/>
                  </a:ext>
                </a:extLst>
              </a:tr>
              <a:tr h="575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10. Centrální sál –závěr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81" marR="32781" marT="0" marB="0"/>
                </a:tc>
                <a:extLst>
                  <a:ext uri="{0D108BD9-81ED-4DB2-BD59-A6C34878D82A}">
                    <a16:rowId xmlns:a16="http://schemas.microsoft.com/office/drawing/2014/main" val="678208766"/>
                  </a:ext>
                </a:extLst>
              </a:tr>
            </a:tbl>
          </a:graphicData>
        </a:graphic>
      </p:graphicFrame>
      <p:pic>
        <p:nvPicPr>
          <p:cNvPr id="11" name="Obrázek 10">
            <a:extLst>
              <a:ext uri="{FF2B5EF4-FFF2-40B4-BE49-F238E27FC236}">
                <a16:creationId xmlns:a16="http://schemas.microsoft.com/office/drawing/2014/main" id="{DD08D866-8E67-44BB-A406-C639FCCE6B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9" t="2183" b="2"/>
          <a:stretch/>
        </p:blipFill>
        <p:spPr>
          <a:xfrm>
            <a:off x="5812221" y="2249474"/>
            <a:ext cx="6379779" cy="467867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EC99908-22FC-4F81-8D81-331E688D4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557" y="2245839"/>
            <a:ext cx="3178036" cy="468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62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A8EBD1-2445-42EC-A774-8609F6C08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Pomocné techniky a prostředky :</a:t>
            </a:r>
            <a:br>
              <a:rPr lang="cs-CZ" b="1" dirty="0"/>
            </a:br>
            <a:r>
              <a:rPr lang="cs-CZ" b="1" dirty="0"/>
              <a:t>Metodické „nášlapné kameny“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2FC440-BE9A-434F-9D1B-FB301FBED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Vysvětlení</a:t>
            </a:r>
          </a:p>
          <a:p>
            <a:r>
              <a:rPr lang="cs-CZ" dirty="0"/>
              <a:t>Popis</a:t>
            </a:r>
          </a:p>
          <a:p>
            <a:r>
              <a:rPr lang="cs-CZ" dirty="0"/>
              <a:t>Vyprávění (pověst, historka…)</a:t>
            </a:r>
          </a:p>
          <a:p>
            <a:r>
              <a:rPr lang="cs-CZ" dirty="0"/>
              <a:t>Vyjádření pomocí prostředků živého umění (poezie, rým, píseň, melodie)</a:t>
            </a:r>
          </a:p>
          <a:p>
            <a:r>
              <a:rPr lang="cs-CZ" dirty="0"/>
              <a:t>Stimulace smyslového vnímání</a:t>
            </a:r>
          </a:p>
          <a:p>
            <a:r>
              <a:rPr lang="cs-CZ" dirty="0"/>
              <a:t>Povzbuzení představivosti</a:t>
            </a:r>
          </a:p>
          <a:p>
            <a:r>
              <a:rPr lang="cs-CZ" dirty="0"/>
              <a:t>Předvádění, demonstrace, pokus (se zapojením návštěvníků)</a:t>
            </a:r>
          </a:p>
          <a:p>
            <a:r>
              <a:rPr lang="cs-CZ" dirty="0"/>
              <a:t>Prezentace názorného zobrazení (fotografie, kresba…)</a:t>
            </a:r>
          </a:p>
          <a:p>
            <a:r>
              <a:rPr lang="cs-CZ" dirty="0"/>
              <a:t>Hra (hraní v roli)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701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6E56B5-A444-49EE-B5DA-55F8F3DA6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Pomocné techniky a prostředky :</a:t>
            </a:r>
            <a:br>
              <a:rPr lang="cs-CZ" b="1" dirty="0"/>
            </a:br>
            <a:r>
              <a:rPr lang="cs-CZ" b="1" dirty="0"/>
              <a:t>Řečnické „nášlapné kameny“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F82E8F-23DE-49DE-A3BD-8470B2747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/>
              <a:t>Přirovnání:</a:t>
            </a:r>
            <a:r>
              <a:rPr lang="cs-CZ" dirty="0"/>
              <a:t> </a:t>
            </a:r>
            <a:r>
              <a:rPr lang="cs-CZ" i="1" dirty="0"/>
              <a:t>Zelené stěny tvořené starými habry jsou jako „stromový hospic“. Necháváme je tu dožít: mnoho pamatují a sami jsou památkou. </a:t>
            </a:r>
          </a:p>
          <a:p>
            <a:r>
              <a:rPr lang="cs-CZ" b="1" dirty="0"/>
              <a:t>Příklad:</a:t>
            </a:r>
            <a:r>
              <a:rPr lang="cs-CZ" dirty="0"/>
              <a:t> </a:t>
            </a:r>
            <a:r>
              <a:rPr lang="cs-CZ" i="1" dirty="0"/>
              <a:t>Dnes jsou u nás citrusy běžné a levné. V době baroka by ale jediný citron stál kvalifikovaného řemeslníka celodenní mzdu. </a:t>
            </a:r>
            <a:endParaRPr lang="cs-CZ" dirty="0"/>
          </a:p>
          <a:p>
            <a:r>
              <a:rPr lang="cs-CZ" b="1" dirty="0"/>
              <a:t>Kreslíme obrázek slovy</a:t>
            </a:r>
            <a:r>
              <a:rPr lang="cs-CZ" dirty="0"/>
              <a:t>: </a:t>
            </a:r>
            <a:r>
              <a:rPr lang="cs-CZ" i="1" dirty="0"/>
              <a:t>Představte si, že kdysi byla v tomto výklenku fontána, jejíž zurčení se rozléhalo celým nádvořím.</a:t>
            </a:r>
            <a:r>
              <a:rPr lang="cs-CZ" dirty="0"/>
              <a:t> </a:t>
            </a:r>
          </a:p>
          <a:p>
            <a:r>
              <a:rPr lang="cs-CZ" b="1" dirty="0"/>
              <a:t>Změna perspektivy: </a:t>
            </a:r>
            <a:r>
              <a:rPr lang="cs-CZ" i="1" dirty="0"/>
              <a:t>Obdivujeme relikviář svatého Maura jako nejvýznamnější románskou klenotnickou památku v České republice. Pro středověkého člověka se však skutečný poklad ukrýval uvnitř této zlaté schrány.  </a:t>
            </a:r>
          </a:p>
          <a:p>
            <a:r>
              <a:rPr lang="cs-CZ" b="1" dirty="0"/>
              <a:t>Polidštění:</a:t>
            </a:r>
            <a:r>
              <a:rPr lang="cs-CZ" dirty="0"/>
              <a:t> S</a:t>
            </a:r>
            <a:r>
              <a:rPr lang="cs-CZ" i="1" dirty="0"/>
              <a:t>tejně jako milovníci umění má v tomto vyřezávaném nábytku zalíbení červotoč. </a:t>
            </a:r>
          </a:p>
          <a:p>
            <a:r>
              <a:rPr lang="cs-CZ" b="1" dirty="0"/>
              <a:t>Protiklady: </a:t>
            </a:r>
            <a:r>
              <a:rPr lang="cs-CZ" i="1" dirty="0"/>
              <a:t>Ovidius nám sděluje nadčasovou myšlenku, že jedinou jistotou na tomto světe je neustálá proměna.</a:t>
            </a:r>
          </a:p>
          <a:p>
            <a:r>
              <a:rPr lang="cs-CZ" b="1" dirty="0"/>
              <a:t>Jasný rozpor: </a:t>
            </a:r>
            <a:r>
              <a:rPr lang="cs-CZ" i="1" dirty="0"/>
              <a:t>Biskup Karel z </a:t>
            </a:r>
            <a:r>
              <a:rPr lang="cs-CZ" i="1" dirty="0" err="1"/>
              <a:t>Lichtenštejnu</a:t>
            </a:r>
            <a:r>
              <a:rPr lang="cs-CZ" i="1" dirty="0"/>
              <a:t> vnášel do válkou zubožené olomoucké diecéze světlo a řád. Čarodějnické procesy na </a:t>
            </a:r>
            <a:r>
              <a:rPr lang="cs-CZ" i="1" dirty="0" err="1"/>
              <a:t>Velkolosinsku</a:t>
            </a:r>
            <a:r>
              <a:rPr lang="cs-CZ" i="1" dirty="0"/>
              <a:t> a Šumpersku, jimž nečinně přihlížel, však byly naopak projevem tmářství.</a:t>
            </a:r>
            <a:r>
              <a:rPr lang="cs-CZ" dirty="0"/>
              <a:t> </a:t>
            </a:r>
          </a:p>
          <a:p>
            <a:r>
              <a:rPr lang="cs-CZ" b="1" dirty="0"/>
              <a:t>Citát:</a:t>
            </a:r>
            <a:r>
              <a:rPr lang="cs-CZ" dirty="0"/>
              <a:t> </a:t>
            </a:r>
            <a:r>
              <a:rPr lang="cs-CZ" i="1" dirty="0"/>
              <a:t>Marie </a:t>
            </a:r>
            <a:r>
              <a:rPr lang="cs-CZ" i="1" dirty="0" err="1"/>
              <a:t>Ebner</a:t>
            </a:r>
            <a:r>
              <a:rPr lang="cs-CZ" i="1" dirty="0"/>
              <a:t> z </a:t>
            </a:r>
            <a:r>
              <a:rPr lang="cs-CZ" i="1" dirty="0" err="1"/>
              <a:t>Eschanbachu</a:t>
            </a:r>
            <a:r>
              <a:rPr lang="cs-CZ" i="1" dirty="0"/>
              <a:t> krásně vyjádřila, že žít přítomným okamžikem je skutečné umění:</a:t>
            </a:r>
            <a:r>
              <a:rPr lang="cs-CZ" dirty="0"/>
              <a:t> </a:t>
            </a:r>
            <a:r>
              <a:rPr lang="cs-CZ" i="1" dirty="0"/>
              <a:t>„Kdo vládne okamžikem, vládne životem.“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7449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933082-87EF-4652-AA29-DEA43EA96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/>
              <a:t>Pomocné techniky a prostředky :</a:t>
            </a:r>
            <a:br>
              <a:rPr lang="cs-CZ" b="1" dirty="0"/>
            </a:br>
            <a:r>
              <a:rPr lang="cs-CZ" sz="4000" b="1" dirty="0"/>
              <a:t>Zapojovací otázky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1349AC-643E-481A-8309-68C2A6A8F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Zaměřovací</a:t>
            </a:r>
            <a:r>
              <a:rPr lang="cs-CZ" dirty="0"/>
              <a:t> (vyžadují přímý kontakt s fenoménem): Když poklepete na střep této nádoby, co vám její zvuk připomíná?</a:t>
            </a:r>
          </a:p>
          <a:p>
            <a:r>
              <a:rPr lang="cs-CZ" b="1" dirty="0"/>
              <a:t>Propojovací</a:t>
            </a:r>
            <a:r>
              <a:rPr lang="cs-CZ" dirty="0"/>
              <a:t> (hledají spojení se světem návštěvníka): V době baroka byly u nás symbolem zámožnosti citrusy. Co reprezentuje úspěch a zámožnost dnes?</a:t>
            </a:r>
          </a:p>
          <a:p>
            <a:r>
              <a:rPr lang="cs-CZ" b="1" dirty="0"/>
              <a:t>Procesní</a:t>
            </a:r>
            <a:r>
              <a:rPr lang="cs-CZ" dirty="0"/>
              <a:t> (ptají se na proces): Jak si myslíte, že je potřeba starat se o citrusy  v zimním období?</a:t>
            </a:r>
          </a:p>
          <a:p>
            <a:r>
              <a:rPr lang="cs-CZ" b="1" dirty="0"/>
              <a:t>Hodnotící</a:t>
            </a:r>
            <a:r>
              <a:rPr lang="cs-CZ" dirty="0"/>
              <a:t> (ptají se na názor dotazovaného): Myslíte si, že dřív žili lidé šťastnější život než my dnes? </a:t>
            </a:r>
          </a:p>
          <a:p>
            <a:pPr marL="0" indent="0">
              <a:buNone/>
            </a:pPr>
            <a:r>
              <a:rPr lang="cs-CZ" dirty="0"/>
              <a:t>					X</a:t>
            </a:r>
          </a:p>
          <a:p>
            <a:pPr marL="0" indent="0" algn="ctr">
              <a:buNone/>
            </a:pPr>
            <a:r>
              <a:rPr lang="cs-CZ" b="1" dirty="0"/>
              <a:t>Uzavřené otázky</a:t>
            </a:r>
          </a:p>
          <a:p>
            <a:r>
              <a:rPr lang="cs-CZ" b="1" dirty="0"/>
              <a:t>Jak se říká tomuto stavebnímu slohu? </a:t>
            </a:r>
            <a:r>
              <a:rPr lang="cs-CZ" dirty="0"/>
              <a:t>(riziko školometství, frustrace nevěděním, ztrapnění se…) 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903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0CCC83-9EC6-44F7-84E0-055B8A519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Drobná aktivita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613C5E-F38B-4DAC-B6BA-552EF336C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18986" cy="991147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Použijte ve vztahu k fotografiím s fenomény jeden z nášlapných kamenů a jednu zapojovací otázku.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17A0FA3-6CB7-4586-8BD5-0636D02FDF2B}"/>
              </a:ext>
            </a:extLst>
          </p:cNvPr>
          <p:cNvSpPr/>
          <p:nvPr/>
        </p:nvSpPr>
        <p:spPr>
          <a:xfrm>
            <a:off x="1177160" y="3100552"/>
            <a:ext cx="31846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Přirovnání</a:t>
            </a:r>
          </a:p>
          <a:p>
            <a:r>
              <a:rPr lang="cs-CZ" sz="2000" b="1" dirty="0"/>
              <a:t>Příklad</a:t>
            </a:r>
          </a:p>
          <a:p>
            <a:r>
              <a:rPr lang="cs-CZ" sz="2000" b="1" dirty="0"/>
              <a:t>Kreslíme obrázek slovy</a:t>
            </a:r>
          </a:p>
          <a:p>
            <a:r>
              <a:rPr lang="cs-CZ" sz="2000" b="1" dirty="0"/>
              <a:t>Změna perspektivy</a:t>
            </a:r>
          </a:p>
          <a:p>
            <a:r>
              <a:rPr lang="cs-CZ" sz="2000" b="1" dirty="0"/>
              <a:t>Polidštění</a:t>
            </a:r>
          </a:p>
          <a:p>
            <a:r>
              <a:rPr lang="cs-CZ" sz="2000" b="1" dirty="0"/>
              <a:t>Protiklady</a:t>
            </a:r>
          </a:p>
          <a:p>
            <a:r>
              <a:rPr lang="cs-CZ" sz="2000" b="1" dirty="0"/>
              <a:t>Jasný rozpor</a:t>
            </a:r>
          </a:p>
          <a:p>
            <a:r>
              <a:rPr lang="cs-CZ" sz="2000" b="1" dirty="0"/>
              <a:t>Citát</a:t>
            </a:r>
            <a:endParaRPr lang="cs-CZ" sz="2000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F91DF83-3DBC-478A-A8A9-767A6EE3FDEF}"/>
              </a:ext>
            </a:extLst>
          </p:cNvPr>
          <p:cNvSpPr/>
          <p:nvPr/>
        </p:nvSpPr>
        <p:spPr>
          <a:xfrm>
            <a:off x="4824247" y="3100552"/>
            <a:ext cx="61905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Zaměřovací</a:t>
            </a:r>
            <a:r>
              <a:rPr lang="cs-CZ" sz="2000" dirty="0"/>
              <a:t> (vyžadují přímý kontakt s fenoménem</a:t>
            </a:r>
          </a:p>
          <a:p>
            <a:r>
              <a:rPr lang="cs-CZ" sz="2000" b="1" dirty="0"/>
              <a:t>Propojovací</a:t>
            </a:r>
            <a:r>
              <a:rPr lang="cs-CZ" sz="2000" dirty="0"/>
              <a:t> (hledají spojení se světem návštěvníka)</a:t>
            </a:r>
          </a:p>
          <a:p>
            <a:r>
              <a:rPr lang="cs-CZ" sz="2000" b="1" dirty="0"/>
              <a:t>Procesní</a:t>
            </a:r>
            <a:r>
              <a:rPr lang="cs-CZ" sz="2000" dirty="0"/>
              <a:t> (ptají se na proces)</a:t>
            </a:r>
          </a:p>
          <a:p>
            <a:r>
              <a:rPr lang="cs-CZ" sz="2000" b="1" dirty="0"/>
              <a:t>Hodnotící</a:t>
            </a:r>
            <a:r>
              <a:rPr lang="cs-CZ" sz="2000" dirty="0"/>
              <a:t> (ptají se na názor dotazovaného)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4961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0FEF27-CC3F-42BC-9BD7-6C52D9B66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Od faktu k významu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4A8CD0-CBB4-461E-8F8C-459444DD6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18379" cy="2925051"/>
          </a:xfrm>
        </p:spPr>
        <p:txBody>
          <a:bodyPr/>
          <a:lstStyle/>
          <a:p>
            <a:r>
              <a:rPr lang="cs-CZ" dirty="0"/>
              <a:t>Průvodci se často soustředí na témata a fakta.</a:t>
            </a:r>
          </a:p>
          <a:p>
            <a:r>
              <a:rPr lang="cs-CZ" dirty="0"/>
              <a:t>V interpretaci se soustředíme na sdělení a významy.</a:t>
            </a:r>
          </a:p>
          <a:p>
            <a:r>
              <a:rPr lang="cs-CZ" dirty="0"/>
              <a:t>To neznamená, že fakta nejsou důležitá. Jsou jen jinak uspořádána – kolem sdělení.</a:t>
            </a:r>
          </a:p>
          <a:p>
            <a:r>
              <a:rPr lang="cs-CZ" dirty="0"/>
              <a:t>Sdělení naznačuje nějaký hlubší význam, který se vztahuje k podstatě fenoménu i ke zkušenosti návštěvníků.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13A654A-0A54-4CF4-87FB-8FDEC79583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888943"/>
              </p:ext>
            </p:extLst>
          </p:nvPr>
        </p:nvGraphicFramePr>
        <p:xfrm>
          <a:off x="838200" y="4885613"/>
          <a:ext cx="1014511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2396">
                  <a:extLst>
                    <a:ext uri="{9D8B030D-6E8A-4147-A177-3AD203B41FA5}">
                      <a16:colId xmlns:a16="http://schemas.microsoft.com/office/drawing/2014/main" val="1274803431"/>
                    </a:ext>
                  </a:extLst>
                </a:gridCol>
                <a:gridCol w="2119661">
                  <a:extLst>
                    <a:ext uri="{9D8B030D-6E8A-4147-A177-3AD203B41FA5}">
                      <a16:colId xmlns:a16="http://schemas.microsoft.com/office/drawing/2014/main" val="996410299"/>
                    </a:ext>
                  </a:extLst>
                </a:gridCol>
                <a:gridCol w="4903054">
                  <a:extLst>
                    <a:ext uri="{9D8B030D-6E8A-4147-A177-3AD203B41FA5}">
                      <a16:colId xmlns:a16="http://schemas.microsoft.com/office/drawing/2014/main" val="3582691739"/>
                    </a:ext>
                  </a:extLst>
                </a:gridCol>
              </a:tblGrid>
              <a:tr h="1399573">
                <a:tc>
                  <a:txBody>
                    <a:bodyPr/>
                    <a:lstStyle/>
                    <a:p>
                      <a:r>
                        <a:rPr lang="cs-CZ" sz="2400" dirty="0">
                          <a:solidFill>
                            <a:schemeClr val="bg1"/>
                          </a:solidFill>
                        </a:rPr>
                        <a:t>Fenomén</a:t>
                      </a:r>
                    </a:p>
                    <a:p>
                      <a:endParaRPr lang="cs-CZ" sz="24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chemeClr val="bg1"/>
                          </a:solidFill>
                        </a:rPr>
                        <a:t>Toto semínko borovice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Fakt</a:t>
                      </a:r>
                    </a:p>
                    <a:p>
                      <a:endParaRPr lang="cs-CZ" sz="2400" dirty="0"/>
                    </a:p>
                    <a:p>
                      <a:r>
                        <a:rPr lang="cs-CZ" sz="2400" b="0" dirty="0"/>
                        <a:t>vyroste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Význam</a:t>
                      </a:r>
                    </a:p>
                    <a:p>
                      <a:endParaRPr lang="cs-CZ" sz="2400" dirty="0"/>
                    </a:p>
                    <a:p>
                      <a:r>
                        <a:rPr lang="cs-CZ" sz="2400" b="0" dirty="0"/>
                        <a:t>z čehosi nenápadného do něčeho impozantního.</a:t>
                      </a:r>
                      <a:r>
                        <a:rPr lang="cs-CZ" sz="2400" dirty="0"/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036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2808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93080-1E1A-4280-B8C3-78A6FD16C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Univerzálie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F8B9CA-430A-4ACA-A29B-CCBE440F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1818290"/>
            <a:ext cx="5087007" cy="425357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Univerzální (obecné) koncepty či pojmy: zrození, smrt, svoboda, nesvoboda, víra, naděje, láska, změna, odvaha, péče… </a:t>
            </a:r>
          </a:p>
          <a:p>
            <a:r>
              <a:rPr lang="cs-CZ" dirty="0"/>
              <a:t>Sdělení, která je obsahují, takřka vždy „fungují“, v každém z nás rezonují, pokud je vztáhneme ke konkrétnímu fenoménu.</a:t>
            </a:r>
          </a:p>
          <a:p>
            <a:pPr marL="0" indent="0">
              <a:buNone/>
            </a:pPr>
            <a:r>
              <a:rPr lang="cs-CZ" i="1" dirty="0">
                <a:solidFill>
                  <a:srgbClr val="993300"/>
                </a:solidFill>
              </a:rPr>
              <a:t>„S touto jedinou rybářskou sítí byl propojen celý život rodiny.“</a:t>
            </a:r>
            <a:r>
              <a:rPr lang="cs-CZ" dirty="0">
                <a:solidFill>
                  <a:srgbClr val="993300"/>
                </a:solidFill>
              </a:rPr>
              <a:t> 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0E6E1CC-A4BD-473D-AC65-CBB36626A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076" y="-1"/>
            <a:ext cx="6516416" cy="684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65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37F4E3-163D-4568-8A71-2098E942D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Hra kostky vyprávějte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7DC2AAB-7B9D-434D-B656-E63270DFC0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62" y="1704399"/>
            <a:ext cx="7730401" cy="5153601"/>
          </a:xfrm>
        </p:spPr>
      </p:pic>
    </p:spTree>
    <p:extLst>
      <p:ext uri="{BB962C8B-B14F-4D97-AF65-F5344CB8AC3E}">
        <p14:creationId xmlns:p14="http://schemas.microsoft.com/office/powerpoint/2010/main" val="3468273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265D1-F094-4E0E-9909-F86ED1752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31" y="283781"/>
            <a:ext cx="4700752" cy="1385888"/>
          </a:xfrm>
        </p:spPr>
        <p:txBody>
          <a:bodyPr/>
          <a:lstStyle/>
          <a:p>
            <a:r>
              <a:rPr lang="cs-CZ" dirty="0"/>
              <a:t>Uspořádání skupiny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D948ED4-B828-4127-BA3C-6CC56D49A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65"/>
          <a:stretch/>
        </p:blipFill>
        <p:spPr>
          <a:xfrm>
            <a:off x="495659" y="2081048"/>
            <a:ext cx="2964520" cy="4776952"/>
          </a:xfrm>
        </p:spPr>
      </p:pic>
      <p:pic>
        <p:nvPicPr>
          <p:cNvPr id="6" name="Zástupný symbol pro obsah 4">
            <a:extLst>
              <a:ext uri="{FF2B5EF4-FFF2-40B4-BE49-F238E27FC236}">
                <a16:creationId xmlns:a16="http://schemas.microsoft.com/office/drawing/2014/main" id="{D7FAC67F-54A6-461F-9C91-0B5C54811B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36"/>
          <a:stretch/>
        </p:blipFill>
        <p:spPr>
          <a:xfrm>
            <a:off x="7509216" y="2207172"/>
            <a:ext cx="3106232" cy="4650828"/>
          </a:xfrm>
          <a:prstGeom prst="rect">
            <a:avLst/>
          </a:prstGeom>
        </p:spPr>
      </p:pic>
      <p:pic>
        <p:nvPicPr>
          <p:cNvPr id="7" name="Zástupný symbol pro obsah 4">
            <a:extLst>
              <a:ext uri="{FF2B5EF4-FFF2-40B4-BE49-F238E27FC236}">
                <a16:creationId xmlns:a16="http://schemas.microsoft.com/office/drawing/2014/main" id="{6AC20F22-6722-4CE3-B131-0336EC73A4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35" t="51836" r="11276" b="45606"/>
          <a:stretch/>
        </p:blipFill>
        <p:spPr>
          <a:xfrm>
            <a:off x="2974428" y="5218386"/>
            <a:ext cx="325820" cy="246993"/>
          </a:xfrm>
          <a:prstGeom prst="rect">
            <a:avLst/>
          </a:prstGeom>
        </p:spPr>
      </p:pic>
      <p:pic>
        <p:nvPicPr>
          <p:cNvPr id="8" name="Zástupný symbol pro obsah 4">
            <a:extLst>
              <a:ext uri="{FF2B5EF4-FFF2-40B4-BE49-F238E27FC236}">
                <a16:creationId xmlns:a16="http://schemas.microsoft.com/office/drawing/2014/main" id="{E75B24E0-26E6-41BF-ABB0-6279EB2B50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94" t="55755" r="8328" b="37170"/>
          <a:stretch/>
        </p:blipFill>
        <p:spPr>
          <a:xfrm>
            <a:off x="9963807" y="2081048"/>
            <a:ext cx="651641" cy="683173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7D071A32-9E91-4AC0-904F-749F14FD9805}"/>
              </a:ext>
            </a:extLst>
          </p:cNvPr>
          <p:cNvSpPr/>
          <p:nvPr/>
        </p:nvSpPr>
        <p:spPr>
          <a:xfrm>
            <a:off x="4367308" y="3107699"/>
            <a:ext cx="3187283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 V řadě</a:t>
            </a:r>
          </a:p>
          <a:p>
            <a:r>
              <a:rPr lang="cs-CZ" sz="2800" dirty="0"/>
              <a:t>2 Přednáškové</a:t>
            </a:r>
          </a:p>
          <a:p>
            <a:r>
              <a:rPr lang="cs-CZ" sz="2800" dirty="0"/>
              <a:t>3 V kruhu</a:t>
            </a:r>
          </a:p>
          <a:p>
            <a:r>
              <a:rPr lang="cs-CZ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 Diskuse ve skupině</a:t>
            </a:r>
          </a:p>
          <a:p>
            <a:r>
              <a:rPr lang="cs-CZ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 Pracovní úkol</a:t>
            </a:r>
          </a:p>
        </p:txBody>
      </p:sp>
    </p:spTree>
    <p:extLst>
      <p:ext uri="{BB962C8B-B14F-4D97-AF65-F5344CB8AC3E}">
        <p14:creationId xmlns:p14="http://schemas.microsoft.com/office/powerpoint/2010/main" val="29070732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B8CA38-4282-4FF5-9204-328D4737F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573"/>
            <a:ext cx="12192000" cy="1072055"/>
          </a:xfrm>
        </p:spPr>
        <p:txBody>
          <a:bodyPr/>
          <a:lstStyle/>
          <a:p>
            <a:pPr algn="ctr"/>
            <a:r>
              <a:rPr lang="cs-CZ" b="1" dirty="0"/>
              <a:t>Pracovní list ke tvorbě 10 min. výkladu 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6F647EA-8AB7-4B0E-9393-D2D007B9C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051" y="975690"/>
            <a:ext cx="9942787" cy="5882310"/>
          </a:xfrm>
        </p:spPr>
      </p:pic>
    </p:spTree>
    <p:extLst>
      <p:ext uri="{BB962C8B-B14F-4D97-AF65-F5344CB8AC3E}">
        <p14:creationId xmlns:p14="http://schemas.microsoft.com/office/powerpoint/2010/main" val="3444680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Přímá – živá – osobní  interpretace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30515D-B3CA-4AC5-8F93-03F0DCD8C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34" y="1690688"/>
            <a:ext cx="10448365" cy="448627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Zprostředkovatelem kulturního či přírodního dědictví je živá osoba, a to v reálném čase.</a:t>
            </a:r>
          </a:p>
          <a:p>
            <a:r>
              <a:rPr lang="cs-CZ" dirty="0"/>
              <a:t>Ústní sdělování </a:t>
            </a:r>
            <a:r>
              <a:rPr lang="cs-CZ" b="1" dirty="0"/>
              <a:t>strukturuje odlišným způsobem myšlení, příběh, jinak využívá paměť, je založeno na představivosti, používá mnemotechnické pomůcky a formule</a:t>
            </a:r>
            <a:r>
              <a:rPr lang="cs-CZ" dirty="0"/>
              <a:t> (ustálené slovní obraty)</a:t>
            </a:r>
            <a:r>
              <a:rPr lang="cs-CZ" b="1" dirty="0"/>
              <a:t>.</a:t>
            </a:r>
            <a:r>
              <a:rPr lang="cs-CZ" dirty="0"/>
              <a:t> </a:t>
            </a:r>
            <a:r>
              <a:rPr lang="cs-CZ" b="1" dirty="0"/>
              <a:t>Inklinuje k rytmizaci</a:t>
            </a:r>
            <a:r>
              <a:rPr lang="cs-CZ" dirty="0"/>
              <a:t> a má tak mnoho společného s písní: </a:t>
            </a:r>
            <a:r>
              <a:rPr lang="cs-CZ" i="1" dirty="0"/>
              <a:t>„Až si to tu prohlédnete, postupte si dále!“</a:t>
            </a:r>
            <a:r>
              <a:rPr lang="cs-CZ" dirty="0"/>
              <a:t> </a:t>
            </a:r>
          </a:p>
          <a:p>
            <a:r>
              <a:rPr lang="cs-CZ" b="1" dirty="0"/>
              <a:t>Zatímco čtení a psaní jsou osamělé činnosti, které vracejí mysl zpátky k sobě samé,</a:t>
            </a:r>
            <a:r>
              <a:rPr lang="cs-CZ" dirty="0"/>
              <a:t> </a:t>
            </a:r>
            <a:r>
              <a:rPr lang="cs-CZ" b="1" dirty="0"/>
              <a:t>ústní komunikace spojuje lidi do skupin.</a:t>
            </a:r>
          </a:p>
          <a:p>
            <a:endParaRPr lang="cs-CZ" b="1" dirty="0"/>
          </a:p>
          <a:p>
            <a:pPr marL="0" indent="0">
              <a:buNone/>
            </a:pPr>
            <a:r>
              <a:rPr lang="cs-CZ" i="1" dirty="0"/>
              <a:t>„Uchovávání myšlenek je v orální kultuře spojeno s komunikací. </a:t>
            </a:r>
          </a:p>
          <a:p>
            <a:pPr marL="0" indent="0">
              <a:buNone/>
            </a:pPr>
            <a:r>
              <a:rPr lang="cs-CZ" i="1" dirty="0"/>
              <a:t>  Myslete tak, abyste si to mohli zapamatovat.“ </a:t>
            </a:r>
            <a:r>
              <a:rPr lang="cs-CZ" dirty="0"/>
              <a:t>(Walter </a:t>
            </a:r>
            <a:r>
              <a:rPr lang="cs-CZ" dirty="0" err="1"/>
              <a:t>Ong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2842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52847C-E34A-4F36-A70A-9AC3ED3EB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028" y="620109"/>
            <a:ext cx="8534400" cy="111409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4C778D9-6938-4E69-8D0D-3A4A4A8DC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1" y="8920"/>
            <a:ext cx="9974317" cy="6849080"/>
          </a:xfrm>
        </p:spPr>
      </p:pic>
    </p:spTree>
    <p:extLst>
      <p:ext uri="{BB962C8B-B14F-4D97-AF65-F5344CB8AC3E}">
        <p14:creationId xmlns:p14="http://schemas.microsoft.com/office/powerpoint/2010/main" val="10506254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88F63E-BBDA-4A16-BE70-40F444B61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interpretace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CFC618-F9D1-43DF-A607-ED9A73463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4800" dirty="0" err="1"/>
              <a:t>Byšičky</a:t>
            </a:r>
            <a:endParaRPr lang="cs-CZ" sz="4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DCB6495-4B4F-490C-8E95-A0971237F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681" y="889755"/>
            <a:ext cx="2792210" cy="163996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22181F4-E63D-446D-A073-D34315622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808" y="390575"/>
            <a:ext cx="2633700" cy="174360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EDD54CF-28A9-48D8-A57E-24FC77B59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799" y="3638851"/>
            <a:ext cx="2627604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80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C5441-0C7D-4DA7-A4AE-FFDB9136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BCC46971-1DE0-4C9F-8E62-1D196505D15F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871" y="532800"/>
            <a:ext cx="8734533" cy="5792400"/>
          </a:xfrm>
        </p:spPr>
      </p:pic>
    </p:spTree>
    <p:extLst>
      <p:ext uri="{BB962C8B-B14F-4D97-AF65-F5344CB8AC3E}">
        <p14:creationId xmlns:p14="http://schemas.microsoft.com/office/powerpoint/2010/main" val="27008610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08C92D3-520F-4E74-8C84-7C73BA056A16}"/>
              </a:ext>
            </a:extLst>
          </p:cNvPr>
          <p:cNvSpPr txBox="1"/>
          <p:nvPr/>
        </p:nvSpPr>
        <p:spPr>
          <a:xfrm>
            <a:off x="482600" y="300451"/>
            <a:ext cx="11709400" cy="5458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Plán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Cílová skupina: </a:t>
            </a:r>
            <a:endParaRPr kumimoji="0" lang="cs-CZ" sz="2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Návštěvníci  lázní Bělohrad, různé věkové kategorie, převažují senioři.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24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Cíle: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Kognitivní - středověký kostel, spojován s K. J. Erbenem a jeho básní Svatební košile.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Afektivní - nadšení pro lokalitu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Konativní- být nakloněn tomu, chránit podobné památky, přispívat na jejich obnovu.</a:t>
            </a:r>
          </a:p>
        </p:txBody>
      </p:sp>
    </p:spTree>
    <p:extLst>
      <p:ext uri="{BB962C8B-B14F-4D97-AF65-F5344CB8AC3E}">
        <p14:creationId xmlns:p14="http://schemas.microsoft.com/office/powerpoint/2010/main" val="221627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304E8-7834-4171-BA85-299F152CE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6821BB-E5A1-42D2-A335-FC22E5599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Sdělení: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Ke kostelu a hřbitovu v 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Byšičkách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je snad situována slavná  báseň K.J. Erbena o lásce, životě a smrti, Svatební košile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2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Prostředek interpretace: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Procházka s průvodcem.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79458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AFA46E-6064-4733-A2CD-C81B6826B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1. fakt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BF2F78B-27EA-497F-93C5-F3CF9993B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14" y="1401393"/>
            <a:ext cx="9587693" cy="4351338"/>
          </a:xfrm>
        </p:spPr>
      </p:pic>
    </p:spTree>
    <p:extLst>
      <p:ext uri="{BB962C8B-B14F-4D97-AF65-F5344CB8AC3E}">
        <p14:creationId xmlns:p14="http://schemas.microsoft.com/office/powerpoint/2010/main" val="23340416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CF17D31-2185-491A-9B72-2F0B35EE5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68" y="579120"/>
            <a:ext cx="8894064" cy="569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318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C6E4D1-1608-86DB-AC6F-2D92FDD2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2. fakt</a:t>
            </a:r>
          </a:p>
        </p:txBody>
      </p:sp>
      <p:pic>
        <p:nvPicPr>
          <p:cNvPr id="5" name="Zástupný obsah 4" descr="Obsah obrázku text, strom, budova, svatyně&#10;&#10;Popis byl vytvořen automaticky">
            <a:extLst>
              <a:ext uri="{FF2B5EF4-FFF2-40B4-BE49-F238E27FC236}">
                <a16:creationId xmlns:a16="http://schemas.microsoft.com/office/drawing/2014/main" id="{AA8876D0-631D-412F-A3A1-B110932ED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5" t="8382" r="9115" b="16081"/>
          <a:stretch/>
        </p:blipFill>
        <p:spPr>
          <a:xfrm>
            <a:off x="3035808" y="603504"/>
            <a:ext cx="8188004" cy="5438708"/>
          </a:xfrm>
        </p:spPr>
      </p:pic>
    </p:spTree>
    <p:extLst>
      <p:ext uri="{BB962C8B-B14F-4D97-AF65-F5344CB8AC3E}">
        <p14:creationId xmlns:p14="http://schemas.microsoft.com/office/powerpoint/2010/main" val="15233530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CF17D31-2185-491A-9B72-2F0B35EE5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68" y="579120"/>
            <a:ext cx="8894064" cy="569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523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E6458-F356-2D56-AA70-E841DAB82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400" dirty="0"/>
              <a:t>3.fakt</a:t>
            </a:r>
          </a:p>
        </p:txBody>
      </p:sp>
      <p:pic>
        <p:nvPicPr>
          <p:cNvPr id="19" name="Zástupný obsah 18" descr="Obsah obrázku tráva, obloha, exteriér, kámen&#10;&#10;Popis byl vytvořen automaticky">
            <a:extLst>
              <a:ext uri="{FF2B5EF4-FFF2-40B4-BE49-F238E27FC236}">
                <a16:creationId xmlns:a16="http://schemas.microsoft.com/office/drawing/2014/main" id="{36002032-7022-4874-BE5E-A4F4EF18AD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56" y="1417638"/>
            <a:ext cx="6791597" cy="4525963"/>
          </a:xfr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412A8F24-7729-4F03-AD22-F83A1080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7946" y="796928"/>
            <a:ext cx="2627749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90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Přímá a nepřímá interpretace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30515D-B3CA-4AC5-8F93-03F0DCD8C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Živá interpretace předčí nepřímou v tom, že může reagovat na adresáty sdělení (věk, úroveň poznání, rozpoložení, zájmy, motivace…) či proměny prostředí (expozice). </a:t>
            </a:r>
          </a:p>
          <a:p>
            <a:r>
              <a:rPr lang="cs-CZ" dirty="0"/>
              <a:t>Zatímco nepřímá interpretace má konstantní úroveň, přímá interpretace může být životním zážitkem i „časem utrpení“. </a:t>
            </a:r>
          </a:p>
          <a:p>
            <a:r>
              <a:rPr lang="cs-CZ" dirty="0"/>
              <a:t>Návštěvnický výzkum na památkových objektech vyšel ve prospěch živých zprostředkovatelů. K volné prohlídce inklinují lidé s vyšším vzděláním.</a:t>
            </a:r>
          </a:p>
          <a:p>
            <a:r>
              <a:rPr lang="cs-CZ" dirty="0">
                <a:solidFill>
                  <a:srgbClr val="0070C0"/>
                </a:solidFill>
              </a:rPr>
              <a:t>Jak to máte vy? Je-li možnost volby, raději sami či s průvodcem?</a:t>
            </a:r>
          </a:p>
        </p:txBody>
      </p:sp>
    </p:spTree>
    <p:extLst>
      <p:ext uri="{BB962C8B-B14F-4D97-AF65-F5344CB8AC3E}">
        <p14:creationId xmlns:p14="http://schemas.microsoft.com/office/powerpoint/2010/main" val="32157770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CF17D31-2185-491A-9B72-2F0B35EE5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68" y="579120"/>
            <a:ext cx="8894064" cy="569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502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E6E71E-9BA7-4CDE-A725-2129CB3C3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4200" cy="1325563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Provázanost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21B5A2-1F49-4867-A863-400C13FE5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1444625"/>
            <a:ext cx="10515600" cy="5048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Sdělení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 kostelu a hřbitovu v </a:t>
            </a:r>
            <a:r>
              <a:rPr lang="cs-CZ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Byšičkách</a:t>
            </a: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je snad situována slavná  báseň K.J. Erbena o lásce, životě a smrti, Svatební košile.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Co víme o fenoménu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1. Kostel má mimořádnou polohu, která zaujme každého návštěvníka.</a:t>
            </a:r>
          </a:p>
          <a:p>
            <a:pPr marL="0" indent="0">
              <a:buNone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. Starobylý kostel v nápadné poloze mohl vést ke vzniku pověsti o </a:t>
            </a:r>
            <a:r>
              <a:rPr lang="cs-CZ" sz="2400" dirty="0" err="1">
                <a:latin typeface="Arial" panose="020B0604020202020204" pitchFamily="34" charset="0"/>
                <a:ea typeface="Calibri" panose="020F0502020204030204" pitchFamily="34" charset="0"/>
              </a:rPr>
              <a:t>revenantovi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 a jeho nevěstě, která se zde vyprávěla.</a:t>
            </a: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3. Erben,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jako sběratel lidových pověstí,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 znal podobných příběhů více, a to nejen z českého prostředí. Vzhledem k tomu, že byl zdejším rodákem (jeho rodiště je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vzdáleno 7 km),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 můžeme si myslet, že hlavní inspirací k napsání básně Svatební košile, mohly být </a:t>
            </a:r>
            <a:r>
              <a:rPr lang="cs-CZ" sz="2400" dirty="0" err="1">
                <a:latin typeface="Arial" panose="020B0604020202020204" pitchFamily="34" charset="0"/>
                <a:ea typeface="Calibri" panose="020F0502020204030204" pitchFamily="34" charset="0"/>
              </a:rPr>
              <a:t>Byšičky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, které patřily k jeho dětství.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697020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93773-2239-41F1-BE3C-B09F5C7DE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Odkazy na literaturu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C6371D-0699-46A9-BCB5-83BBC84AD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PTÁČEK, L., RŮŽIČKA, T. (</a:t>
            </a:r>
            <a:r>
              <a:rPr lang="cs-CZ" dirty="0" err="1"/>
              <a:t>edd</a:t>
            </a:r>
            <a:r>
              <a:rPr lang="cs-CZ" dirty="0"/>
              <a:t>.), </a:t>
            </a:r>
            <a:r>
              <a:rPr lang="cs-CZ" i="1" dirty="0"/>
              <a:t>Jak před(d)</a:t>
            </a:r>
            <a:r>
              <a:rPr lang="cs-CZ" i="1" dirty="0" err="1"/>
              <a:t>kládat</a:t>
            </a:r>
            <a:r>
              <a:rPr lang="cs-CZ" i="1" dirty="0"/>
              <a:t> svět, základy dobré interpretace</a:t>
            </a:r>
            <a:r>
              <a:rPr lang="cs-CZ" dirty="0"/>
              <a:t>, Brno 2012</a:t>
            </a:r>
          </a:p>
          <a:p>
            <a:r>
              <a:rPr lang="cs-CZ" dirty="0"/>
              <a:t>Ladislav Ptáček, </a:t>
            </a:r>
            <a:r>
              <a:rPr lang="cs-CZ" i="1" dirty="0"/>
              <a:t>Manuál místního průvodce</a:t>
            </a:r>
            <a:r>
              <a:rPr lang="cs-CZ" dirty="0"/>
              <a:t>, Slavonice 2010</a:t>
            </a:r>
          </a:p>
          <a:p>
            <a:r>
              <a:rPr lang="cs-CZ" dirty="0"/>
              <a:t>MEDEK, M. (</a:t>
            </a:r>
            <a:r>
              <a:rPr lang="cs-CZ" dirty="0" err="1"/>
              <a:t>ed</a:t>
            </a:r>
            <a:r>
              <a:rPr lang="cs-CZ" dirty="0"/>
              <a:t>.), </a:t>
            </a:r>
            <a:r>
              <a:rPr lang="cs-CZ" i="1" dirty="0"/>
              <a:t>Čítanka interpretace</a:t>
            </a:r>
            <a:r>
              <a:rPr lang="cs-CZ" dirty="0"/>
              <a:t>, Sdružení pro interpretaci kulturního dědictví 2016.</a:t>
            </a:r>
          </a:p>
          <a:p>
            <a:r>
              <a:rPr lang="cs-CZ" dirty="0"/>
              <a:t>JAREŠ, Jakub (</a:t>
            </a:r>
            <a:r>
              <a:rPr lang="cs-CZ" dirty="0" err="1"/>
              <a:t>ed</a:t>
            </a:r>
            <a:r>
              <a:rPr lang="cs-CZ" dirty="0"/>
              <a:t>.), </a:t>
            </a:r>
            <a:r>
              <a:rPr lang="cs-CZ" i="1" dirty="0"/>
              <a:t>Postupme si dále 1</a:t>
            </a:r>
            <a:r>
              <a:rPr lang="cs-CZ" dirty="0"/>
              <a:t>, NPÚ 2022.</a:t>
            </a:r>
          </a:p>
          <a:p>
            <a:endParaRPr lang="cs-CZ" dirty="0"/>
          </a:p>
          <a:p>
            <a:r>
              <a:rPr lang="cs-CZ" dirty="0"/>
              <a:t>ONG, Walter, </a:t>
            </a:r>
            <a:r>
              <a:rPr lang="cs-CZ" i="1" dirty="0" err="1"/>
              <a:t>Technologizace</a:t>
            </a:r>
            <a:r>
              <a:rPr lang="cs-CZ" i="1" dirty="0"/>
              <a:t> slova</a:t>
            </a:r>
            <a:r>
              <a:rPr lang="cs-CZ" dirty="0"/>
              <a:t>, Praha: Karolinum 2006.</a:t>
            </a:r>
          </a:p>
          <a:p>
            <a:r>
              <a:rPr lang="cs-CZ" dirty="0"/>
              <a:t>ČUNDERLE, M., SLAVÍKOVÁ, E. (</a:t>
            </a:r>
            <a:r>
              <a:rPr lang="cs-CZ" dirty="0" err="1"/>
              <a:t>red</a:t>
            </a:r>
            <a:r>
              <a:rPr lang="cs-CZ" dirty="0"/>
              <a:t>.), </a:t>
            </a:r>
            <a:r>
              <a:rPr lang="cs-CZ" i="1" dirty="0"/>
              <a:t>Hlas, mluva, řeč</a:t>
            </a:r>
            <a:r>
              <a:rPr lang="cs-CZ" dirty="0"/>
              <a:t>, sborník, Praha: DAMU 2006</a:t>
            </a:r>
          </a:p>
          <a:p>
            <a:r>
              <a:rPr lang="cs-CZ" dirty="0"/>
              <a:t>HOSPODÁŘOVÁ, Iva, </a:t>
            </a:r>
            <a:r>
              <a:rPr lang="cs-CZ" i="1" dirty="0"/>
              <a:t>Prezentační dovednosti</a:t>
            </a:r>
            <a:r>
              <a:rPr lang="cs-CZ" dirty="0"/>
              <a:t>, Praha 2004</a:t>
            </a:r>
          </a:p>
          <a:p>
            <a:r>
              <a:rPr lang="cs-CZ" dirty="0"/>
              <a:t>kolektiv autorů, </a:t>
            </a:r>
            <a:r>
              <a:rPr lang="cs-CZ" i="1" dirty="0"/>
              <a:t>Psychosomatika a pohyb</a:t>
            </a:r>
            <a:r>
              <a:rPr lang="cs-CZ" dirty="0"/>
              <a:t>, Praha: AMU 2008</a:t>
            </a:r>
          </a:p>
        </p:txBody>
      </p:sp>
    </p:spTree>
    <p:extLst>
      <p:ext uri="{BB962C8B-B14F-4D97-AF65-F5344CB8AC3E}">
        <p14:creationId xmlns:p14="http://schemas.microsoft.com/office/powerpoint/2010/main" val="2810883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 vypadá dobrý interpretační výklad?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30515D-B3CA-4AC5-8F93-03F0DCD8C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Předchází mu dobrá příprava</a:t>
            </a:r>
          </a:p>
          <a:p>
            <a:r>
              <a:rPr lang="cs-CZ" dirty="0"/>
              <a:t>Zohledňuje potřeby posluchačů: </a:t>
            </a:r>
            <a:r>
              <a:rPr lang="cs-CZ" i="1" dirty="0"/>
              <a:t>„V interpretaci chceme mluvit s lidmi, ne k lidem.“ </a:t>
            </a:r>
            <a:r>
              <a:rPr lang="cs-CZ" dirty="0"/>
              <a:t>L. Ptáček </a:t>
            </a:r>
          </a:p>
          <a:p>
            <a:r>
              <a:rPr lang="cs-CZ" dirty="0"/>
              <a:t>Interpretuje, odhaluje (nepapouškuje)</a:t>
            </a:r>
          </a:p>
          <a:p>
            <a:r>
              <a:rPr lang="cs-CZ" dirty="0"/>
              <a:t>Baví publikum a je z něj cítit nadšení pro věc</a:t>
            </a:r>
          </a:p>
          <a:p>
            <a:r>
              <a:rPr lang="cs-CZ" dirty="0"/>
              <a:t>Má jasnou strukturu a nezahlcuje: je postaven na hlavním tématu s maximálně pěti myšlenkami</a:t>
            </a:r>
          </a:p>
          <a:p>
            <a:r>
              <a:rPr lang="cs-CZ" dirty="0"/>
              <a:t>Přináší informace (fakta i významy) a neutápí se v expertní terminologii</a:t>
            </a:r>
          </a:p>
          <a:p>
            <a:r>
              <a:rPr lang="cs-CZ" dirty="0"/>
              <a:t>Hmatatelné a abstraktní je v rovnováze</a:t>
            </a:r>
          </a:p>
          <a:p>
            <a:r>
              <a:rPr lang="cs-CZ" dirty="0"/>
              <a:t>Snaží se působit na rozum i cit posluchače – vytváří vztah</a:t>
            </a:r>
          </a:p>
          <a:p>
            <a:r>
              <a:rPr lang="cs-CZ" dirty="0"/>
              <a:t>Nechybí v něm úsměv, vhodná mimika (řeč těla), oční kontakt s publikem</a:t>
            </a:r>
          </a:p>
          <a:p>
            <a:r>
              <a:rPr lang="cs-CZ" dirty="0"/>
              <a:t>Tempo řeči je přiměřené , stejně jako správný tón a hlasitost						</a:t>
            </a:r>
          </a:p>
        </p:txBody>
      </p:sp>
    </p:spTree>
    <p:extLst>
      <p:ext uri="{BB962C8B-B14F-4D97-AF65-F5344CB8AC3E}">
        <p14:creationId xmlns:p14="http://schemas.microsoft.com/office/powerpoint/2010/main" val="1034484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9123"/>
          </a:xfrm>
        </p:spPr>
        <p:txBody>
          <a:bodyPr/>
          <a:lstStyle/>
          <a:p>
            <a:pPr algn="ctr"/>
            <a:r>
              <a:rPr lang="cs-CZ" dirty="0"/>
              <a:t>Předchází mu dobrá příprava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30515D-B3CA-4AC5-8F93-03F0DCD8C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5576" y="2312894"/>
            <a:ext cx="6148733" cy="41799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5ECE2F1-475C-42C7-BB3B-9805A5468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945" y="1250576"/>
            <a:ext cx="8466109" cy="560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99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8993"/>
          </a:xfrm>
        </p:spPr>
        <p:txBody>
          <a:bodyPr/>
          <a:lstStyle/>
          <a:p>
            <a:pPr algn="ctr"/>
            <a:r>
              <a:rPr lang="cs-CZ" b="1" dirty="0"/>
              <a:t>Zohledňuje potřeby posluchačů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30515D-B3CA-4AC5-8F93-03F0DCD8C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3186" y="6358759"/>
            <a:ext cx="9642388" cy="499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/>
              <a:t>„V interpretaci chceme mluvit s lidmi, ne k lidem.“ </a:t>
            </a:r>
            <a:r>
              <a:rPr lang="cs-CZ" dirty="0"/>
              <a:t>	L. Ptáček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C06447B-8564-48AA-AC69-CC87F3D55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107" y="1008993"/>
            <a:ext cx="7727785" cy="515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22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342C7-B687-4DCC-966D-4C5FB44F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40540"/>
          </a:xfrm>
        </p:spPr>
        <p:txBody>
          <a:bodyPr/>
          <a:lstStyle/>
          <a:p>
            <a:pPr algn="ctr"/>
            <a:r>
              <a:rPr lang="cs-CZ" b="1" dirty="0"/>
              <a:t>Interpretuje, odhaluje (nepapouškuje)</a:t>
            </a:r>
            <a:br>
              <a:rPr lang="cs-CZ" dirty="0"/>
            </a:b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30515D-B3CA-4AC5-8F93-03F0DCD8C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318" y="2635623"/>
            <a:ext cx="6642847" cy="38572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98E38AC-AF6F-41D9-AAA4-9CF519207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130" y="1164956"/>
            <a:ext cx="8572499" cy="569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782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Interpretace(2)</Template>
  <TotalTime>13409</TotalTime>
  <Words>2368</Words>
  <Application>Microsoft Office PowerPoint</Application>
  <PresentationFormat>Širokoúhlá obrazovka</PresentationFormat>
  <Paragraphs>211</Paragraphs>
  <Slides>52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Wingdings</vt:lpstr>
      <vt:lpstr>Motiv Office</vt:lpstr>
      <vt:lpstr>Motiv sady Office</vt:lpstr>
      <vt:lpstr>         Osobní interpretace</vt:lpstr>
      <vt:lpstr>Živí zprostředkovatelé „moře památek“</vt:lpstr>
      <vt:lpstr>Jsme hostitelé</vt:lpstr>
      <vt:lpstr>Přímá – živá – osobní  interpretace</vt:lpstr>
      <vt:lpstr>Přímá a nepřímá interpretace</vt:lpstr>
      <vt:lpstr>Jak vypadá dobrý interpretační výklad?</vt:lpstr>
      <vt:lpstr>Předchází mu dobrá příprava</vt:lpstr>
      <vt:lpstr>Zohledňuje potřeby posluchačů</vt:lpstr>
      <vt:lpstr>Interpretuje, odhaluje (nepapouškuje) </vt:lpstr>
      <vt:lpstr>Baví publikum a je z něj cítit nadšení pro věc</vt:lpstr>
      <vt:lpstr>Má jasnou strukturu a nezahlcuje:  </vt:lpstr>
      <vt:lpstr>Přináší informace (fakta i významy)  a neutápí se v expertní terminologii</vt:lpstr>
      <vt:lpstr>Prezentace aplikace PowerPoint</vt:lpstr>
      <vt:lpstr>Hmatatelné a abstraktní je v rovnováze</vt:lpstr>
      <vt:lpstr>Snaží se působit na rozum i cit (různé smysly) posluchače – vytváří vztah</vt:lpstr>
      <vt:lpstr>Nechybí v něm úsměv, vhodná mimika (řeč těla),  oční kontakt s publikem</vt:lpstr>
      <vt:lpstr>Prezentace aplikace PowerPoint</vt:lpstr>
      <vt:lpstr>Tempo řeči je přiměřené, stejně jako správný tón a hlasitost</vt:lpstr>
      <vt:lpstr>Nejlepší teorie je dobrá praxe</vt:lpstr>
      <vt:lpstr>Plánování a příprava tematického výkladu</vt:lpstr>
      <vt:lpstr>Úvod</vt:lpstr>
      <vt:lpstr>Prezentace aplikace PowerPoint</vt:lpstr>
      <vt:lpstr>Sdělení</vt:lpstr>
      <vt:lpstr>Prezentace aplikace PowerPoint</vt:lpstr>
      <vt:lpstr>Prezentace aplikace PowerPoint</vt:lpstr>
      <vt:lpstr>Prezentace aplikace PowerPoint</vt:lpstr>
      <vt:lpstr>Závěr</vt:lpstr>
      <vt:lpstr>Prezentace aplikace PowerPoint</vt:lpstr>
      <vt:lpstr>Dramaturgie </vt:lpstr>
      <vt:lpstr>Prezentace aplikace PowerPoint</vt:lpstr>
      <vt:lpstr>Pomocné techniky a prostředky : Metodické „nášlapné kameny“</vt:lpstr>
      <vt:lpstr>Pomocné techniky a prostředky : Řečnické „nášlapné kameny“</vt:lpstr>
      <vt:lpstr>Pomocné techniky a prostředky : Zapojovací otázky</vt:lpstr>
      <vt:lpstr>Drobná aktivita</vt:lpstr>
      <vt:lpstr>Od faktu k významu</vt:lpstr>
      <vt:lpstr>Univerzálie</vt:lpstr>
      <vt:lpstr>Hra kostky vyprávějte</vt:lpstr>
      <vt:lpstr>Uspořádání skupiny</vt:lpstr>
      <vt:lpstr>Pracovní list ke tvorbě 10 min. výkladu </vt:lpstr>
      <vt:lpstr>Prezentace aplikace PowerPoint</vt:lpstr>
      <vt:lpstr>Návrh interpretace</vt:lpstr>
      <vt:lpstr>Prezentace aplikace PowerPoint</vt:lpstr>
      <vt:lpstr>Prezentace aplikace PowerPoint</vt:lpstr>
      <vt:lpstr>Prezentace aplikace PowerPoint</vt:lpstr>
      <vt:lpstr>1. fakt</vt:lpstr>
      <vt:lpstr>Prezentace aplikace PowerPoint</vt:lpstr>
      <vt:lpstr>2. fakt</vt:lpstr>
      <vt:lpstr>Prezentace aplikace PowerPoint</vt:lpstr>
      <vt:lpstr>3.fakt</vt:lpstr>
      <vt:lpstr>Prezentace aplikace PowerPoint</vt:lpstr>
      <vt:lpstr> Provázanost</vt:lpstr>
      <vt:lpstr>Odkazy na literaturu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Živá interpretace</dc:title>
  <dc:creator>Kateřina Charvátová</dc:creator>
  <cp:lastModifiedBy>Kateřina Charvátová</cp:lastModifiedBy>
  <cp:revision>71</cp:revision>
  <dcterms:created xsi:type="dcterms:W3CDTF">2024-11-17T10:42:57Z</dcterms:created>
  <dcterms:modified xsi:type="dcterms:W3CDTF">2024-12-04T20:09:57Z</dcterms:modified>
</cp:coreProperties>
</file>