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3" r:id="rId3"/>
    <p:sldId id="332" r:id="rId4"/>
    <p:sldId id="331" r:id="rId5"/>
    <p:sldId id="357" r:id="rId6"/>
    <p:sldId id="358" r:id="rId7"/>
    <p:sldId id="330" r:id="rId8"/>
    <p:sldId id="329" r:id="rId9"/>
    <p:sldId id="334" r:id="rId10"/>
    <p:sldId id="336" r:id="rId11"/>
    <p:sldId id="349" r:id="rId12"/>
    <p:sldId id="348" r:id="rId13"/>
    <p:sldId id="350" r:id="rId14"/>
    <p:sldId id="359" r:id="rId15"/>
    <p:sldId id="360" r:id="rId16"/>
    <p:sldId id="351" r:id="rId17"/>
    <p:sldId id="346" r:id="rId18"/>
    <p:sldId id="352" r:id="rId19"/>
    <p:sldId id="353" r:id="rId20"/>
    <p:sldId id="354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5387" autoAdjust="0"/>
  </p:normalViewPr>
  <p:slideViewPr>
    <p:cSldViewPr snapToGrid="0" snapToObjects="1">
      <p:cViewPr varScale="1">
        <p:scale>
          <a:sx n="98" d="100"/>
          <a:sy n="98" d="100"/>
        </p:scale>
        <p:origin x="12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05-Nov-18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05-Nov-18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kontrolované – </a:t>
            </a:r>
            <a:r>
              <a:rPr lang="cs-CZ" dirty="0" err="1"/>
              <a:t>racionálné</a:t>
            </a:r>
            <a:r>
              <a:rPr lang="cs-CZ" dirty="0"/>
              <a:t> procesy – matematické příklady,</a:t>
            </a:r>
            <a:r>
              <a:rPr lang="cs-CZ" baseline="0" dirty="0"/>
              <a:t> bakalářská práce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http://markething.cz/efekt-ukotveni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82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B224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Psychologie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6</a:t>
            </a:r>
            <a:r>
              <a:rPr lang="en-US" sz="2800" b="1">
                <a:solidFill>
                  <a:schemeClr val="tx1"/>
                </a:solidFill>
              </a:rPr>
              <a:t>. </a:t>
            </a:r>
            <a:r>
              <a:rPr lang="cs-CZ" sz="2800" b="1" dirty="0">
                <a:solidFill>
                  <a:schemeClr val="tx1"/>
                </a:solidFill>
              </a:rPr>
              <a:t>Myšlení a rozhodování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>
                <a:ea typeface="ＭＳ Ｐゴシック" pitchFamily="34" charset="-128"/>
              </a:rPr>
              <a:t>Accessibility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sz="3600" dirty="0"/>
              <a:t>přístupnost, snadnost s jakou se při vnímání vytvářejí reprezentace určitých vlastností. </a:t>
            </a:r>
          </a:p>
          <a:p>
            <a:endParaRPr lang="cs-CZ" sz="2400" dirty="0"/>
          </a:p>
          <a:p>
            <a:pPr eaLnBrk="1" hangingPunct="1"/>
            <a:endParaRPr lang="cs-CZ" sz="2400" dirty="0">
              <a:ea typeface="ＭＳ Ｐゴシック" pitchFamily="34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3584" y="2890614"/>
            <a:ext cx="5633216" cy="3830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871546" y="2890614"/>
            <a:ext cx="1466192" cy="34565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Accessibility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 možnosti A-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je snadno dostupné</a:t>
            </a:r>
          </a:p>
          <a:p>
            <a:r>
              <a:rPr lang="cs-CZ" dirty="0"/>
              <a:t>dochází k němu automaticky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54" y="2946978"/>
            <a:ext cx="8670232" cy="351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>
                <a:ea typeface="ＭＳ Ｐゴシック" pitchFamily="34" charset="-128"/>
              </a:rPr>
              <a:t>Accessibility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81848" cy="5292739"/>
          </a:xfrm>
        </p:spPr>
        <p:txBody>
          <a:bodyPr>
            <a:noAutofit/>
          </a:bodyPr>
          <a:lstStyle/>
          <a:p>
            <a:r>
              <a:rPr lang="cs-CZ" sz="2800" dirty="0"/>
              <a:t>souvisí s automatičností Systému I</a:t>
            </a:r>
          </a:p>
          <a:p>
            <a:pPr lvl="1"/>
            <a:r>
              <a:rPr lang="cs-CZ" sz="2400" dirty="0"/>
              <a:t>„připravenost“ vnímat určité prvky určitým způsobem</a:t>
            </a:r>
          </a:p>
          <a:p>
            <a:pPr lvl="2"/>
            <a:r>
              <a:rPr lang="cs-CZ" sz="2000" dirty="0"/>
              <a:t>např. reakce v souladu s automatickým hodnocením rychlejší (pohyb páky / valence </a:t>
            </a:r>
            <a:r>
              <a:rPr lang="cs-CZ" sz="2000" dirty="0" err="1"/>
              <a:t>podnětových</a:t>
            </a:r>
            <a:r>
              <a:rPr lang="cs-CZ" sz="2000" dirty="0"/>
              <a:t> slov)</a:t>
            </a:r>
          </a:p>
          <a:p>
            <a:pPr lvl="1"/>
            <a:r>
              <a:rPr lang="cs-CZ" sz="2400" dirty="0"/>
              <a:t>tvoří kontinuum</a:t>
            </a:r>
          </a:p>
          <a:p>
            <a:r>
              <a:rPr lang="cs-CZ" sz="2800" dirty="0"/>
              <a:t>vliv:</a:t>
            </a:r>
          </a:p>
          <a:p>
            <a:pPr lvl="1"/>
            <a:r>
              <a:rPr lang="cs-CZ" sz="2400" dirty="0"/>
              <a:t> zkušeností, instrukcí, kontextu, vyvolané emoce, </a:t>
            </a:r>
            <a:r>
              <a:rPr lang="cs-CZ" sz="2400" dirty="0" err="1"/>
              <a:t>implictiní</a:t>
            </a:r>
            <a:r>
              <a:rPr lang="cs-CZ" sz="2400" dirty="0"/>
              <a:t> asociace = zaměřením pozornosti. </a:t>
            </a:r>
          </a:p>
          <a:p>
            <a:r>
              <a:rPr lang="cs-CZ" sz="2400" dirty="0"/>
              <a:t>možná adaptace na prostředí, pokud jsou dostupné relevantní klíče</a:t>
            </a:r>
          </a:p>
          <a:p>
            <a:r>
              <a:rPr lang="cs-CZ" sz="2400" dirty="0"/>
              <a:t>možná záměrná manipulace či selhávání při náhlých změnách </a:t>
            </a:r>
          </a:p>
          <a:p>
            <a:endParaRPr lang="cs-CZ" sz="2400" dirty="0"/>
          </a:p>
          <a:p>
            <a:pPr eaLnBrk="1" hangingPunct="1"/>
            <a:endParaRPr lang="cs-CZ" sz="2400" dirty="0">
              <a:ea typeface="ＭＳ Ｐゴシック" pitchFamily="34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„Tým A porazil tým B.“ </a:t>
            </a:r>
            <a:r>
              <a:rPr lang="cs-CZ" dirty="0" err="1"/>
              <a:t>vs</a:t>
            </a:r>
            <a:r>
              <a:rPr lang="cs-CZ" dirty="0"/>
              <a:t> „Tým B prohrál s týmem A.“</a:t>
            </a:r>
          </a:p>
          <a:p>
            <a:pPr lvl="1"/>
            <a:r>
              <a:rPr lang="cs-CZ" dirty="0"/>
              <a:t>rozdíl v zaměření pozornosti vlivem syntaxe </a:t>
            </a:r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„exotická nemoc“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1958"/>
            <a:ext cx="8229600" cy="36695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600 lidí je nemocných, existují 2 léčby – </a:t>
            </a:r>
            <a:r>
              <a:rPr lang="cs-CZ" b="1" dirty="0"/>
              <a:t>A </a:t>
            </a:r>
            <a:r>
              <a:rPr lang="cs-CZ" b="1" dirty="0" err="1"/>
              <a:t>a</a:t>
            </a:r>
            <a:r>
              <a:rPr lang="cs-CZ" b="1" dirty="0"/>
              <a:t> B</a:t>
            </a:r>
          </a:p>
          <a:p>
            <a:r>
              <a:rPr lang="cs-CZ" dirty="0"/>
              <a:t>A zachrání 200 lidí</a:t>
            </a:r>
          </a:p>
          <a:p>
            <a:r>
              <a:rPr lang="cs-CZ" dirty="0"/>
              <a:t>B s </a:t>
            </a:r>
            <a:r>
              <a:rPr lang="cs-CZ" dirty="0" err="1"/>
              <a:t>pst</a:t>
            </a:r>
            <a:r>
              <a:rPr lang="cs-CZ" dirty="0"/>
              <a:t> 1/3 zachrání 600 lidí, s </a:t>
            </a:r>
            <a:r>
              <a:rPr lang="cs-CZ" dirty="0" err="1"/>
              <a:t>pst</a:t>
            </a:r>
            <a:r>
              <a:rPr lang="cs-CZ" dirty="0"/>
              <a:t> 2/3 nezachrání nikoho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„exotická nemoc 2“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1958"/>
            <a:ext cx="8229600" cy="36695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600 lidí je nemocných, existují 2 léčby – </a:t>
            </a:r>
            <a:r>
              <a:rPr lang="cs-CZ" b="1" dirty="0"/>
              <a:t>A‘ a B‘</a:t>
            </a:r>
          </a:p>
          <a:p>
            <a:r>
              <a:rPr lang="cs-CZ" dirty="0"/>
              <a:t>A‘ zemře 400 lidí</a:t>
            </a:r>
          </a:p>
          <a:p>
            <a:r>
              <a:rPr lang="cs-CZ" dirty="0"/>
              <a:t>B‘ s pst 1/3 nikdo nezemře, s pst 2/3 všichni zemřou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dirty="0">
                <a:ea typeface="ＭＳ Ｐゴシック" pitchFamily="34" charset="-128"/>
              </a:rPr>
              <a:t>E</a:t>
            </a:r>
            <a:r>
              <a:rPr lang="en-US" sz="4000" dirty="0" err="1">
                <a:ea typeface="ＭＳ Ｐゴシック" pitchFamily="34" charset="-128"/>
              </a:rPr>
              <a:t>fekt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rámování</a:t>
            </a:r>
            <a:r>
              <a:rPr lang="en-US" sz="4000" dirty="0">
                <a:ea typeface="ＭＳ Ｐゴシック" pitchFamily="34" charset="-128"/>
              </a:rPr>
              <a:t>  </a:t>
            </a:r>
            <a:r>
              <a:rPr lang="cs-CZ" sz="4000" dirty="0">
                <a:ea typeface="ＭＳ Ｐゴシック" pitchFamily="34" charset="-128"/>
              </a:rPr>
              <a:t>[</a:t>
            </a:r>
            <a:r>
              <a:rPr lang="en-US" sz="4000" dirty="0" err="1">
                <a:ea typeface="ＭＳ Ｐゴシック" pitchFamily="34" charset="-128"/>
              </a:rPr>
              <a:t>framingu</a:t>
            </a:r>
            <a:r>
              <a:rPr lang="cs-CZ" sz="4000" dirty="0">
                <a:ea typeface="ＭＳ Ｐゴシック" pitchFamily="34" charset="-128"/>
              </a:rPr>
              <a:t>]</a:t>
            </a:r>
            <a:endParaRPr lang="en-US" sz="4000" dirty="0">
              <a:ea typeface="ＭＳ Ｐゴシック" pitchFamily="34" charset="-128"/>
            </a:endParaRPr>
          </a:p>
        </p:txBody>
      </p:sp>
      <p:pic>
        <p:nvPicPr>
          <p:cNvPr id="39938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55118" b="-55118"/>
          <a:stretch>
            <a:fillRect/>
          </a:stretch>
        </p:blipFill>
        <p:spPr>
          <a:xfrm>
            <a:off x="4714876" y="2117748"/>
            <a:ext cx="4038600" cy="4525962"/>
          </a:xfrm>
        </p:spPr>
      </p:pic>
      <p:pic>
        <p:nvPicPr>
          <p:cNvPr id="39939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t="-5917" b="-5917"/>
          <a:stretch>
            <a:fillRect/>
          </a:stretch>
        </p:blipFill>
        <p:spPr>
          <a:xfrm>
            <a:off x="285720" y="1117615"/>
            <a:ext cx="4038600" cy="4525963"/>
          </a:xfr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57752" y="1534057"/>
            <a:ext cx="37862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Ale pokud se problém označí jako „test statistiky“ efekt (původního) </a:t>
            </a:r>
            <a:r>
              <a:rPr lang="cs-CZ" sz="2000" dirty="0" err="1"/>
              <a:t>framingu</a:t>
            </a:r>
            <a:r>
              <a:rPr lang="cs-CZ" sz="2000" dirty="0"/>
              <a:t> se ztrácí (</a:t>
            </a:r>
            <a:r>
              <a:rPr lang="cs-CZ" sz="2000" dirty="0" err="1"/>
              <a:t>Bless</a:t>
            </a:r>
            <a:r>
              <a:rPr lang="cs-CZ" sz="2000" dirty="0"/>
              <a:t> </a:t>
            </a:r>
            <a:r>
              <a:rPr lang="cs-CZ" sz="2000" dirty="0" err="1"/>
              <a:t>et</a:t>
            </a:r>
            <a:r>
              <a:rPr lang="cs-CZ" sz="2000" dirty="0"/>
              <a:t> </a:t>
            </a:r>
            <a:r>
              <a:rPr lang="cs-CZ" sz="2000" dirty="0" err="1"/>
              <a:t>al</a:t>
            </a:r>
            <a:r>
              <a:rPr lang="cs-CZ" sz="2000" dirty="0"/>
              <a:t>., 1998)</a:t>
            </a:r>
          </a:p>
        </p:txBody>
      </p:sp>
      <p:sp>
        <p:nvSpPr>
          <p:cNvPr id="8" name="Up Arrow 7"/>
          <p:cNvSpPr/>
          <p:nvPr/>
        </p:nvSpPr>
        <p:spPr>
          <a:xfrm>
            <a:off x="900749" y="5643578"/>
            <a:ext cx="3057099" cy="10001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72 vs. 28 %</a:t>
            </a:r>
          </a:p>
        </p:txBody>
      </p:sp>
      <p:sp>
        <p:nvSpPr>
          <p:cNvPr id="10" name="Up Arrow 9"/>
          <p:cNvSpPr/>
          <p:nvPr/>
        </p:nvSpPr>
        <p:spPr>
          <a:xfrm>
            <a:off x="5024650" y="5643578"/>
            <a:ext cx="3057099" cy="10001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22 vs. 78 %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385" y="580141"/>
            <a:ext cx="7718961" cy="630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200EBE7-B84D-449B-83B8-BB44AD3BFA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t="21887"/>
          <a:stretch/>
        </p:blipFill>
        <p:spPr bwMode="auto">
          <a:xfrm>
            <a:off x="3938102" y="-38006"/>
            <a:ext cx="5205898" cy="145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ea typeface="ＭＳ Ｐゴシック" pitchFamily="34" charset="-128"/>
              </a:rPr>
              <a:t>Diskuse: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285859"/>
            <a:ext cx="8229600" cy="5435615"/>
          </a:xfrm>
        </p:spPr>
        <p:txBody>
          <a:bodyPr>
            <a:normAutofit lnSpcReduction="10000"/>
          </a:bodyPr>
          <a:lstStyle/>
          <a:p>
            <a:r>
              <a:rPr lang="en-US" altLang="en-US" sz="3600" dirty="0">
                <a:ea typeface="ＭＳ Ｐゴシック" pitchFamily="34" charset="-128"/>
              </a:rPr>
              <a:t>“</a:t>
            </a:r>
            <a:r>
              <a:rPr lang="cs-CZ" altLang="ja-JP" sz="3600" dirty="0">
                <a:ea typeface="ＭＳ Ｐゴシック" pitchFamily="34" charset="-128"/>
              </a:rPr>
              <a:t>Iracionální</a:t>
            </a:r>
            <a:r>
              <a:rPr lang="cs-CZ" altLang="en-US" sz="3600" dirty="0">
                <a:ea typeface="ＭＳ Ｐゴシック" pitchFamily="34" charset="-128"/>
              </a:rPr>
              <a:t>”</a:t>
            </a:r>
            <a:r>
              <a:rPr lang="cs-CZ" altLang="ja-JP" sz="3600" dirty="0">
                <a:ea typeface="ＭＳ Ｐゴシック" pitchFamily="34" charset="-128"/>
              </a:rPr>
              <a:t> rámovací heuristika?</a:t>
            </a:r>
            <a:endParaRPr lang="en-US" altLang="ja-JP" sz="3600" dirty="0">
              <a:ea typeface="ＭＳ Ｐゴシック" pitchFamily="34" charset="-128"/>
            </a:endParaRPr>
          </a:p>
          <a:p>
            <a:pPr lvl="2" eaLnBrk="1" hangingPunct="1"/>
            <a:r>
              <a:rPr lang="cs-CZ" sz="2800" dirty="0">
                <a:ea typeface="ＭＳ Ｐゴシック" pitchFamily="34" charset="-128"/>
              </a:rPr>
              <a:t>Při operaci zemře 10% lidí.</a:t>
            </a:r>
          </a:p>
          <a:p>
            <a:pPr lvl="2" eaLnBrk="1" hangingPunct="1"/>
            <a:r>
              <a:rPr lang="cs-CZ" sz="2800" dirty="0">
                <a:ea typeface="ＭＳ Ｐゴシック" pitchFamily="34" charset="-128"/>
              </a:rPr>
              <a:t>Operaci přežije 90% lidí.</a:t>
            </a:r>
          </a:p>
          <a:p>
            <a:pPr lvl="1"/>
            <a:r>
              <a:rPr lang="cs-CZ" sz="3200" dirty="0">
                <a:ea typeface="ＭＳ Ｐゴシック" pitchFamily="34" charset="-128"/>
              </a:rPr>
              <a:t>Skrytý náznak</a:t>
            </a:r>
            <a:r>
              <a:rPr lang="en-US" sz="3200" dirty="0">
                <a:ea typeface="ＭＳ Ｐゴシック" pitchFamily="34" charset="-128"/>
              </a:rPr>
              <a:t>?</a:t>
            </a:r>
            <a:endParaRPr lang="cs-CZ" sz="3200" dirty="0">
              <a:ea typeface="ＭＳ Ｐゴシック" pitchFamily="34" charset="-128"/>
            </a:endParaRPr>
          </a:p>
          <a:p>
            <a:r>
              <a:rPr lang="cs-CZ" sz="2800" dirty="0"/>
              <a:t>Souvislost s </a:t>
            </a:r>
            <a:r>
              <a:rPr lang="cs-CZ" sz="2800" dirty="0" err="1"/>
              <a:t>accessibility</a:t>
            </a:r>
            <a:r>
              <a:rPr lang="cs-CZ" sz="2800" dirty="0"/>
              <a:t> - </a:t>
            </a:r>
            <a:r>
              <a:rPr lang="cs-CZ" sz="2800" dirty="0" err="1"/>
              <a:t>frame</a:t>
            </a:r>
            <a:r>
              <a:rPr lang="cs-CZ" sz="2800" dirty="0"/>
              <a:t> zpřístupňuje určité aspekty situace, co pak ovlivňuje automatické zpracování a rozhodování. 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„Přístupnost“ zisku/ztráty, pozitivní/negativní emoce – ekologicky racionální (bez zásahu zákeřného psychologa)</a:t>
            </a:r>
          </a:p>
          <a:p>
            <a:pPr lvl="1"/>
            <a:r>
              <a:rPr lang="cs-CZ" sz="2400" dirty="0"/>
              <a:t>Problémem je, že výsledky těchto automatických procesů vstupují jako východiska i pro řadu dalších „rozumových“ analýz.</a:t>
            </a:r>
          </a:p>
          <a:p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ea typeface="ＭＳ Ｐゴシック" pitchFamily="34" charset="-128"/>
              </a:rPr>
              <a:t>Heuristiky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198180"/>
            <a:ext cx="8434552" cy="552329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>
                <a:ea typeface="ＭＳ Ｐゴシック" pitchFamily="34" charset="-128"/>
              </a:rPr>
              <a:t>Jednoduché </a:t>
            </a:r>
            <a:r>
              <a:rPr lang="cs-CZ" sz="2400" b="1" dirty="0">
                <a:ea typeface="ＭＳ Ｐゴシック" pitchFamily="34" charset="-128"/>
              </a:rPr>
              <a:t>pravidla pro získávání a vyhodnocení informací </a:t>
            </a:r>
            <a:r>
              <a:rPr lang="cs-CZ" sz="2400" dirty="0">
                <a:ea typeface="ＭＳ Ｐゴシック" pitchFamily="34" charset="-128"/>
              </a:rPr>
              <a:t>(</a:t>
            </a:r>
            <a:r>
              <a:rPr lang="cs-CZ" sz="2400" dirty="0" err="1">
                <a:ea typeface="ＭＳ Ｐゴシック" pitchFamily="34" charset="-128"/>
              </a:rPr>
              <a:t>Gigerenzer</a:t>
            </a:r>
            <a:r>
              <a:rPr lang="cs-CZ" sz="2400" dirty="0">
                <a:ea typeface="ＭＳ Ｐゴシック" pitchFamily="34" charset="-128"/>
              </a:rPr>
              <a:t>).</a:t>
            </a:r>
          </a:p>
          <a:p>
            <a:pPr lvl="1"/>
            <a:r>
              <a:rPr lang="cs-CZ" sz="2000" dirty="0">
                <a:ea typeface="ＭＳ Ｐゴシック" pitchFamily="34" charset="-128"/>
              </a:rPr>
              <a:t>např. založené na prosté </a:t>
            </a:r>
            <a:r>
              <a:rPr lang="cs-CZ" altLang="en-US" sz="2000" dirty="0">
                <a:ea typeface="ＭＳ Ｐゴシック" pitchFamily="34" charset="-128"/>
              </a:rPr>
              <a:t>“</a:t>
            </a:r>
            <a:r>
              <a:rPr lang="cs-CZ" altLang="ja-JP" sz="2000" dirty="0">
                <a:ea typeface="ＭＳ Ｐゴシック" pitchFamily="34" charset="-128"/>
              </a:rPr>
              <a:t>známosti</a:t>
            </a:r>
            <a:r>
              <a:rPr lang="cs-CZ" altLang="en-US" sz="2000" dirty="0">
                <a:ea typeface="ＭＳ Ｐゴシック" pitchFamily="34" charset="-128"/>
              </a:rPr>
              <a:t>”</a:t>
            </a:r>
            <a:r>
              <a:rPr lang="cs-CZ" altLang="ja-JP" sz="2000" dirty="0">
                <a:ea typeface="ＭＳ Ｐゴシック" pitchFamily="34" charset="-128"/>
              </a:rPr>
              <a:t> (nákup akcií dle známosti firem &gt; tržní index i fondové managery).</a:t>
            </a:r>
          </a:p>
          <a:p>
            <a:pPr lvl="1"/>
            <a:endParaRPr lang="cs-CZ" sz="2000" dirty="0">
              <a:ea typeface="ＭＳ Ｐゴシック" pitchFamily="34" charset="-128"/>
            </a:endParaRPr>
          </a:p>
          <a:p>
            <a:pPr eaLnBrk="1" hangingPunct="1"/>
            <a:r>
              <a:rPr lang="cs-CZ" sz="2400" b="1" dirty="0">
                <a:ea typeface="ＭＳ Ｐゴシック" pitchFamily="34" charset="-128"/>
              </a:rPr>
              <a:t>Substituce cílového za heuristický atribut</a:t>
            </a:r>
            <a:r>
              <a:rPr lang="cs-CZ" sz="2400" dirty="0">
                <a:ea typeface="ＭＳ Ｐゴシック" pitchFamily="34" charset="-128"/>
              </a:rPr>
              <a:t> a následné posouzení, rozhodnutí, chování (</a:t>
            </a:r>
            <a:r>
              <a:rPr lang="cs-CZ" sz="2400" dirty="0" err="1">
                <a:ea typeface="ＭＳ Ｐゴシック" pitchFamily="34" charset="-128"/>
              </a:rPr>
              <a:t>Kahneman</a:t>
            </a:r>
            <a:r>
              <a:rPr lang="cs-CZ" sz="2400" dirty="0">
                <a:ea typeface="ＭＳ Ｐゴシック" pitchFamily="34" charset="-128"/>
              </a:rPr>
              <a:t>).</a:t>
            </a:r>
          </a:p>
          <a:p>
            <a:pPr eaLnBrk="1" hangingPunct="1"/>
            <a:endParaRPr lang="cs-CZ" altLang="ja-JP" sz="2400" dirty="0">
              <a:ea typeface="ＭＳ Ｐゴシック" pitchFamily="34" charset="-128"/>
            </a:endParaRPr>
          </a:p>
          <a:p>
            <a:pPr eaLnBrk="1" hangingPunct="1"/>
            <a:r>
              <a:rPr lang="cs-CZ" sz="2400" dirty="0">
                <a:ea typeface="ＭＳ Ｐゴシック" pitchFamily="34" charset="-128"/>
              </a:rPr>
              <a:t>Jednoduché</a:t>
            </a:r>
            <a:r>
              <a:rPr lang="cs-CZ" sz="2400" b="1" dirty="0">
                <a:ea typeface="ＭＳ Ｐゴシック" pitchFamily="34" charset="-128"/>
              </a:rPr>
              <a:t> rozhodovací mechanismy</a:t>
            </a:r>
          </a:p>
          <a:p>
            <a:pPr lvl="1" eaLnBrk="1" hangingPunct="1"/>
            <a:r>
              <a:rPr lang="cs-CZ" sz="2400" dirty="0">
                <a:ea typeface="ＭＳ Ｐゴシック" pitchFamily="34" charset="-128"/>
              </a:rPr>
              <a:t>Úspěšnost je závislá na okolnostech (prostředí), tj. mají </a:t>
            </a:r>
            <a:r>
              <a:rPr lang="cs-CZ" altLang="en-US" sz="2400" dirty="0">
                <a:ea typeface="ＭＳ Ｐゴシック" pitchFamily="34" charset="-128"/>
              </a:rPr>
              <a:t>“</a:t>
            </a:r>
            <a:r>
              <a:rPr lang="cs-CZ" altLang="ja-JP" sz="2400" dirty="0">
                <a:ea typeface="ＭＳ Ｐゴシック" pitchFamily="34" charset="-128"/>
              </a:rPr>
              <a:t>ekologickou validitu</a:t>
            </a:r>
            <a:r>
              <a:rPr lang="cs-CZ" altLang="en-US" sz="2400" dirty="0">
                <a:ea typeface="ＭＳ Ｐゴシック" pitchFamily="34" charset="-128"/>
              </a:rPr>
              <a:t>”</a:t>
            </a:r>
            <a:r>
              <a:rPr lang="cs-CZ" altLang="ja-JP" sz="2400" dirty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cs-CZ" sz="2400" dirty="0">
                <a:ea typeface="ＭＳ Ｐゴシック" pitchFamily="34" charset="-128"/>
              </a:rPr>
              <a:t>Nepřemýšlejí-li lidé dostatečně (či nemají informace), využijí (systematicky podobné) heuristické chování.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5 strojů vyrobí za 5 minut 5 výrobků, za jak dlouho vyrobí 100 strojů 100 výrobků?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ea typeface="ＭＳ Ｐゴシック" pitchFamily="34" charset="-128"/>
              </a:rPr>
              <a:t>Heuristiky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Systém</a:t>
            </a:r>
            <a:r>
              <a:rPr lang="en-US" dirty="0">
                <a:ea typeface="ＭＳ Ｐゴシック" pitchFamily="34" charset="-128"/>
              </a:rPr>
              <a:t> I a </a:t>
            </a:r>
            <a:r>
              <a:rPr lang="en-US" dirty="0" err="1">
                <a:ea typeface="ＭＳ Ｐゴシック" pitchFamily="34" charset="-128"/>
              </a:rPr>
              <a:t>Systém</a:t>
            </a:r>
            <a:r>
              <a:rPr lang="en-US" dirty="0">
                <a:ea typeface="ＭＳ Ｐゴシック" pitchFamily="34" charset="-128"/>
              </a:rPr>
              <a:t> II</a:t>
            </a:r>
          </a:p>
        </p:txBody>
      </p:sp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Ne/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vypočitatelnost</a:t>
            </a: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problému</a:t>
            </a:r>
            <a:r>
              <a:rPr lang="en-US" sz="3000" dirty="0">
                <a:ea typeface="ＭＳ Ｐゴシック" pitchFamily="34" charset="-128"/>
              </a:rPr>
              <a:t> [tractability].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err="1">
                <a:ea typeface="ＭＳ Ｐゴシック" pitchFamily="34" charset="-128"/>
              </a:rPr>
              <a:t>Heuristika</a:t>
            </a:r>
            <a:r>
              <a:rPr lang="en-US" sz="2600" dirty="0">
                <a:ea typeface="ＭＳ Ｐゴシック" pitchFamily="34" charset="-128"/>
              </a:rPr>
              <a:t> 1/N u </a:t>
            </a:r>
            <a:r>
              <a:rPr lang="en-US" sz="2600" dirty="0" err="1">
                <a:ea typeface="ＭＳ Ｐゴシック" pitchFamily="34" charset="-128"/>
              </a:rPr>
              <a:t>finančního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rozhodování</a:t>
            </a:r>
            <a:r>
              <a:rPr lang="en-US" sz="2600" dirty="0"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Robustnost</a:t>
            </a: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módu</a:t>
            </a: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rozhodování</a:t>
            </a:r>
            <a:r>
              <a:rPr lang="en-US" sz="3000" dirty="0">
                <a:ea typeface="ＭＳ Ｐゴシック" pitchFamily="34" charset="-128"/>
              </a:rPr>
              <a:t> </a:t>
            </a:r>
            <a:r>
              <a:rPr lang="en-US" sz="3000" dirty="0" err="1">
                <a:ea typeface="ＭＳ Ｐゴシック" pitchFamily="34" charset="-128"/>
              </a:rPr>
              <a:t>vůči</a:t>
            </a:r>
            <a:r>
              <a:rPr lang="en-US" sz="3000" dirty="0">
                <a:ea typeface="ＭＳ Ｐゴシック" pitchFamily="34" charset="-128"/>
              </a:rPr>
              <a:t> </a:t>
            </a:r>
            <a:r>
              <a:rPr lang="en-US" sz="3000" dirty="0" err="1">
                <a:ea typeface="ＭＳ Ｐゴシック" pitchFamily="34" charset="-128"/>
              </a:rPr>
              <a:t>budoucnosti</a:t>
            </a:r>
            <a:r>
              <a:rPr lang="en-US" sz="3000" dirty="0">
                <a:ea typeface="ＭＳ Ｐゴシック" pitchFamily="34" charset="-128"/>
              </a:rPr>
              <a:t> </a:t>
            </a:r>
            <a:endParaRPr lang="cs-CZ" sz="30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sz="2600" dirty="0">
                <a:ea typeface="ＭＳ Ｐゴシック" pitchFamily="34" charset="-128"/>
              </a:rPr>
              <a:t>je-</a:t>
            </a:r>
            <a:r>
              <a:rPr lang="en-US" sz="2600" dirty="0" err="1">
                <a:ea typeface="ＭＳ Ｐゴシック" pitchFamily="34" charset="-128"/>
              </a:rPr>
              <a:t>li</a:t>
            </a:r>
            <a:r>
              <a:rPr lang="en-US" sz="2600" dirty="0">
                <a:ea typeface="ＭＳ Ｐゴシック" pitchFamily="34" charset="-128"/>
              </a:rPr>
              <a:t> v </a:t>
            </a:r>
            <a:r>
              <a:rPr lang="en-US" sz="2600" dirty="0" err="1">
                <a:ea typeface="ＭＳ Ｐゴシック" pitchFamily="34" charset="-128"/>
              </a:rPr>
              <a:t>prostředí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mnoho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šumu</a:t>
            </a:r>
            <a:r>
              <a:rPr lang="en-US" sz="2600" dirty="0">
                <a:ea typeface="ＭＳ Ｐゴシック" pitchFamily="34" charset="-128"/>
              </a:rPr>
              <a:t>, </a:t>
            </a:r>
            <a:r>
              <a:rPr lang="en-US" sz="2600" dirty="0" err="1">
                <a:ea typeface="ＭＳ Ｐゴシック" pitchFamily="34" charset="-128"/>
              </a:rPr>
              <a:t>vyhrávají</a:t>
            </a:r>
            <a:r>
              <a:rPr lang="en-US" sz="2600" dirty="0">
                <a:ea typeface="ＭＳ Ｐゴシック" pitchFamily="34" charset="-128"/>
              </a:rPr>
              <a:t> v </a:t>
            </a:r>
            <a:r>
              <a:rPr lang="en-US" sz="2600" dirty="0" err="1">
                <a:ea typeface="ＭＳ Ｐゴシック" pitchFamily="34" charset="-128"/>
              </a:rPr>
              <a:t>predikcích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pravidla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ignorující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většinu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minulosti</a:t>
            </a:r>
            <a:r>
              <a:rPr lang="cs-CZ" sz="2600" dirty="0">
                <a:ea typeface="ＭＳ Ｐゴシック" pitchFamily="34" charset="-128"/>
              </a:rPr>
              <a:t>.</a:t>
            </a:r>
            <a:endParaRPr lang="en-US" sz="26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Evolučně</a:t>
            </a: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daný</a:t>
            </a:r>
            <a:r>
              <a:rPr lang="en-US" sz="3000" dirty="0">
                <a:ea typeface="ＭＳ Ｐゴシック" pitchFamily="34" charset="-128"/>
              </a:rPr>
              <a:t> </a:t>
            </a:r>
            <a:r>
              <a:rPr lang="en-US" sz="3000" dirty="0" err="1">
                <a:ea typeface="ＭＳ Ｐゴシック" pitchFamily="34" charset="-128"/>
              </a:rPr>
              <a:t>systém</a:t>
            </a:r>
            <a:r>
              <a:rPr lang="en-US" sz="3000" dirty="0">
                <a:ea typeface="ＭＳ Ｐゴシック" pitchFamily="34" charset="-128"/>
              </a:rPr>
              <a:t> </a:t>
            </a:r>
            <a:r>
              <a:rPr lang="en-US" sz="3000" dirty="0" err="1">
                <a:ea typeface="ＭＳ Ｐゴシック" pitchFamily="34" charset="-128"/>
              </a:rPr>
              <a:t>rozhodování</a:t>
            </a:r>
            <a:endParaRPr lang="en-US" sz="30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Sociální</a:t>
            </a:r>
            <a:r>
              <a:rPr lang="en-US" sz="3000" b="1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a typeface="ＭＳ Ｐゴシック" pitchFamily="34" charset="-128"/>
              </a:rPr>
              <a:t>prostředí</a:t>
            </a:r>
            <a:endParaRPr lang="en-US" sz="3000" b="1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600" dirty="0" err="1">
                <a:ea typeface="ＭＳ Ｐゴシック" pitchFamily="34" charset="-128"/>
              </a:rPr>
              <a:t>Kde</a:t>
            </a:r>
            <a:r>
              <a:rPr lang="en-US" sz="2600" dirty="0">
                <a:ea typeface="ＭＳ Ｐゴシック" pitchFamily="34" charset="-128"/>
              </a:rPr>
              <a:t> se v </a:t>
            </a:r>
            <a:r>
              <a:rPr lang="en-US" sz="2600" dirty="0" err="1">
                <a:ea typeface="ＭＳ Ｐゴシック" pitchFamily="34" charset="-128"/>
              </a:rPr>
              <a:t>zahraničí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najíst</a:t>
            </a:r>
            <a:r>
              <a:rPr lang="en-US" sz="2600" dirty="0">
                <a:ea typeface="ＭＳ Ｐゴシック" pitchFamily="34" charset="-128"/>
              </a:rPr>
              <a:t>? Tam, </a:t>
            </a:r>
            <a:r>
              <a:rPr lang="en-US" sz="2600" dirty="0" err="1">
                <a:ea typeface="ＭＳ Ｐゴシック" pitchFamily="34" charset="-128"/>
              </a:rPr>
              <a:t>kde</a:t>
            </a:r>
            <a:r>
              <a:rPr lang="en-US" sz="2600" dirty="0">
                <a:ea typeface="ＭＳ Ｐゴシック" pitchFamily="34" charset="-128"/>
              </a:rPr>
              <a:t> je </a:t>
            </a:r>
            <a:r>
              <a:rPr lang="en-US" sz="2600" dirty="0" err="1">
                <a:ea typeface="ＭＳ Ｐゴシック" pitchFamily="34" charset="-128"/>
              </a:rPr>
              <a:t>největší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fronta</a:t>
            </a:r>
            <a:r>
              <a:rPr lang="en-US" sz="2600" dirty="0">
                <a:ea typeface="ＭＳ Ｐゴシック" pitchFamily="34" charset="-128"/>
              </a:rPr>
              <a:t> …</a:t>
            </a:r>
          </a:p>
          <a:p>
            <a:pPr eaLnBrk="1" hangingPunct="1">
              <a:lnSpc>
                <a:spcPct val="90000"/>
              </a:lnSpc>
              <a:buFont typeface="Lucida Grande" charset="0"/>
              <a:buChar char="⇒"/>
            </a:pPr>
            <a:r>
              <a:rPr lang="en-US" sz="3000" b="1" dirty="0" err="1">
                <a:ea typeface="ＭＳ Ｐゴシック" pitchFamily="34" charset="-128"/>
              </a:rPr>
              <a:t>Adaptační</a:t>
            </a:r>
            <a:r>
              <a:rPr lang="en-US" sz="3000" b="1" dirty="0">
                <a:ea typeface="ＭＳ Ｐゴシック" pitchFamily="34" charset="-128"/>
              </a:rPr>
              <a:t> </a:t>
            </a:r>
            <a:r>
              <a:rPr lang="en-US" sz="3000" b="1" dirty="0" err="1">
                <a:ea typeface="ＭＳ Ｐゴシック" pitchFamily="34" charset="-128"/>
              </a:rPr>
              <a:t>nástroje</a:t>
            </a:r>
            <a:r>
              <a:rPr lang="en-US" sz="3000" b="1" dirty="0">
                <a:ea typeface="ＭＳ Ｐゴシック" pitchFamily="34" charset="-128"/>
              </a:rPr>
              <a:t> </a:t>
            </a:r>
            <a:r>
              <a:rPr lang="en-US" sz="3000" b="1" dirty="0" err="1">
                <a:ea typeface="ＭＳ Ｐゴシック" pitchFamily="34" charset="-128"/>
              </a:rPr>
              <a:t>řešící</a:t>
            </a:r>
            <a:r>
              <a:rPr lang="en-US" sz="3000" b="1" dirty="0">
                <a:ea typeface="ＭＳ Ｐゴシック" pitchFamily="34" charset="-128"/>
              </a:rPr>
              <a:t> </a:t>
            </a:r>
            <a:r>
              <a:rPr lang="en-US" sz="3000" b="1" dirty="0" err="1">
                <a:ea typeface="ＭＳ Ｐゴシック" pitchFamily="34" charset="-128"/>
              </a:rPr>
              <a:t>problémy</a:t>
            </a:r>
            <a:r>
              <a:rPr lang="en-US" sz="3000" b="1" dirty="0">
                <a:ea typeface="ＭＳ Ｐゴシック" pitchFamily="34" charset="-128"/>
              </a:rPr>
              <a:t> </a:t>
            </a:r>
            <a:r>
              <a:rPr lang="en-US" sz="3000" b="1" dirty="0" err="1">
                <a:ea typeface="ＭＳ Ｐゴシック" pitchFamily="34" charset="-128"/>
              </a:rPr>
              <a:t>ekologicky</a:t>
            </a:r>
            <a:r>
              <a:rPr lang="en-US" sz="3000" b="1" dirty="0">
                <a:ea typeface="ＭＳ Ｐゴシック" pitchFamily="34" charset="-128"/>
              </a:rPr>
              <a:t> </a:t>
            </a:r>
            <a:r>
              <a:rPr lang="en-US" sz="3000" b="1" dirty="0" err="1">
                <a:ea typeface="ＭＳ Ｐゴシック" pitchFamily="34" charset="-128"/>
              </a:rPr>
              <a:t>racionálně</a:t>
            </a:r>
            <a:r>
              <a:rPr lang="en-US" sz="3000" b="1" dirty="0">
                <a:ea typeface="ＭＳ Ｐゴシック" pitchFamily="34" charset="-128"/>
              </a:rPr>
              <a:t>.</a:t>
            </a:r>
            <a:endParaRPr lang="cs-CZ" sz="3000" b="1" dirty="0">
              <a:ea typeface="ＭＳ Ｐゴシック" pitchFamily="34" charset="-128"/>
            </a:endParaRPr>
          </a:p>
          <a:p>
            <a:pPr>
              <a:buNone/>
            </a:pPr>
            <a:endParaRPr lang="cs-CZ" sz="2600" dirty="0"/>
          </a:p>
          <a:p>
            <a:pPr>
              <a:buNone/>
            </a:pPr>
            <a:r>
              <a:rPr lang="cs-CZ" sz="2600" dirty="0"/>
              <a:t>přehled</a:t>
            </a:r>
          </a:p>
          <a:p>
            <a:r>
              <a:rPr lang="cs-CZ" sz="2600" dirty="0"/>
              <a:t>heuristika: </a:t>
            </a:r>
          </a:p>
          <a:p>
            <a:pPr lvl="1"/>
            <a:r>
              <a:rPr lang="cs-CZ" sz="2300" dirty="0"/>
              <a:t>dostupnosti, reprezentativnosti (zákon malých čísel, regrese k průměru), známosti, afektu, kotevní, rámování...</a:t>
            </a:r>
          </a:p>
          <a:p>
            <a:r>
              <a:rPr lang="cs-CZ" sz="2600" dirty="0" err="1"/>
              <a:t>bias</a:t>
            </a:r>
            <a:r>
              <a:rPr lang="cs-CZ" sz="2600" dirty="0"/>
              <a:t> (zkreslení): </a:t>
            </a:r>
          </a:p>
          <a:p>
            <a:pPr lvl="1"/>
            <a:r>
              <a:rPr lang="cs-CZ" sz="2300" dirty="0" err="1"/>
              <a:t>omission</a:t>
            </a:r>
            <a:r>
              <a:rPr lang="cs-CZ" sz="2300" dirty="0"/>
              <a:t>, </a:t>
            </a:r>
            <a:r>
              <a:rPr lang="cs-CZ" sz="2300" dirty="0" err="1"/>
              <a:t>confirmation</a:t>
            </a:r>
            <a:r>
              <a:rPr lang="cs-CZ" sz="2300" dirty="0"/>
              <a:t>, status </a:t>
            </a:r>
            <a:r>
              <a:rPr lang="cs-CZ" sz="2300" dirty="0" err="1"/>
              <a:t>quo</a:t>
            </a:r>
            <a:r>
              <a:rPr lang="cs-CZ" sz="2300" dirty="0"/>
              <a:t>, </a:t>
            </a:r>
            <a:r>
              <a:rPr lang="cs-CZ" sz="2300" dirty="0" err="1"/>
              <a:t>over</a:t>
            </a:r>
            <a:r>
              <a:rPr lang="cs-CZ" sz="2300" dirty="0"/>
              <a:t>-</a:t>
            </a:r>
            <a:r>
              <a:rPr lang="cs-CZ" sz="2300" dirty="0" err="1"/>
              <a:t>optimism</a:t>
            </a:r>
            <a:r>
              <a:rPr lang="cs-CZ" sz="2300" dirty="0"/>
              <a:t>, </a:t>
            </a:r>
            <a:r>
              <a:rPr lang="cs-CZ" sz="2300" dirty="0" err="1"/>
              <a:t>over</a:t>
            </a:r>
            <a:r>
              <a:rPr lang="cs-CZ" sz="2300" dirty="0"/>
              <a:t>-</a:t>
            </a:r>
            <a:r>
              <a:rPr lang="cs-CZ" sz="2300" dirty="0" err="1"/>
              <a:t>confidence</a:t>
            </a:r>
            <a:r>
              <a:rPr lang="cs-CZ" sz="2300" dirty="0"/>
              <a:t>, </a:t>
            </a:r>
            <a:r>
              <a:rPr lang="cs-CZ" sz="2300" dirty="0" err="1"/>
              <a:t>hindsight</a:t>
            </a:r>
            <a:r>
              <a:rPr lang="cs-CZ" sz="2300" dirty="0"/>
              <a:t>, </a:t>
            </a:r>
            <a:r>
              <a:rPr lang="cs-CZ" sz="2300" dirty="0" err="1"/>
              <a:t>story</a:t>
            </a:r>
            <a:r>
              <a:rPr lang="cs-CZ" sz="2300" dirty="0"/>
              <a:t>, </a:t>
            </a:r>
            <a:r>
              <a:rPr lang="cs-CZ" sz="2300" dirty="0" err="1"/>
              <a:t>projection</a:t>
            </a:r>
            <a:r>
              <a:rPr lang="cs-CZ" sz="2300" dirty="0"/>
              <a:t>, </a:t>
            </a:r>
            <a:r>
              <a:rPr lang="cs-CZ" sz="2300" dirty="0" err="1"/>
              <a:t>self</a:t>
            </a:r>
            <a:r>
              <a:rPr lang="cs-CZ" sz="2300" dirty="0"/>
              <a:t>-</a:t>
            </a:r>
            <a:r>
              <a:rPr lang="cs-CZ" sz="2300" dirty="0" err="1"/>
              <a:t>serving</a:t>
            </a:r>
            <a:r>
              <a:rPr lang="cs-CZ" sz="2300" dirty="0"/>
              <a:t>...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3000" b="1" dirty="0">
              <a:ea typeface="ＭＳ Ｐゴシック" pitchFamily="34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jezírku roste leknín. Každý den se plocha porostlá leknínem zdvojnásobí. Pokud celé jezírko zaroste leknínem za 48 dní, za kolik dní zaroste polovina jezírka?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cs-CZ" dirty="0"/>
              <a:t>baseball </a:t>
            </a:r>
            <a:r>
              <a:rPr lang="en-US" dirty="0"/>
              <a:t>bat and a ball cost $</a:t>
            </a:r>
            <a:r>
              <a:rPr lang="cs-CZ" dirty="0"/>
              <a:t>20</a:t>
            </a:r>
            <a:r>
              <a:rPr lang="en-US" dirty="0"/>
              <a:t>.</a:t>
            </a:r>
            <a:r>
              <a:rPr lang="cs-CZ" dirty="0"/>
              <a:t>2</a:t>
            </a:r>
            <a:r>
              <a:rPr lang="en-US" dirty="0"/>
              <a:t>0 in total. The bat costs $</a:t>
            </a:r>
            <a:r>
              <a:rPr lang="cs-CZ" dirty="0"/>
              <a:t>20</a:t>
            </a:r>
            <a:r>
              <a:rPr lang="en-US" dirty="0"/>
              <a:t>.00 more than the ball. How much does the ball cost? _____ cents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Pálka a míček spolu stojí 220 Kč. Pálka stojí o 200 Kč více než míček. Kolik stojí míček?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5 minut</a:t>
            </a:r>
          </a:p>
          <a:p>
            <a:r>
              <a:rPr lang="cs-CZ" dirty="0"/>
              <a:t>za 47 dní</a:t>
            </a:r>
          </a:p>
          <a:p>
            <a:r>
              <a:rPr lang="cs-CZ" dirty="0"/>
              <a:t>10 centů / 10 Kč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/>
              <a:t>CRT - výsledky</a:t>
            </a:r>
            <a:endParaRPr lang="en-US" sz="4000" b="1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00034" y="1428736"/>
            <a:ext cx="8229600" cy="507209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MIT students				</a:t>
            </a:r>
            <a:r>
              <a:rPr lang="cs-CZ" sz="2800" dirty="0"/>
              <a:t>			</a:t>
            </a:r>
            <a:r>
              <a:rPr lang="en-US" sz="2800" dirty="0"/>
              <a:t>2</a:t>
            </a:r>
            <a:r>
              <a:rPr lang="cs-CZ" sz="2800" dirty="0"/>
              <a:t>,</a:t>
            </a:r>
            <a:r>
              <a:rPr lang="en-US" sz="2800" dirty="0"/>
              <a:t>18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Carnegie Mellon students 		1</a:t>
            </a:r>
            <a:r>
              <a:rPr lang="cs-CZ" sz="2800" dirty="0"/>
              <a:t>,</a:t>
            </a:r>
            <a:r>
              <a:rPr lang="en-US" sz="2800" dirty="0"/>
              <a:t>51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Harvard students			</a:t>
            </a:r>
            <a:r>
              <a:rPr lang="cs-CZ" sz="2800" dirty="0"/>
              <a:t>			</a:t>
            </a:r>
            <a:r>
              <a:rPr lang="en-US" sz="2800" dirty="0"/>
              <a:t>1</a:t>
            </a:r>
            <a:r>
              <a:rPr lang="cs-CZ" sz="2800" dirty="0"/>
              <a:t>,</a:t>
            </a:r>
            <a:r>
              <a:rPr lang="en-US" sz="2800" dirty="0"/>
              <a:t>43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Florida trial judges			</a:t>
            </a:r>
            <a:r>
              <a:rPr lang="cs-CZ" sz="2800" dirty="0"/>
              <a:t>		</a:t>
            </a:r>
            <a:r>
              <a:rPr lang="en-US" sz="2800" dirty="0"/>
              <a:t>1</a:t>
            </a:r>
            <a:r>
              <a:rPr lang="cs-CZ" sz="2800" dirty="0"/>
              <a:t>,</a:t>
            </a:r>
            <a:r>
              <a:rPr lang="en-US" sz="2800" dirty="0"/>
              <a:t>23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Web-based participants		</a:t>
            </a:r>
            <a:r>
              <a:rPr lang="cs-CZ" sz="2800" dirty="0"/>
              <a:t>	</a:t>
            </a:r>
            <a:r>
              <a:rPr lang="en-US" sz="2800" dirty="0"/>
              <a:t>1</a:t>
            </a:r>
            <a:r>
              <a:rPr lang="cs-CZ" sz="2800" dirty="0"/>
              <a:t>,</a:t>
            </a:r>
            <a:r>
              <a:rPr lang="en-US" sz="2800" dirty="0"/>
              <a:t>10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Michigan State students		</a:t>
            </a:r>
            <a:r>
              <a:rPr lang="cs-CZ" sz="2800" dirty="0"/>
              <a:t>	</a:t>
            </a:r>
            <a:r>
              <a:rPr lang="en-US" sz="2800" dirty="0"/>
              <a:t>0</a:t>
            </a:r>
            <a:r>
              <a:rPr lang="cs-CZ" sz="2800" dirty="0"/>
              <a:t>,</a:t>
            </a:r>
            <a:r>
              <a:rPr lang="en-US" sz="2800" dirty="0"/>
              <a:t>79	</a:t>
            </a:r>
            <a:endParaRPr lang="cs-CZ" sz="2800" dirty="0"/>
          </a:p>
          <a:p>
            <a:pPr marL="742950" lvl="1" indent="-285750">
              <a:spcBef>
                <a:spcPct val="20000"/>
              </a:spcBef>
            </a:pPr>
            <a:endParaRPr lang="cs-CZ" sz="2800" dirty="0"/>
          </a:p>
          <a:p>
            <a:pPr marL="742950" lvl="1" indent="-285750">
              <a:spcBef>
                <a:spcPct val="20000"/>
              </a:spcBef>
            </a:pPr>
            <a:r>
              <a:rPr lang="cs-CZ" sz="2800" dirty="0"/>
              <a:t>studenti z ČR							</a:t>
            </a:r>
            <a:r>
              <a:rPr lang="cs-CZ" sz="2800" b="1" dirty="0"/>
              <a:t>2,33</a:t>
            </a:r>
          </a:p>
          <a:p>
            <a:pPr marL="742950" lvl="1" indent="-285750">
              <a:spcBef>
                <a:spcPct val="20000"/>
              </a:spcBef>
            </a:pPr>
            <a:endParaRPr lang="cs-CZ" sz="2000" dirty="0"/>
          </a:p>
          <a:p>
            <a:pPr marL="742950" lvl="1" indent="-285750">
              <a:spcBef>
                <a:spcPct val="20000"/>
              </a:spcBef>
            </a:pPr>
            <a:r>
              <a:rPr lang="cs-CZ" sz="2000" dirty="0"/>
              <a:t>[</a:t>
            </a:r>
            <a:r>
              <a:rPr lang="de-DE" sz="2000" dirty="0"/>
              <a:t>Frederick (2005)</a:t>
            </a:r>
            <a:r>
              <a:rPr lang="cs-CZ" sz="2000" dirty="0"/>
              <a:t>,</a:t>
            </a:r>
            <a:r>
              <a:rPr lang="de-DE" sz="2000" dirty="0"/>
              <a:t> Guthrie, Rachlinski</a:t>
            </a:r>
            <a:r>
              <a:rPr lang="cs-CZ" sz="2000" dirty="0"/>
              <a:t>,</a:t>
            </a:r>
            <a:r>
              <a:rPr lang="de-DE" sz="2000" dirty="0"/>
              <a:t> Wistrich (2007)</a:t>
            </a:r>
            <a:r>
              <a:rPr lang="cs-CZ" sz="2000" dirty="0"/>
              <a:t>, Bahník (2011)]</a:t>
            </a:r>
            <a:endParaRPr lang="de-DE" sz="2000" dirty="0"/>
          </a:p>
          <a:p>
            <a:pPr marL="742950" lvl="1" indent="-285750">
              <a:spcBef>
                <a:spcPct val="20000"/>
              </a:spcBef>
            </a:pPr>
            <a:endParaRPr lang="cs-CZ" sz="2800" b="1" dirty="0"/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	</a:t>
            </a:r>
          </a:p>
          <a:p>
            <a:pPr marL="742950" lvl="1" indent="-285750"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ea typeface="ＭＳ Ｐゴシック" pitchFamily="34" charset="-128"/>
              </a:rPr>
              <a:t>Systém</a:t>
            </a:r>
            <a:r>
              <a:rPr lang="en-US" dirty="0">
                <a:ea typeface="ＭＳ Ｐゴシック" pitchFamily="34" charset="-128"/>
              </a:rPr>
              <a:t> I a </a:t>
            </a:r>
            <a:r>
              <a:rPr lang="en-US" dirty="0" err="1">
                <a:ea typeface="ＭＳ Ｐゴシック" pitchFamily="34" charset="-128"/>
              </a:rPr>
              <a:t>Systém</a:t>
            </a:r>
            <a:r>
              <a:rPr lang="en-US" dirty="0">
                <a:ea typeface="ＭＳ Ｐゴシック" pitchFamily="34" charset="-128"/>
              </a:rPr>
              <a:t> II</a:t>
            </a:r>
          </a:p>
        </p:txBody>
      </p:sp>
      <p:pic>
        <p:nvPicPr>
          <p:cNvPr id="24578" name="Content Placeholder 4" descr="System I a System II.tif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4366" r="-4366"/>
          <a:stretch>
            <a:fillRect/>
          </a:stretch>
        </p:blipFill>
        <p:spPr/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Koncept 2 systémů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kapacita pracovní paměti je omezena</a:t>
            </a:r>
          </a:p>
          <a:p>
            <a:pPr lvl="1"/>
            <a:r>
              <a:rPr lang="cs-CZ" dirty="0"/>
              <a:t>známé „magické číslo“ 7 +/- 2</a:t>
            </a:r>
          </a:p>
          <a:p>
            <a:pPr lvl="1"/>
            <a:r>
              <a:rPr lang="cs-CZ" dirty="0"/>
              <a:t>&gt;</a:t>
            </a:r>
            <a:r>
              <a:rPr lang="cs-CZ" b="1" dirty="0"/>
              <a:t> nutnost delegovat většinu mentálních operací automatickým procesům</a:t>
            </a:r>
          </a:p>
          <a:p>
            <a:r>
              <a:rPr lang="cs-CZ" dirty="0"/>
              <a:t>kromě toho – </a:t>
            </a:r>
            <a:r>
              <a:rPr lang="cs-CZ" b="1" dirty="0">
                <a:solidFill>
                  <a:srgbClr val="FF0000"/>
                </a:solidFill>
              </a:rPr>
              <a:t>kontrolní mechanismus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určí, kdy má systém 2 převzít kontrolu</a:t>
            </a:r>
          </a:p>
          <a:p>
            <a:pPr lvl="1"/>
            <a:r>
              <a:rPr lang="cs-CZ" dirty="0"/>
              <a:t>v opačném případě je akceptován výstup automatického  systému 1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20665</TotalTime>
  <Words>730</Words>
  <Application>Microsoft Office PowerPoint</Application>
  <PresentationFormat>Předvádění na obrazovce (4:3)</PresentationFormat>
  <Paragraphs>121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Lucida Grande</vt:lpstr>
      <vt:lpstr>Motiv systému Office</vt:lpstr>
      <vt:lpstr>JJB224  Psychologie marketingové komunikace  Přednášející: Ing. Mgr. Marek Vranka </vt:lpstr>
      <vt:lpstr>CRT</vt:lpstr>
      <vt:lpstr>CRT</vt:lpstr>
      <vt:lpstr>CRT</vt:lpstr>
      <vt:lpstr>CRT</vt:lpstr>
      <vt:lpstr>Řešení</vt:lpstr>
      <vt:lpstr>CRT - výsledky</vt:lpstr>
      <vt:lpstr>Systém I a Systém II</vt:lpstr>
      <vt:lpstr> Koncept 2 systémů</vt:lpstr>
      <vt:lpstr>Accessibility</vt:lpstr>
      <vt:lpstr>Accessibility</vt:lpstr>
      <vt:lpstr>Accessibility</vt:lpstr>
      <vt:lpstr>Příklady</vt:lpstr>
      <vt:lpstr>„exotická nemoc“</vt:lpstr>
      <vt:lpstr>„exotická nemoc 2“</vt:lpstr>
      <vt:lpstr>Efekt rámování  [framingu]</vt:lpstr>
      <vt:lpstr>Prezentace aplikace PowerPoint</vt:lpstr>
      <vt:lpstr>Diskuse:</vt:lpstr>
      <vt:lpstr>Heuristiky</vt:lpstr>
      <vt:lpstr>Heuristiky, Systém I a Systém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667</cp:revision>
  <dcterms:created xsi:type="dcterms:W3CDTF">2010-04-13T10:47:41Z</dcterms:created>
  <dcterms:modified xsi:type="dcterms:W3CDTF">2018-11-05T16:01:30Z</dcterms:modified>
</cp:coreProperties>
</file>