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D576E-7CE6-488E-A2A7-05EAED1B9E37}" type="datetimeFigureOut">
              <a:rPr lang="cs-CZ" smtClean="0"/>
              <a:t>3.5.2018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D44F4-90AA-4671-9CA9-4A39B03E798E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ograf.org/clanky/clanek.php?clanek=v2402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Přepis rozhovoru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Česká společnost a etnické menšiny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82662"/>
          </a:xfrm>
        </p:spPr>
        <p:txBody>
          <a:bodyPr/>
          <a:lstStyle/>
          <a:p>
            <a:r>
              <a:rPr lang="cs-CZ" sz="3200"/>
              <a:t>Selektivní protokol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/>
              <a:t>podobný shrnujícímu protokolu, ale zahrnují se jen informace, které se týkají pro výzkum podstatných věcí a zbytek se </a:t>
            </a:r>
            <a:r>
              <a:rPr lang="cs-CZ" sz="2400" b="1" i="1"/>
              <a:t>zcela vypustí</a:t>
            </a:r>
            <a:r>
              <a:rPr lang="cs-CZ" sz="2400"/>
              <a:t> </a:t>
            </a:r>
          </a:p>
          <a:p>
            <a:pPr>
              <a:lnSpc>
                <a:spcPct val="90000"/>
              </a:lnSpc>
            </a:pPr>
            <a:endParaRPr lang="cs-CZ" sz="2400"/>
          </a:p>
          <a:p>
            <a:pPr>
              <a:lnSpc>
                <a:spcPct val="90000"/>
              </a:lnSpc>
            </a:pPr>
            <a:r>
              <a:rPr lang="cs-CZ" sz="2400"/>
              <a:t>kritéria selekce – dle výzkumného problému</a:t>
            </a:r>
          </a:p>
          <a:p>
            <a:pPr>
              <a:lnSpc>
                <a:spcPct val="90000"/>
              </a:lnSpc>
            </a:pPr>
            <a:endParaRPr lang="cs-CZ" sz="2400"/>
          </a:p>
          <a:p>
            <a:pPr>
              <a:lnSpc>
                <a:spcPct val="90000"/>
              </a:lnSpc>
            </a:pPr>
            <a:r>
              <a:rPr lang="cs-CZ" sz="2400"/>
              <a:t>užívá se, pokud jsou rozhovory jen jedním z mnoha zdrojů dat o určitém problému a není třeba je analyzovat celé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82662"/>
          </a:xfrm>
        </p:spPr>
        <p:txBody>
          <a:bodyPr/>
          <a:lstStyle/>
          <a:p>
            <a:r>
              <a:rPr lang="cs-CZ" sz="3200" b="1"/>
              <a:t>Pravidlo</a:t>
            </a:r>
            <a:r>
              <a:rPr lang="cs-CZ" sz="3200"/>
              <a:t> </a:t>
            </a:r>
            <a:r>
              <a:rPr lang="cs-CZ" sz="3200" b="1"/>
              <a:t>výběru transkripce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2060575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 smtClean="0"/>
              <a:t> </a:t>
            </a:r>
            <a:r>
              <a:rPr lang="cs-CZ" sz="2400" dirty="0">
                <a:solidFill>
                  <a:srgbClr val="FF0000"/>
                </a:solidFill>
              </a:rPr>
              <a:t>na počátku </a:t>
            </a:r>
            <a:r>
              <a:rPr lang="cs-CZ" sz="2400" dirty="0"/>
              <a:t>výzkumu nevíme zcela přesně, která </a:t>
            </a:r>
            <a:r>
              <a:rPr lang="cs-CZ" sz="2400" dirty="0">
                <a:solidFill>
                  <a:srgbClr val="FF0000"/>
                </a:solidFill>
              </a:rPr>
              <a:t>všechna data </a:t>
            </a:r>
            <a:r>
              <a:rPr lang="cs-CZ" sz="2400" dirty="0"/>
              <a:t>z rozhovorů budeme používat,  </a:t>
            </a:r>
            <a:r>
              <a:rPr lang="cs-CZ" sz="2400" dirty="0" smtClean="0"/>
              <a:t>= </a:t>
            </a:r>
            <a:r>
              <a:rPr lang="cs-CZ" sz="2400" b="1" dirty="0" smtClean="0">
                <a:solidFill>
                  <a:srgbClr val="FF0000"/>
                </a:solidFill>
              </a:rPr>
              <a:t>celé rozhovory doslovně nebo </a:t>
            </a:r>
            <a:r>
              <a:rPr lang="cs-CZ" sz="2400" b="1" dirty="0" err="1" smtClean="0">
                <a:solidFill>
                  <a:srgbClr val="FF0000"/>
                </a:solidFill>
              </a:rPr>
              <a:t>komentovaně</a:t>
            </a:r>
            <a:r>
              <a:rPr lang="cs-CZ" sz="2400" b="1" dirty="0" smtClean="0">
                <a:solidFill>
                  <a:srgbClr val="FF0000"/>
                </a:solidFill>
              </a:rPr>
              <a:t>. </a:t>
            </a:r>
          </a:p>
          <a:p>
            <a:pPr>
              <a:lnSpc>
                <a:spcPct val="90000"/>
              </a:lnSpc>
            </a:pPr>
            <a:endParaRPr lang="cs-CZ" sz="2400" b="1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 smtClean="0"/>
              <a:t>S</a:t>
            </a:r>
            <a:r>
              <a:rPr lang="cs-CZ" sz="2400" dirty="0"/>
              <a:t> </a:t>
            </a:r>
            <a:r>
              <a:rPr lang="cs-CZ" sz="2400" dirty="0" smtClean="0"/>
              <a:t>postupem se  zaměřujeme =  změnit </a:t>
            </a:r>
            <a:r>
              <a:rPr lang="cs-CZ" sz="2400" dirty="0"/>
              <a:t>transkripci například na redigovanou (víme, že mimoslovní projevy pro nás nejsou příliš podstatné), nebo dokonce přejdeme k  selektivním nebo shrnujícím protokolům.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-315913"/>
            <a:ext cx="7793037" cy="1462088"/>
          </a:xfrm>
        </p:spPr>
        <p:txBody>
          <a:bodyPr/>
          <a:lstStyle/>
          <a:p>
            <a:r>
              <a:rPr lang="cs-CZ" sz="3200" b="1"/>
              <a:t>Technické tipy pro přepis rozhovoru: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559800" cy="457993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cs-CZ" sz="1800" b="1" dirty="0"/>
              <a:t>	Symbol pro badatele a pro informátora</a:t>
            </a:r>
            <a:r>
              <a:rPr lang="cs-CZ" sz="1800" dirty="0"/>
              <a:t> (např. iniciála vybraného pseudonymu)- </a:t>
            </a:r>
            <a:r>
              <a:rPr lang="cs-CZ" sz="1800" b="1" dirty="0">
                <a:solidFill>
                  <a:srgbClr val="FF0000"/>
                </a:solidFill>
              </a:rPr>
              <a:t>informátor by měl být už v přepisu veden anonymně</a:t>
            </a:r>
            <a:r>
              <a:rPr lang="cs-CZ" sz="1800" dirty="0"/>
              <a:t>, jeho soukromé údaje by měly být drženy odděleně od přepisu rozhovoru i nahrávky</a:t>
            </a:r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endParaRPr lang="cs-CZ" sz="1800" dirty="0"/>
          </a:p>
          <a:p>
            <a:pPr>
              <a:lnSpc>
                <a:spcPct val="90000"/>
              </a:lnSpc>
              <a:spcBef>
                <a:spcPct val="40000"/>
              </a:spcBef>
              <a:buFont typeface="Wingdings" pitchFamily="2" charset="2"/>
              <a:buNone/>
            </a:pPr>
            <a:r>
              <a:rPr lang="cs-CZ" sz="1800" dirty="0"/>
              <a:t>Přepis rozhovoru do</a:t>
            </a:r>
            <a:r>
              <a:rPr lang="cs-CZ" sz="1800" b="1" dirty="0"/>
              <a:t> tabulky:</a:t>
            </a:r>
            <a:endParaRPr lang="cs-CZ" sz="1800" dirty="0"/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1800" dirty="0"/>
              <a:t>každý </a:t>
            </a:r>
            <a:r>
              <a:rPr lang="cs-CZ" sz="1800" b="1" dirty="0"/>
              <a:t>řádek číslován </a:t>
            </a:r>
            <a:r>
              <a:rPr lang="cs-CZ" sz="1800" dirty="0"/>
              <a:t>(vlevo) / nebo číslováno každé okno tabulky (pro snadnou orientaci v přepise)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1800" dirty="0"/>
              <a:t>v prvním sloupci s číslováním může být </a:t>
            </a:r>
            <a:r>
              <a:rPr lang="cs-CZ" sz="1800" b="1" dirty="0"/>
              <a:t>i čas dle diktafonu </a:t>
            </a:r>
            <a:r>
              <a:rPr lang="cs-CZ" sz="1800" dirty="0"/>
              <a:t>(buď průběžně, např. po pěti minutách, nebo navíc u důležitých / nebo špatně srozumitelných míst)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1800" dirty="0"/>
              <a:t>do jednoho </a:t>
            </a:r>
            <a:r>
              <a:rPr lang="cs-CZ" sz="1800" b="1" dirty="0"/>
              <a:t>sloupce</a:t>
            </a:r>
            <a:r>
              <a:rPr lang="cs-CZ" sz="1800" dirty="0"/>
              <a:t> přepis rozhovoru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1800" dirty="0"/>
              <a:t>do druhého sloupce kódy, případně poznámky (pozor na šířku sloupce – když se přizpůsobuje obsahu, mění se pozice poznámek či kódů vůči sloupci s přepsaným rozhovorem)</a:t>
            </a:r>
          </a:p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cs-CZ" sz="1800" dirty="0"/>
              <a:t>lze i barevně označovat úseky textu apod.</a:t>
            </a:r>
          </a:p>
          <a:p>
            <a:pPr>
              <a:lnSpc>
                <a:spcPct val="90000"/>
              </a:lnSpc>
            </a:pP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11225"/>
          </a:xfrm>
        </p:spPr>
        <p:txBody>
          <a:bodyPr/>
          <a:lstStyle/>
          <a:p>
            <a:r>
              <a:rPr lang="cs-CZ" sz="3200" b="1"/>
              <a:t>Doporučená literatura k tématu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559800" cy="41751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600" b="1"/>
              <a:t>Obecná:</a:t>
            </a:r>
          </a:p>
          <a:p>
            <a:pPr>
              <a:lnSpc>
                <a:spcPct val="80000"/>
              </a:lnSpc>
            </a:pPr>
            <a:r>
              <a:rPr lang="cs-CZ" sz="1600"/>
              <a:t>Ezzy, D. (2002): Qualitative analysis : Practice and innovation. London: Routledge</a:t>
            </a:r>
          </a:p>
          <a:p>
            <a:pPr>
              <a:lnSpc>
                <a:spcPct val="80000"/>
              </a:lnSpc>
            </a:pPr>
            <a:r>
              <a:rPr lang="cs-CZ" sz="1600"/>
              <a:t>Hendl, J. (2008): Kvalitativní výzkum: základní teorie, metody a aplikace. Praha: Portál</a:t>
            </a:r>
          </a:p>
          <a:p>
            <a:pPr>
              <a:lnSpc>
                <a:spcPct val="80000"/>
              </a:lnSpc>
            </a:pPr>
            <a:r>
              <a:rPr lang="cs-CZ" sz="1600"/>
              <a:t>Miles, M.,B.; Huberman, A., M. (1994): Qualitative data analysis. An expended sourcebook. Thousand Oaks: SAGE</a:t>
            </a:r>
          </a:p>
          <a:p>
            <a:pPr>
              <a:lnSpc>
                <a:spcPct val="80000"/>
              </a:lnSpc>
            </a:pPr>
            <a:endParaRPr lang="cs-CZ" sz="1600"/>
          </a:p>
          <a:p>
            <a:pPr>
              <a:lnSpc>
                <a:spcPct val="80000"/>
              </a:lnSpc>
            </a:pPr>
            <a:r>
              <a:rPr lang="cs-CZ" sz="1600" b="1"/>
              <a:t>Další:</a:t>
            </a:r>
          </a:p>
          <a:p>
            <a:pPr>
              <a:lnSpc>
                <a:spcPct val="80000"/>
              </a:lnSpc>
            </a:pPr>
            <a:r>
              <a:rPr lang="cs-CZ" sz="1600"/>
              <a:t>Ashmore, M.; Reed, D. (2001): Nevinnost a nostalgie v konverzační analýze: Dynamické vztahy mezi nahrávkou a jejím přepisem. Biograf 25</a:t>
            </a:r>
          </a:p>
          <a:p>
            <a:pPr>
              <a:lnSpc>
                <a:spcPct val="80000"/>
              </a:lnSpc>
            </a:pPr>
            <a:r>
              <a:rPr lang="cs-CZ" sz="1600"/>
              <a:t>Fischer-Rosenthal, W.; Rosenthal, G. (2001): Analýza narativně-biografických rozhovorů. Biograf 24. Dostupné na: </a:t>
            </a:r>
            <a:r>
              <a:rPr lang="cs-CZ" sz="1600">
                <a:hlinkClick r:id="rId2"/>
              </a:rPr>
              <a:t>http://www.biograf.org/clanky/clanek.php?clanek=v2402</a:t>
            </a:r>
            <a:r>
              <a:rPr lang="cs-CZ" sz="1600"/>
              <a:t>  </a:t>
            </a:r>
          </a:p>
          <a:p>
            <a:pPr>
              <a:lnSpc>
                <a:spcPct val="80000"/>
              </a:lnSpc>
            </a:pPr>
            <a:r>
              <a:rPr lang="cs-CZ" sz="1600"/>
              <a:t>Hamar, N. (2002): Nalézání a vynalézání sebe v příběhu: O narativní konstrukci židovských identit. Biograf 27. Dostupné na: http://www.biograf.org/clanky/clanek.php?clanek=v2703 </a:t>
            </a:r>
          </a:p>
          <a:p>
            <a:pPr>
              <a:lnSpc>
                <a:spcPct val="80000"/>
              </a:lnSpc>
            </a:pPr>
            <a:r>
              <a:rPr lang="cs-CZ" sz="1600"/>
              <a:t>Leix, A. (2003): K problematice transkriptu ve společenských vědách. Biograf 31: 69 - 84 </a:t>
            </a:r>
          </a:p>
          <a:p>
            <a:pPr>
              <a:lnSpc>
                <a:spcPct val="80000"/>
              </a:lnSpc>
            </a:pPr>
            <a:r>
              <a:rPr lang="cs-CZ" sz="1600"/>
              <a:t>Somers, M., R. (1994): The narrative constitution of identity: a relational and network approach. Theory and society 23 (5): 605 - 649 </a:t>
            </a:r>
          </a:p>
          <a:p>
            <a:pPr>
              <a:lnSpc>
                <a:spcPct val="80000"/>
              </a:lnSpc>
            </a:pPr>
            <a:endParaRPr lang="cs-CZ" sz="1600"/>
          </a:p>
          <a:p>
            <a:pPr>
              <a:lnSpc>
                <a:spcPct val="80000"/>
              </a:lnSpc>
            </a:pPr>
            <a:endParaRPr lang="cs-CZ" sz="900"/>
          </a:p>
          <a:p>
            <a:pPr>
              <a:lnSpc>
                <a:spcPct val="80000"/>
              </a:lnSpc>
            </a:pPr>
            <a:endParaRPr lang="cs-CZ" sz="9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Mgr.Mgr.M.Vaňková, Úvod do sociálněvědných metod, FHS UK, Praha, 2009/2010</a:t>
            </a:r>
          </a:p>
        </p:txBody>
      </p:sp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054100"/>
          </a:xfrm>
        </p:spPr>
        <p:txBody>
          <a:bodyPr/>
          <a:lstStyle/>
          <a:p>
            <a:r>
              <a:rPr lang="cs-CZ" sz="3200" b="1"/>
              <a:t>Použitá literatura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017713"/>
            <a:ext cx="85598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600"/>
              <a:t>Ezzy, D. (2002): Qualitative analysis : Practice and innovation. London: Routledge</a:t>
            </a:r>
          </a:p>
          <a:p>
            <a:pPr>
              <a:lnSpc>
                <a:spcPct val="80000"/>
              </a:lnSpc>
            </a:pPr>
            <a:r>
              <a:rPr lang="cs-CZ" sz="1600"/>
              <a:t>Hamar, N. (2002): Nalézání a vynalézání sebe v příběhu: O narativní konstrukci židovských identit. Biograf 27. Dostupné na: http://www.biograf.org/clanky/clanek.php?clanek=v2703</a:t>
            </a:r>
          </a:p>
          <a:p>
            <a:pPr>
              <a:lnSpc>
                <a:spcPct val="80000"/>
              </a:lnSpc>
            </a:pPr>
            <a:r>
              <a:rPr lang="cs-CZ" sz="1600"/>
              <a:t>Hendl, J. (2008): Kvalitativní výzkum: základní teorie, metody a aplikace. Praha: Portál</a:t>
            </a:r>
          </a:p>
          <a:p>
            <a:pPr>
              <a:lnSpc>
                <a:spcPct val="80000"/>
              </a:lnSpc>
            </a:pPr>
            <a:r>
              <a:rPr lang="cs-CZ" sz="1600"/>
              <a:t>Leix, A. (2003): K problematice transkriptu ve společenských vědách. Biograf 31: 69 - 84 </a:t>
            </a:r>
          </a:p>
          <a:p>
            <a:pPr>
              <a:lnSpc>
                <a:spcPct val="80000"/>
              </a:lnSpc>
            </a:pPr>
            <a:r>
              <a:rPr lang="cs-CZ" sz="1600"/>
              <a:t>Miles, M.,B.; Huberman, A., M. (1994): Qualitative data analysis. An expended sourcebook. Thousand Oaks: SAGE</a:t>
            </a:r>
          </a:p>
          <a:p>
            <a:pPr>
              <a:lnSpc>
                <a:spcPct val="80000"/>
              </a:lnSpc>
            </a:pPr>
            <a:r>
              <a:rPr lang="cs-CZ" sz="1600"/>
              <a:t>Somers, M., R. (1994): The narrative constitution of identity: a relational and network approach. Theory and society 23 (5): 605 - 649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476250"/>
            <a:ext cx="7793038" cy="793750"/>
          </a:xfrm>
        </p:spPr>
        <p:txBody>
          <a:bodyPr/>
          <a:lstStyle/>
          <a:p>
            <a:r>
              <a:rPr lang="cs-CZ" sz="3600" b="1" u="sng" dirty="0" smtClean="0"/>
              <a:t>Jak </a:t>
            </a:r>
            <a:r>
              <a:rPr lang="cs-CZ" sz="3600" b="1" u="sng" dirty="0"/>
              <a:t>rozhovor přepsat</a:t>
            </a:r>
            <a:endParaRPr lang="cs-CZ" sz="2400" b="1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16113"/>
            <a:ext cx="8486775" cy="45370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400" b="1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dirty="0">
                <a:solidFill>
                  <a:schemeClr val="folHlink"/>
                </a:solidFill>
              </a:rPr>
              <a:t>	Přepis rozhovoru =</a:t>
            </a:r>
            <a:r>
              <a:rPr lang="cs-CZ" sz="2400" dirty="0">
                <a:solidFill>
                  <a:schemeClr val="folHlink"/>
                </a:solidFill>
              </a:rPr>
              <a:t> </a:t>
            </a:r>
            <a:r>
              <a:rPr lang="cs-CZ" sz="2400" b="1" dirty="0">
                <a:solidFill>
                  <a:schemeClr val="folHlink"/>
                </a:solidFill>
              </a:rPr>
              <a:t>první krok redukce, organizace a analýzy dat!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400" b="1" dirty="0">
              <a:solidFill>
                <a:schemeClr val="folHlink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sz="2800" dirty="0"/>
              <a:t>	</a:t>
            </a:r>
            <a:r>
              <a:rPr lang="cs-CZ" sz="2400" dirty="0"/>
              <a:t>Přepis a opakované pročítání a kódování dat </a:t>
            </a:r>
            <a:r>
              <a:rPr lang="cs-CZ" sz="2400" b="1" dirty="0"/>
              <a:t>co nejdříve</a:t>
            </a:r>
            <a:r>
              <a:rPr lang="cs-CZ" sz="2400" dirty="0"/>
              <a:t> po realizaci rozhovoru: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sebekontrola – vidíme, jak se ptáme, zda neovlivňujeme, nepřerušujeme.. 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ponoření se do tématu, jeho detailní promýšlení, uvědomění si nenápadných pravidelností v rozhovorech</a:t>
            </a:r>
          </a:p>
          <a:p>
            <a:pPr>
              <a:lnSpc>
                <a:spcPct val="80000"/>
              </a:lnSpc>
            </a:pPr>
            <a:r>
              <a:rPr lang="cs-CZ" sz="2400" dirty="0"/>
              <a:t>lepší zaměření na téma při dalších rozhovorech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/>
              <a:t>První krok: pasportizace rozhovoru</a:t>
            </a:r>
            <a:r>
              <a:rPr lang="cs-CZ" sz="2400" dirty="0"/>
              <a:t> </a:t>
            </a:r>
            <a:br>
              <a:rPr lang="cs-CZ" sz="2400" dirty="0"/>
            </a:br>
            <a:endParaRPr lang="cs-CZ" sz="2400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cs-CZ" sz="2400" dirty="0"/>
          </a:p>
          <a:p>
            <a:pPr>
              <a:lnSpc>
                <a:spcPct val="90000"/>
              </a:lnSpc>
            </a:pPr>
            <a:r>
              <a:rPr lang="cs-CZ" sz="2400" dirty="0"/>
              <a:t>s kým rozhovor veden (jméno – resp. pseudonym, věk, zaměstnání, případně stručně rodinná minulost a současnost, dle výzkumného tématu další potřebné informace)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kdy a kde rozhovor proběhl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kdo další byl přítomen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zda došlo k vyrušením, přišel někdo další apod.</a:t>
            </a:r>
          </a:p>
          <a:p>
            <a:pPr>
              <a:lnSpc>
                <a:spcPct val="90000"/>
              </a:lnSpc>
            </a:pPr>
            <a:r>
              <a:rPr lang="cs-CZ" sz="2400" dirty="0"/>
              <a:t>jak rozhovor celkově probíhal, jak byl informátor naladěn, jak reagoval apod.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270000"/>
          </a:xfrm>
        </p:spPr>
        <p:txBody>
          <a:bodyPr/>
          <a:lstStyle/>
          <a:p>
            <a:r>
              <a:rPr lang="cs-CZ" sz="2800" b="1" dirty="0"/>
              <a:t>Druhý krok: zápis do terénního deníku, vytváření poznámek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/>
              <a:t>hned po rozhovoru – poznámky k průběhu a ke kontextu rozhovoru (jak informátor kontaktován, jakou má pozici ve zkoumaném terénu atd.)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co nejdříve po rozhovoru zápis nejen toho, co se dělo, ale i vlastního porozumění nebo neporozumění, zaznamenání otázek pro další rozhovory s týmž informátorem nebo s jinými atd.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do terénního deníku možno psát i poznámky a úvahy při přepisování rozhovoru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-315913"/>
            <a:ext cx="7793037" cy="1462088"/>
          </a:xfrm>
        </p:spPr>
        <p:txBody>
          <a:bodyPr/>
          <a:lstStyle/>
          <a:p>
            <a:r>
              <a:rPr lang="cs-CZ" sz="3200" b="1" dirty="0"/>
              <a:t>Způsoby přepisu: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017713"/>
            <a:ext cx="7983538" cy="4114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>
                <a:solidFill>
                  <a:schemeClr val="tx2"/>
                </a:solidFill>
              </a:rPr>
              <a:t>	</a:t>
            </a:r>
            <a:r>
              <a:rPr lang="cs-CZ" sz="2400" dirty="0" smtClean="0">
                <a:solidFill>
                  <a:schemeClr val="tx2"/>
                </a:solidFill>
              </a:rPr>
              <a:t>závisí </a:t>
            </a:r>
            <a:r>
              <a:rPr lang="cs-CZ" sz="2400" dirty="0">
                <a:solidFill>
                  <a:schemeClr val="tx2"/>
                </a:solidFill>
              </a:rPr>
              <a:t>na výzkumném problému a na zvoleném analytickém </a:t>
            </a:r>
            <a:r>
              <a:rPr lang="cs-CZ" sz="2400" dirty="0" smtClean="0">
                <a:solidFill>
                  <a:schemeClr val="tx2"/>
                </a:solidFill>
              </a:rPr>
              <a:t>postupu</a:t>
            </a:r>
            <a:endParaRPr lang="cs-CZ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chemeClr val="hlink"/>
                </a:solidFill>
              </a:rPr>
              <a:t>Transkripce doslovná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chemeClr val="hlink"/>
                </a:solidFill>
              </a:rPr>
              <a:t>Transkripce komentovaná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chemeClr val="hlink"/>
                </a:solidFill>
              </a:rPr>
              <a:t>Transkripce redigovaná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chemeClr val="hlink"/>
                </a:solidFill>
              </a:rPr>
              <a:t>Shrnující protokol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chemeClr val="hlink"/>
                </a:solidFill>
              </a:rPr>
              <a:t>Selektivní protokol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11225"/>
          </a:xfrm>
        </p:spPr>
        <p:txBody>
          <a:bodyPr/>
          <a:lstStyle/>
          <a:p>
            <a:r>
              <a:rPr lang="cs-CZ" sz="3200" dirty="0"/>
              <a:t>Doslovná transkripce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převod mluveného projevu z interview do písemné podoby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přepisuje se </a:t>
            </a:r>
            <a:r>
              <a:rPr lang="cs-CZ" sz="2400" b="1" dirty="0"/>
              <a:t>doslova</a:t>
            </a:r>
            <a:r>
              <a:rPr lang="cs-CZ" sz="2400" dirty="0"/>
              <a:t> projev informátora, upravuje se jen minimálně, včetně slov nespisovných, nářečních, chyb a přeřeknutí, zadrhnutí apod.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je třeba použít nebo si vytvořit srozumitelný a jednoznačný způsob přepisu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82662"/>
          </a:xfrm>
        </p:spPr>
        <p:txBody>
          <a:bodyPr/>
          <a:lstStyle/>
          <a:p>
            <a:r>
              <a:rPr lang="cs-CZ" sz="3200" dirty="0"/>
              <a:t>Komentovaná transkripce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43547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cs-CZ" sz="2400" dirty="0"/>
              <a:t>zachycuje </a:t>
            </a:r>
            <a:r>
              <a:rPr lang="cs-CZ" sz="2400" b="1" dirty="0"/>
              <a:t>i mimoslovní projevy </a:t>
            </a:r>
            <a:r>
              <a:rPr lang="cs-CZ" sz="2400" dirty="0"/>
              <a:t>informátora, jako pauzy, důrazy, intonace, smích, kolísání hlasu, apod. 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je třeba použít nebo si vytvořit srozumitelný a jednoznačný způsob přepisu a značek, které vyjadřují mimoslovní projevy </a:t>
            </a:r>
            <a:r>
              <a:rPr lang="cs-CZ" sz="2000" dirty="0"/>
              <a:t>(</a:t>
            </a:r>
            <a:r>
              <a:rPr lang="cs-CZ" sz="2000" i="1" dirty="0"/>
              <a:t>viz např. </a:t>
            </a:r>
            <a:r>
              <a:rPr lang="cs-CZ" sz="2000" i="1" dirty="0" err="1"/>
              <a:t>Leix</a:t>
            </a:r>
            <a:r>
              <a:rPr lang="cs-CZ" sz="2000" i="1" dirty="0"/>
              <a:t>, A. (2003): K problematice </a:t>
            </a:r>
            <a:r>
              <a:rPr lang="cs-CZ" sz="2000" i="1" dirty="0" err="1"/>
              <a:t>transkriptu</a:t>
            </a:r>
            <a:r>
              <a:rPr lang="cs-CZ" sz="2000" i="1" dirty="0"/>
              <a:t> ve společenských vědách. Biograf 31: 69 – 84</a:t>
            </a:r>
            <a:r>
              <a:rPr lang="cs-CZ" sz="2000" i="1" dirty="0" smtClean="0"/>
              <a:t>)</a:t>
            </a:r>
          </a:p>
          <a:p>
            <a:pPr>
              <a:lnSpc>
                <a:spcPct val="80000"/>
              </a:lnSpc>
            </a:pPr>
            <a:endParaRPr lang="cs-CZ" sz="2000" i="1" dirty="0"/>
          </a:p>
          <a:p>
            <a:pPr>
              <a:lnSpc>
                <a:spcPct val="80000"/>
              </a:lnSpc>
            </a:pPr>
            <a:r>
              <a:rPr lang="cs-CZ" sz="2000" i="1" dirty="0" smtClean="0"/>
              <a:t>Smích - </a:t>
            </a:r>
            <a:r>
              <a:rPr lang="cs-CZ" sz="2000" i="1" dirty="0" smtClean="0">
                <a:sym typeface="Wingdings" pitchFamily="2" charset="2"/>
              </a:rPr>
              <a:t></a:t>
            </a:r>
          </a:p>
          <a:p>
            <a:pPr>
              <a:lnSpc>
                <a:spcPct val="80000"/>
              </a:lnSpc>
            </a:pPr>
            <a:r>
              <a:rPr lang="cs-CZ" sz="2000" i="1" dirty="0" smtClean="0">
                <a:sym typeface="Wingdings" pitchFamily="2" charset="2"/>
              </a:rPr>
              <a:t>Zámlka - ˽</a:t>
            </a:r>
            <a:endParaRPr lang="cs-CZ" sz="2000" i="1" dirty="0"/>
          </a:p>
          <a:p>
            <a:pPr>
              <a:lnSpc>
                <a:spcPct val="80000"/>
              </a:lnSpc>
            </a:pPr>
            <a:r>
              <a:rPr lang="cs-CZ" sz="2000" b="1" i="1" dirty="0" smtClean="0"/>
              <a:t>Důraz </a:t>
            </a:r>
            <a:r>
              <a:rPr lang="cs-CZ" sz="2000" i="1" dirty="0" smtClean="0"/>
              <a:t>na slovo</a:t>
            </a:r>
          </a:p>
          <a:p>
            <a:pPr>
              <a:lnSpc>
                <a:spcPct val="80000"/>
              </a:lnSpc>
            </a:pPr>
            <a:r>
              <a:rPr lang="cs-CZ" sz="2000" i="1" dirty="0" smtClean="0"/>
              <a:t>Kašel - ////</a:t>
            </a:r>
          </a:p>
          <a:p>
            <a:pPr>
              <a:lnSpc>
                <a:spcPct val="80000"/>
              </a:lnSpc>
            </a:pPr>
            <a:endParaRPr lang="cs-CZ" sz="2000" i="1" dirty="0" smtClean="0"/>
          </a:p>
          <a:p>
            <a:pPr>
              <a:lnSpc>
                <a:spcPct val="80000"/>
              </a:lnSpc>
            </a:pPr>
            <a:endParaRPr lang="cs-CZ" sz="2000" dirty="0"/>
          </a:p>
          <a:p>
            <a:pPr>
              <a:lnSpc>
                <a:spcPct val="80000"/>
              </a:lnSpc>
            </a:pPr>
            <a:r>
              <a:rPr lang="cs-CZ" sz="2400" dirty="0"/>
              <a:t>vedle varianty zápisu těchto projevů přímo do promluvy existuje možnost opatření textu zvláštním sloupcem, kam se zapisuje komentář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  <a:buNone/>
            </a:pPr>
            <a:endParaRPr lang="cs-CZ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11225"/>
          </a:xfrm>
        </p:spPr>
        <p:txBody>
          <a:bodyPr/>
          <a:lstStyle/>
          <a:p>
            <a:r>
              <a:rPr lang="cs-CZ" sz="3200"/>
              <a:t>Redigovaná transkripce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5069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0"/>
              <a:t>promluva se upraví do hovorové či dokonce spisovné češtiny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většina mimoslovních projevů se nezaznamenává, jen nejdůležitější (</a:t>
            </a:r>
            <a:r>
              <a:rPr lang="cs-CZ" sz="2400" b="1" dirty="0"/>
              <a:t>dlouhé pauzy a odmlčení, výrazné důrazy, smích</a:t>
            </a:r>
            <a:r>
              <a:rPr lang="cs-CZ" sz="2400" dirty="0"/>
              <a:t>)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nepřepisují se přeřeknutí, zadrhnutí apod., text se může i stylisticky upravit</a:t>
            </a:r>
          </a:p>
          <a:p>
            <a:pPr>
              <a:lnSpc>
                <a:spcPct val="80000"/>
              </a:lnSpc>
            </a:pPr>
            <a:endParaRPr lang="cs-CZ" sz="2400" dirty="0"/>
          </a:p>
          <a:p>
            <a:pPr>
              <a:lnSpc>
                <a:spcPct val="80000"/>
              </a:lnSpc>
            </a:pPr>
            <a:r>
              <a:rPr lang="cs-CZ" sz="2400" dirty="0"/>
              <a:t>redigovaný přepis se často </a:t>
            </a:r>
            <a:r>
              <a:rPr lang="cs-CZ" sz="2400" b="1" dirty="0"/>
              <a:t>užívá pro citace rozhovorů</a:t>
            </a:r>
            <a:r>
              <a:rPr lang="cs-CZ" sz="2400" dirty="0"/>
              <a:t>, které uvádíme v publikovaném textu, není-li jejich doslovný přepis nutností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-315913"/>
            <a:ext cx="7793037" cy="1462088"/>
          </a:xfrm>
        </p:spPr>
        <p:txBody>
          <a:bodyPr/>
          <a:lstStyle/>
          <a:p>
            <a:r>
              <a:rPr lang="cs-CZ" sz="3200"/>
              <a:t>Shrnující protokol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8270875" cy="46799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cs-CZ" sz="2400" dirty="0"/>
              <a:t>není-li nutné mít k dispozici celý doslovný přepis rozhovoru, je tento zjednodušeně přepsán dle významů výpovědí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cs-CZ" sz="2400" b="1" dirty="0"/>
              <a:t>doslovně se zachovávají jen nejdůležitější místa rozhovoru</a:t>
            </a:r>
            <a:r>
              <a:rPr lang="cs-CZ" sz="2400" dirty="0"/>
              <a:t>, ostatní jsou shrnuta tak, aby se zachoval jejich význam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cs-CZ" sz="2400" dirty="0"/>
              <a:t>určitá míra abstrakce, vypouštění nepodstatných nebo stále se opakujících výpovědí, zobecnění, přepis míst s podobným a navazujícím významem na stejné místo v protokolu</a:t>
            </a:r>
          </a:p>
          <a:p>
            <a:pPr>
              <a:lnSpc>
                <a:spcPct val="80000"/>
              </a:lnSpc>
              <a:spcBef>
                <a:spcPct val="40000"/>
              </a:spcBef>
            </a:pPr>
            <a:r>
              <a:rPr lang="cs-CZ" sz="2400" dirty="0"/>
              <a:t>lze použít je-li podstatná jen </a:t>
            </a:r>
            <a:r>
              <a:rPr lang="cs-CZ" sz="2400" u="sng" dirty="0"/>
              <a:t>obsahová stránka </a:t>
            </a:r>
            <a:r>
              <a:rPr lang="cs-CZ" sz="2400" dirty="0"/>
              <a:t>rozhovorů, lze takto </a:t>
            </a:r>
            <a:r>
              <a:rPr lang="cs-CZ" sz="2400" b="1" dirty="0"/>
              <a:t>zpracovat velké množství výpovědí</a:t>
            </a:r>
            <a:r>
              <a:rPr lang="cs-CZ" sz="2400" dirty="0"/>
              <a:t>; kontext projevu se ale vytrácí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345</Words>
  <Application>Microsoft Office PowerPoint</Application>
  <PresentationFormat>Předvádění na obrazovce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Přepis rozhovoru</vt:lpstr>
      <vt:lpstr>Jak rozhovor přepsat</vt:lpstr>
      <vt:lpstr>První krok: pasportizace rozhovoru  </vt:lpstr>
      <vt:lpstr>Druhý krok: zápis do terénního deníku, vytváření poznámek</vt:lpstr>
      <vt:lpstr>Způsoby přepisu:</vt:lpstr>
      <vt:lpstr>Doslovná transkripce</vt:lpstr>
      <vt:lpstr>Komentovaná transkripce</vt:lpstr>
      <vt:lpstr>Redigovaná transkripce</vt:lpstr>
      <vt:lpstr>Shrnující protokol</vt:lpstr>
      <vt:lpstr>Selektivní protokol</vt:lpstr>
      <vt:lpstr>Pravidlo výběru transkripce</vt:lpstr>
      <vt:lpstr>Technické tipy pro přepis rozhovoru:</vt:lpstr>
      <vt:lpstr>Doporučená literatura k tématu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Přepis rozhovoru</dc:title>
  <dc:creator>Uživatel</dc:creator>
  <cp:lastModifiedBy>Dana Bittnerová</cp:lastModifiedBy>
  <cp:revision>1</cp:revision>
  <dcterms:created xsi:type="dcterms:W3CDTF">2012-04-26T05:01:32Z</dcterms:created>
  <dcterms:modified xsi:type="dcterms:W3CDTF">2018-05-03T07:37:24Z</dcterms:modified>
</cp:coreProperties>
</file>