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257" r:id="rId2"/>
    <p:sldId id="266" r:id="rId3"/>
    <p:sldId id="269" r:id="rId4"/>
    <p:sldId id="270" r:id="rId5"/>
    <p:sldId id="265" r:id="rId6"/>
    <p:sldId id="267" r:id="rId7"/>
    <p:sldId id="268" r:id="rId8"/>
    <p:sldId id="258" r:id="rId9"/>
    <p:sldId id="271" r:id="rId10"/>
    <p:sldId id="272" r:id="rId11"/>
    <p:sldId id="273" r:id="rId12"/>
    <p:sldId id="26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zeny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</a:t>
            </a:r>
          </a:p>
          <a:p>
            <a:pPr algn="r"/>
            <a:r>
              <a:rPr lang="cs-CZ" dirty="0"/>
              <a:t>hana.proksova@ff.cuni.cz</a:t>
            </a:r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F605C-E075-4CEC-A609-DE44F16D3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200" dirty="0"/>
              <a:t>Jak zjistíte, že stárnete? Třeba podle </a:t>
            </a:r>
            <a:r>
              <a:rPr lang="cs-CZ" sz="2200" dirty="0">
                <a:highlight>
                  <a:srgbClr val="FFFF00"/>
                </a:highlight>
              </a:rPr>
              <a:t>toho</a:t>
            </a:r>
            <a:r>
              <a:rPr lang="cs-CZ" sz="2200" dirty="0"/>
              <a:t>, že se „zhrozíte“ nad </a:t>
            </a:r>
            <a:r>
              <a:rPr lang="cs-CZ" sz="2200" dirty="0">
                <a:highlight>
                  <a:srgbClr val="FFFF00"/>
                </a:highlight>
              </a:rPr>
              <a:t>tím</a:t>
            </a:r>
            <a:r>
              <a:rPr lang="cs-CZ" sz="2200" dirty="0"/>
              <a:t>, jak vypadá </a:t>
            </a:r>
            <a:r>
              <a:rPr lang="cs-CZ" sz="2200" dirty="0">
                <a:highlight>
                  <a:srgbClr val="FFFF00"/>
                </a:highlight>
              </a:rPr>
              <a:t>váš</a:t>
            </a:r>
            <a:r>
              <a:rPr lang="cs-CZ" sz="2200" dirty="0"/>
              <a:t> idol. Že v dobách, kdy </a:t>
            </a:r>
            <a:r>
              <a:rPr lang="cs-CZ" sz="2200" dirty="0">
                <a:highlight>
                  <a:srgbClr val="FFFF00"/>
                </a:highlight>
              </a:rPr>
              <a:t>vám</a:t>
            </a:r>
            <a:r>
              <a:rPr lang="cs-CZ" sz="2200" dirty="0"/>
              <a:t> jeho fotografie zdobily pokoj nebo plochy na počítači, měl drobné vrásky a vlasy šedé jen při důkladném zkoumání, zatímco dnes </a:t>
            </a:r>
            <a:r>
              <a:rPr lang="cs-CZ" sz="2200" dirty="0">
                <a:highlight>
                  <a:srgbClr val="FFFF00"/>
                </a:highlight>
              </a:rPr>
              <a:t>ho</a:t>
            </a:r>
            <a:r>
              <a:rPr lang="cs-CZ" sz="2200" dirty="0"/>
              <a:t> stříbrná barva zdobí a vrásek má více než </a:t>
            </a:r>
            <a:r>
              <a:rPr lang="cs-CZ" sz="2200" dirty="0">
                <a:highlight>
                  <a:srgbClr val="FFFF00"/>
                </a:highlight>
              </a:rPr>
              <a:t>vy</a:t>
            </a:r>
            <a:r>
              <a:rPr lang="cs-CZ" sz="2200" dirty="0"/>
              <a:t> let.</a:t>
            </a:r>
          </a:p>
          <a:p>
            <a:pPr marL="0" indent="0">
              <a:buNone/>
            </a:pPr>
            <a:r>
              <a:rPr lang="cs-CZ" sz="2200" dirty="0"/>
              <a:t>Holt </a:t>
            </a:r>
            <a:r>
              <a:rPr lang="cs-CZ" sz="2200" dirty="0">
                <a:highlight>
                  <a:srgbClr val="FFFF00"/>
                </a:highlight>
              </a:rPr>
              <a:t>nikdo</a:t>
            </a:r>
            <a:r>
              <a:rPr lang="cs-CZ" sz="2200" dirty="0"/>
              <a:t> z </a:t>
            </a:r>
            <a:r>
              <a:rPr lang="cs-CZ" sz="2200" dirty="0">
                <a:highlight>
                  <a:srgbClr val="FFFF00"/>
                </a:highlight>
              </a:rPr>
              <a:t>nás</a:t>
            </a:r>
            <a:r>
              <a:rPr lang="cs-CZ" sz="2200" dirty="0"/>
              <a:t> </a:t>
            </a:r>
            <a:r>
              <a:rPr lang="cs-CZ" sz="2200" b="1" dirty="0"/>
              <a:t>nemládne</a:t>
            </a:r>
            <a:r>
              <a:rPr lang="cs-CZ" sz="2200" dirty="0"/>
              <a:t>, </a:t>
            </a:r>
            <a:r>
              <a:rPr lang="cs-CZ" sz="2200" b="1" dirty="0"/>
              <a:t>pojďme</a:t>
            </a:r>
            <a:r>
              <a:rPr lang="cs-CZ" sz="2200" dirty="0"/>
              <a:t> (</a:t>
            </a:r>
            <a:r>
              <a:rPr lang="cs-CZ" sz="2200" dirty="0">
                <a:highlight>
                  <a:srgbClr val="FFFF00"/>
                </a:highlight>
              </a:rPr>
              <a:t>si)</a:t>
            </a:r>
            <a:r>
              <a:rPr lang="cs-CZ" sz="2200" dirty="0"/>
              <a:t> tedy připomenout, jak </a:t>
            </a:r>
            <a:r>
              <a:rPr lang="cs-CZ" sz="2200" dirty="0">
                <a:highlight>
                  <a:srgbClr val="FFFF00"/>
                </a:highlight>
              </a:rPr>
              <a:t>naše</a:t>
            </a:r>
            <a:r>
              <a:rPr lang="cs-CZ" sz="2200" dirty="0"/>
              <a:t> platonické lásky vypadaly ve </a:t>
            </a:r>
            <a:r>
              <a:rPr lang="cs-CZ" sz="2200" dirty="0">
                <a:highlight>
                  <a:srgbClr val="FFFF00"/>
                </a:highlight>
              </a:rPr>
              <a:t>svých</a:t>
            </a:r>
            <a:r>
              <a:rPr lang="cs-CZ" sz="2200" dirty="0"/>
              <a:t> nejlepších letech a jak vypadají dnes.</a:t>
            </a:r>
          </a:p>
          <a:p>
            <a:pPr marL="0" indent="0">
              <a:buNone/>
            </a:pPr>
            <a:r>
              <a:rPr lang="cs-CZ" sz="2200" dirty="0"/>
              <a:t>Kdo tvrdí, že se mu v mládí nelíbil Danny </a:t>
            </a:r>
            <a:r>
              <a:rPr lang="cs-CZ" sz="2200" dirty="0" err="1"/>
              <a:t>Zucko</a:t>
            </a:r>
            <a:r>
              <a:rPr lang="cs-CZ" sz="2200" dirty="0"/>
              <a:t> ve filmu „Pomáda“, </a:t>
            </a:r>
            <a:r>
              <a:rPr lang="cs-CZ" sz="2200" b="1" dirty="0"/>
              <a:t>lže</a:t>
            </a:r>
            <a:r>
              <a:rPr lang="cs-CZ" sz="2200" dirty="0"/>
              <a:t> anebo neví, co je pěkné, protože v černém upnutém triku a černých kalhotách, s havraní hřívou neustále pročesávanou hřebenem John </a:t>
            </a:r>
            <a:r>
              <a:rPr lang="cs-CZ" sz="2200" dirty="0" err="1"/>
              <a:t>Travolta</a:t>
            </a:r>
            <a:r>
              <a:rPr lang="cs-CZ" sz="2200" dirty="0"/>
              <a:t> prostě pěkný byl!</a:t>
            </a:r>
          </a:p>
          <a:p>
            <a:pPr marL="0" indent="0" algn="r">
              <a:buNone/>
            </a:pPr>
            <a:r>
              <a:rPr lang="cs-CZ" sz="1300" dirty="0"/>
              <a:t>zdroj: </a:t>
            </a:r>
            <a:r>
              <a:rPr lang="cs-CZ" sz="1300" u="sng" dirty="0">
                <a:hlinkClick r:id="rId2"/>
              </a:rPr>
              <a:t>www.prozeny.cz</a:t>
            </a:r>
            <a:r>
              <a:rPr lang="cs-CZ" sz="1300" dirty="0"/>
              <a:t>, drobně upraveno</a:t>
            </a:r>
            <a:endParaRPr lang="cs-CZ" dirty="0"/>
          </a:p>
          <a:p>
            <a:pPr marL="0" lvl="0" indent="0">
              <a:buNone/>
            </a:pPr>
            <a:r>
              <a:rPr lang="cs-CZ" sz="2400" dirty="0"/>
              <a:t>V 1. a 2. odstavci najděte zájmena, určete jejich podtyp a morf. kat., které vyjadřují.</a:t>
            </a:r>
          </a:p>
          <a:p>
            <a:pPr marL="0" lvl="0" indent="0">
              <a:buNone/>
            </a:pPr>
            <a:r>
              <a:rPr lang="cs-CZ" sz="2400" dirty="0"/>
              <a:t>TOHO: demonstrativum, GEN </a:t>
            </a:r>
            <a:r>
              <a:rPr lang="cs-CZ" sz="2400" dirty="0" err="1"/>
              <a:t>sg</a:t>
            </a:r>
            <a:r>
              <a:rPr lang="cs-CZ" sz="2400" dirty="0"/>
              <a:t>., </a:t>
            </a:r>
            <a:r>
              <a:rPr lang="cs-CZ" sz="2400" dirty="0" err="1"/>
              <a:t>neutr</a:t>
            </a:r>
            <a:r>
              <a:rPr lang="cs-CZ" sz="2400" dirty="0"/>
              <a:t>., „ten“</a:t>
            </a:r>
          </a:p>
          <a:p>
            <a:pPr marL="0" indent="0">
              <a:buNone/>
            </a:pPr>
            <a:r>
              <a:rPr lang="cs-CZ" sz="2400" dirty="0"/>
              <a:t>TÍM: demonstrativum, INSTR </a:t>
            </a:r>
            <a:r>
              <a:rPr lang="cs-CZ" sz="2400" dirty="0" err="1"/>
              <a:t>sg</a:t>
            </a:r>
            <a:r>
              <a:rPr lang="cs-CZ" sz="2400" dirty="0"/>
              <a:t>., </a:t>
            </a:r>
            <a:r>
              <a:rPr lang="cs-CZ" sz="2400" dirty="0" err="1"/>
              <a:t>neutr</a:t>
            </a:r>
            <a:r>
              <a:rPr lang="cs-CZ" sz="2400" dirty="0"/>
              <a:t>., „ten“</a:t>
            </a:r>
          </a:p>
          <a:p>
            <a:pPr marL="0" lvl="0" indent="0">
              <a:buNone/>
            </a:pPr>
            <a:r>
              <a:rPr lang="cs-CZ" sz="2400" dirty="0"/>
              <a:t>VÁŠ: posesivum pro 2. os. </a:t>
            </a:r>
            <a:r>
              <a:rPr lang="cs-CZ" sz="2400" dirty="0" err="1"/>
              <a:t>pl</a:t>
            </a:r>
            <a:r>
              <a:rPr lang="cs-CZ" sz="2400" dirty="0"/>
              <a:t>. (zde kontextově vykání), NOM </a:t>
            </a:r>
            <a:r>
              <a:rPr lang="cs-CZ" sz="2400" dirty="0" err="1"/>
              <a:t>sg</a:t>
            </a:r>
            <a:r>
              <a:rPr lang="cs-CZ" sz="2400" dirty="0"/>
              <a:t>., </a:t>
            </a:r>
            <a:r>
              <a:rPr lang="cs-CZ" sz="2400" dirty="0" err="1"/>
              <a:t>mask</a:t>
            </a:r>
            <a:r>
              <a:rPr lang="cs-CZ" sz="2400" dirty="0"/>
              <a:t>. </a:t>
            </a:r>
            <a:r>
              <a:rPr lang="cs-CZ" sz="2400" dirty="0" err="1"/>
              <a:t>an</a:t>
            </a:r>
            <a:r>
              <a:rPr lang="cs-CZ" sz="2400" dirty="0"/>
              <a:t>., „náš“</a:t>
            </a:r>
          </a:p>
          <a:p>
            <a:pPr marL="0" lvl="0" indent="0">
              <a:buNone/>
            </a:pPr>
            <a:r>
              <a:rPr lang="cs-CZ" sz="2400" dirty="0"/>
              <a:t>VÁM: </a:t>
            </a:r>
            <a:r>
              <a:rPr lang="cs-CZ" sz="2400" dirty="0" err="1"/>
              <a:t>personale</a:t>
            </a:r>
            <a:r>
              <a:rPr lang="cs-CZ" sz="2400" dirty="0"/>
              <a:t> pro 2. os. </a:t>
            </a:r>
            <a:r>
              <a:rPr lang="cs-CZ" sz="2400" dirty="0" err="1"/>
              <a:t>pl</a:t>
            </a:r>
            <a:r>
              <a:rPr lang="cs-CZ" sz="2400" dirty="0"/>
              <a:t>. tantum (zde kontextově vykání), LOK</a:t>
            </a:r>
          </a:p>
          <a:p>
            <a:pPr marL="0" lvl="0" indent="0">
              <a:buNone/>
            </a:pPr>
            <a:r>
              <a:rPr lang="cs-CZ" sz="2400" dirty="0"/>
              <a:t>HO: </a:t>
            </a:r>
            <a:r>
              <a:rPr lang="cs-CZ" sz="2400" dirty="0" err="1"/>
              <a:t>personale</a:t>
            </a:r>
            <a:r>
              <a:rPr lang="cs-CZ" sz="2400" dirty="0"/>
              <a:t> pro 3. os. </a:t>
            </a:r>
            <a:r>
              <a:rPr lang="cs-CZ" sz="2400" dirty="0" err="1"/>
              <a:t>sg</a:t>
            </a:r>
            <a:r>
              <a:rPr lang="cs-CZ" sz="2400" dirty="0"/>
              <a:t>. </a:t>
            </a:r>
            <a:r>
              <a:rPr lang="cs-CZ" sz="2400" dirty="0" err="1"/>
              <a:t>mask</a:t>
            </a:r>
            <a:r>
              <a:rPr lang="cs-CZ" sz="2400" dirty="0"/>
              <a:t>. </a:t>
            </a:r>
            <a:r>
              <a:rPr lang="cs-CZ" sz="2400" dirty="0" err="1"/>
              <a:t>an</a:t>
            </a:r>
            <a:r>
              <a:rPr lang="cs-CZ" sz="2400" dirty="0"/>
              <a:t>.,  AKUZ, „ten“</a:t>
            </a:r>
          </a:p>
          <a:p>
            <a:pPr marL="0" lvl="0" indent="0">
              <a:buNone/>
            </a:pPr>
            <a:r>
              <a:rPr lang="cs-CZ" sz="2400" dirty="0"/>
              <a:t>VY: </a:t>
            </a:r>
            <a:r>
              <a:rPr lang="cs-CZ" sz="2400" dirty="0" err="1"/>
              <a:t>personale</a:t>
            </a:r>
            <a:r>
              <a:rPr lang="cs-CZ" sz="2400" dirty="0"/>
              <a:t> pro 2. os. </a:t>
            </a:r>
            <a:r>
              <a:rPr lang="cs-CZ" sz="2400" dirty="0" err="1"/>
              <a:t>pl</a:t>
            </a:r>
            <a:r>
              <a:rPr lang="cs-CZ" sz="2400" dirty="0"/>
              <a:t>. tantum (zde kontextově vykání), NOM</a:t>
            </a:r>
          </a:p>
          <a:p>
            <a:pPr marL="0" lvl="0" indent="0">
              <a:buNone/>
            </a:pPr>
            <a:r>
              <a:rPr lang="cs-CZ" sz="2400" dirty="0"/>
              <a:t>NIKDO: negativum, NOM </a:t>
            </a:r>
            <a:r>
              <a:rPr lang="cs-CZ" sz="2400" dirty="0" err="1"/>
              <a:t>sg</a:t>
            </a:r>
            <a:r>
              <a:rPr lang="cs-CZ" sz="2400" dirty="0"/>
              <a:t>. tantum, </a:t>
            </a:r>
            <a:r>
              <a:rPr lang="cs-CZ" sz="2400" dirty="0" err="1"/>
              <a:t>mask</a:t>
            </a:r>
            <a:r>
              <a:rPr lang="cs-CZ" sz="2400" dirty="0"/>
              <a:t>. </a:t>
            </a:r>
            <a:r>
              <a:rPr lang="cs-CZ" sz="2400" dirty="0" err="1"/>
              <a:t>an</a:t>
            </a:r>
            <a:r>
              <a:rPr lang="cs-CZ" sz="2400" dirty="0"/>
              <a:t>., „ten“</a:t>
            </a:r>
          </a:p>
          <a:p>
            <a:pPr marL="0" indent="0">
              <a:buNone/>
            </a:pPr>
            <a:r>
              <a:rPr lang="cs-CZ" sz="2400" dirty="0"/>
              <a:t>NÁS: </a:t>
            </a:r>
            <a:r>
              <a:rPr lang="cs-CZ" sz="2400" dirty="0" err="1"/>
              <a:t>personale</a:t>
            </a:r>
            <a:r>
              <a:rPr lang="cs-CZ" sz="2400" dirty="0"/>
              <a:t> pro 1. os. </a:t>
            </a:r>
            <a:r>
              <a:rPr lang="cs-CZ" sz="2400" dirty="0" err="1"/>
              <a:t>pl</a:t>
            </a:r>
            <a:r>
              <a:rPr lang="cs-CZ" sz="2400" dirty="0"/>
              <a:t>. tantum, GEN</a:t>
            </a:r>
          </a:p>
          <a:p>
            <a:pPr marL="0" indent="0">
              <a:buNone/>
            </a:pPr>
            <a:r>
              <a:rPr lang="cs-CZ" sz="2400" dirty="0"/>
              <a:t>(SI: </a:t>
            </a:r>
            <a:r>
              <a:rPr lang="cs-CZ" sz="2400" dirty="0" err="1"/>
              <a:t>personale</a:t>
            </a:r>
            <a:r>
              <a:rPr lang="cs-CZ" sz="2400" dirty="0"/>
              <a:t> reflexivum, DAT </a:t>
            </a:r>
            <a:r>
              <a:rPr lang="cs-CZ" sz="2400" dirty="0" err="1"/>
              <a:t>sg</a:t>
            </a:r>
            <a:r>
              <a:rPr lang="cs-CZ" sz="2400" dirty="0"/>
              <a:t>.)</a:t>
            </a:r>
          </a:p>
          <a:p>
            <a:pPr marL="0" indent="0">
              <a:buNone/>
            </a:pPr>
            <a:r>
              <a:rPr lang="cs-CZ" sz="2400" dirty="0"/>
              <a:t>NAŠE: posesivum pro 1. os. </a:t>
            </a:r>
            <a:r>
              <a:rPr lang="cs-CZ" sz="2400" dirty="0" err="1"/>
              <a:t>pl</a:t>
            </a:r>
            <a:r>
              <a:rPr lang="cs-CZ" sz="2400" dirty="0"/>
              <a:t>., NOM </a:t>
            </a:r>
            <a:r>
              <a:rPr lang="cs-CZ" sz="2400" dirty="0" err="1"/>
              <a:t>pl</a:t>
            </a:r>
            <a:r>
              <a:rPr lang="cs-CZ" sz="2400" dirty="0"/>
              <a:t>., </a:t>
            </a:r>
            <a:r>
              <a:rPr lang="cs-CZ" sz="2400" dirty="0" err="1"/>
              <a:t>fem</a:t>
            </a:r>
            <a:r>
              <a:rPr lang="cs-CZ" sz="2400" dirty="0"/>
              <a:t>., „náš“</a:t>
            </a:r>
          </a:p>
          <a:p>
            <a:pPr marL="0" indent="0">
              <a:buNone/>
            </a:pPr>
            <a:r>
              <a:rPr lang="cs-CZ" sz="2400" dirty="0"/>
              <a:t>SVÝCH: posesivum reflexivum, LOK </a:t>
            </a:r>
            <a:r>
              <a:rPr lang="cs-CZ" sz="2400" dirty="0" err="1"/>
              <a:t>pl</a:t>
            </a:r>
            <a:r>
              <a:rPr lang="cs-CZ" sz="2400" dirty="0"/>
              <a:t>., </a:t>
            </a:r>
            <a:r>
              <a:rPr lang="cs-CZ" sz="2400" dirty="0" err="1"/>
              <a:t>neutr</a:t>
            </a:r>
            <a:r>
              <a:rPr lang="cs-CZ" sz="2400" dirty="0"/>
              <a:t>., zde „mladý“</a:t>
            </a:r>
          </a:p>
          <a:p>
            <a:pPr marL="0" indent="0">
              <a:buNone/>
            </a:pPr>
            <a:endParaRPr lang="cs-CZ" sz="2400" dirty="0"/>
          </a:p>
          <a:p>
            <a:pPr marL="0" lv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24712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F605C-E075-4CEC-A609-DE44F16D3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dirty="0"/>
              <a:t>Jak zjistíte, že stárnete? Třeba podle toho, že se „zhrozíte“ nad tím, jak vypadá váš idol. Že v dobách, kdy vám jeho fotografie zdobily pokoj nebo plochy na počítači, měl drobné vrásky a vlasy šedé jen při důkladném zkoumání, zatímco dnes ho stříbrná barva zdobí a vrásek má více než vy let.</a:t>
            </a:r>
          </a:p>
          <a:p>
            <a:pPr marL="0" indent="0">
              <a:buNone/>
            </a:pPr>
            <a:r>
              <a:rPr lang="cs-CZ" sz="2200" dirty="0"/>
              <a:t>Holt nikdo z nás </a:t>
            </a:r>
            <a:r>
              <a:rPr lang="cs-CZ" sz="2200" b="1" dirty="0"/>
              <a:t>nemládne</a:t>
            </a:r>
            <a:r>
              <a:rPr lang="cs-CZ" sz="2200" dirty="0"/>
              <a:t>, </a:t>
            </a:r>
            <a:r>
              <a:rPr lang="cs-CZ" sz="2200" b="1" dirty="0"/>
              <a:t>pojďme</a:t>
            </a:r>
            <a:r>
              <a:rPr lang="cs-CZ" sz="2200" dirty="0"/>
              <a:t> si tedy připomenout, jak naše platonické lásky vypadaly ve svých nejlepších letech a jak vypadají dnes.</a:t>
            </a:r>
          </a:p>
          <a:p>
            <a:pPr marL="0" indent="0">
              <a:buNone/>
            </a:pPr>
            <a:r>
              <a:rPr lang="cs-CZ" sz="2200" dirty="0"/>
              <a:t>Kdo tvrdí, že se mu v mládí nelíbil Danny </a:t>
            </a:r>
            <a:r>
              <a:rPr lang="cs-CZ" sz="2200" dirty="0" err="1"/>
              <a:t>Zucko</a:t>
            </a:r>
            <a:r>
              <a:rPr lang="cs-CZ" sz="2200" dirty="0"/>
              <a:t> ve filmu „Pomáda“, </a:t>
            </a:r>
            <a:r>
              <a:rPr lang="cs-CZ" sz="2200" b="1" dirty="0"/>
              <a:t>lže</a:t>
            </a:r>
            <a:r>
              <a:rPr lang="cs-CZ" sz="2200" dirty="0"/>
              <a:t> anebo neví, co je pěkné, protože v černém upnutém triku a černých kalhotách, s havraní hřívou neustále pročesávanou hřebenem John </a:t>
            </a:r>
            <a:r>
              <a:rPr lang="cs-CZ" sz="2200" dirty="0" err="1"/>
              <a:t>Travolta</a:t>
            </a:r>
            <a:r>
              <a:rPr lang="cs-CZ" sz="2200" dirty="0"/>
              <a:t> prostě pěkný byl!</a:t>
            </a:r>
          </a:p>
          <a:p>
            <a:pPr marL="0" indent="0" algn="r">
              <a:buNone/>
            </a:pPr>
            <a:r>
              <a:rPr lang="cs-CZ" sz="1300" dirty="0"/>
              <a:t>zdroj: </a:t>
            </a:r>
            <a:r>
              <a:rPr lang="cs-CZ" sz="1300" u="sng" dirty="0">
                <a:hlinkClick r:id="rId2"/>
              </a:rPr>
              <a:t>www.prozeny.cz</a:t>
            </a:r>
            <a:r>
              <a:rPr lang="cs-CZ" sz="1300" dirty="0"/>
              <a:t>, drobně upraveno</a:t>
            </a:r>
            <a:endParaRPr lang="cs-CZ" dirty="0"/>
          </a:p>
          <a:p>
            <a:pPr marL="0" lvl="0" indent="0">
              <a:buNone/>
            </a:pP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U zvýrazněných sloves určete, které morfologické kategorie vyjadřují + třídu a typ.</a:t>
            </a:r>
          </a:p>
          <a:p>
            <a:pPr marL="0" indent="0">
              <a:buNone/>
            </a:pPr>
            <a:r>
              <a:rPr lang="cs-CZ" dirty="0"/>
              <a:t>NEMLÁDNE		VF, 3. os. </a:t>
            </a:r>
            <a:r>
              <a:rPr lang="cs-CZ" dirty="0" err="1"/>
              <a:t>sg</a:t>
            </a:r>
            <a:r>
              <a:rPr lang="cs-CZ" dirty="0"/>
              <a:t>., </a:t>
            </a:r>
            <a:r>
              <a:rPr lang="cs-CZ" dirty="0" err="1"/>
              <a:t>ind</a:t>
            </a:r>
            <a:r>
              <a:rPr lang="cs-CZ" dirty="0"/>
              <a:t>., </a:t>
            </a:r>
            <a:r>
              <a:rPr lang="cs-CZ" dirty="0" err="1"/>
              <a:t>prés</a:t>
            </a:r>
            <a:r>
              <a:rPr lang="cs-CZ" dirty="0"/>
              <a:t>., </a:t>
            </a:r>
            <a:r>
              <a:rPr lang="cs-CZ" dirty="0" err="1"/>
              <a:t>imperf</a:t>
            </a:r>
            <a:r>
              <a:rPr lang="cs-CZ" dirty="0"/>
              <a:t>., akt., II./tiskne</a:t>
            </a:r>
          </a:p>
          <a:p>
            <a:pPr marL="0" indent="0">
              <a:buNone/>
            </a:pPr>
            <a:r>
              <a:rPr lang="cs-CZ" dirty="0"/>
              <a:t>POJĎME		VF, 1. os. </a:t>
            </a:r>
            <a:r>
              <a:rPr lang="cs-CZ" dirty="0" err="1"/>
              <a:t>pl</a:t>
            </a:r>
            <a:r>
              <a:rPr lang="cs-CZ" dirty="0"/>
              <a:t>., </a:t>
            </a:r>
            <a:r>
              <a:rPr lang="cs-CZ" dirty="0" err="1"/>
              <a:t>imper</a:t>
            </a:r>
            <a:r>
              <a:rPr lang="cs-CZ" dirty="0"/>
              <a:t>., </a:t>
            </a:r>
            <a:r>
              <a:rPr lang="cs-CZ" dirty="0" err="1"/>
              <a:t>perf</a:t>
            </a:r>
            <a:r>
              <a:rPr lang="cs-CZ" dirty="0"/>
              <a:t>. (tvary ne zcela pravidelné), 				akt., I./jít, část nepravidelná</a:t>
            </a:r>
          </a:p>
          <a:p>
            <a:pPr marL="0" indent="0">
              <a:buNone/>
            </a:pPr>
            <a:r>
              <a:rPr lang="cs-CZ" dirty="0"/>
              <a:t>LŽE			VF, 3. os. </a:t>
            </a:r>
            <a:r>
              <a:rPr lang="cs-CZ" dirty="0" err="1"/>
              <a:t>sg</a:t>
            </a:r>
            <a:r>
              <a:rPr lang="cs-CZ" dirty="0"/>
              <a:t>., </a:t>
            </a:r>
            <a:r>
              <a:rPr lang="cs-CZ" dirty="0" err="1"/>
              <a:t>ind</a:t>
            </a:r>
            <a:r>
              <a:rPr lang="cs-CZ" dirty="0"/>
              <a:t>., </a:t>
            </a:r>
            <a:r>
              <a:rPr lang="cs-CZ" dirty="0" err="1"/>
              <a:t>prés</a:t>
            </a:r>
            <a:r>
              <a:rPr lang="cs-CZ" dirty="0"/>
              <a:t>., </a:t>
            </a:r>
            <a:r>
              <a:rPr lang="cs-CZ" dirty="0" err="1"/>
              <a:t>imperf</a:t>
            </a:r>
            <a:r>
              <a:rPr lang="cs-CZ" dirty="0"/>
              <a:t>., akt., I. / nejvíc podle 				peče</a:t>
            </a:r>
          </a:p>
        </p:txBody>
      </p:sp>
    </p:spTree>
    <p:extLst>
      <p:ext uri="{BB962C8B-B14F-4D97-AF65-F5344CB8AC3E}">
        <p14:creationId xmlns:p14="http://schemas.microsoft.com/office/powerpoint/2010/main" val="370946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F605C-E075-4CEC-A609-DE44F16D3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Jak zjistíte, že stárnete? Třeba podle toho, že se „zhrozíte“ nad tím, jak vypadá váš idol. Že v dobách, kdy vám jeho fotografie zdobily pokoj nebo plochy na počítači, měl drobné vrásky a vlasy šedé jen při důkladném zkoumání, zatímco dnes ho stříbrná barva zdobí a vrásek má více než vy let.</a:t>
            </a:r>
          </a:p>
          <a:p>
            <a:pPr marL="0" indent="0">
              <a:buNone/>
            </a:pPr>
            <a:r>
              <a:rPr lang="cs-CZ" sz="2200" dirty="0"/>
              <a:t>Holt nikdo z nás </a:t>
            </a:r>
            <a:r>
              <a:rPr lang="cs-CZ" sz="2200" b="1" dirty="0"/>
              <a:t>nemládne</a:t>
            </a:r>
            <a:r>
              <a:rPr lang="cs-CZ" sz="2200" dirty="0"/>
              <a:t>, </a:t>
            </a:r>
            <a:r>
              <a:rPr lang="cs-CZ" sz="2200" b="1" dirty="0"/>
              <a:t>pojďme</a:t>
            </a:r>
            <a:r>
              <a:rPr lang="cs-CZ" sz="2200" dirty="0"/>
              <a:t> si tedy připomenout, jak naše platonické lásky vypadaly ve svých nejlepších letech a jak vypadají dnes.</a:t>
            </a:r>
          </a:p>
          <a:p>
            <a:pPr marL="0" indent="0">
              <a:buNone/>
            </a:pPr>
            <a:r>
              <a:rPr lang="cs-CZ" sz="2200" dirty="0"/>
              <a:t>Kdo tvrdí, že se mu v mládí nelíbil Danny </a:t>
            </a:r>
            <a:r>
              <a:rPr lang="cs-CZ" sz="2200" dirty="0" err="1"/>
              <a:t>Zucko</a:t>
            </a:r>
            <a:r>
              <a:rPr lang="cs-CZ" sz="2200" dirty="0"/>
              <a:t> ve filmu „Pomáda“, </a:t>
            </a:r>
            <a:r>
              <a:rPr lang="cs-CZ" sz="2200" b="1" dirty="0"/>
              <a:t>lže</a:t>
            </a:r>
            <a:r>
              <a:rPr lang="cs-CZ" sz="2200" dirty="0"/>
              <a:t> anebo neví, co je pěkné, protože v černém upnutém triku a černých kalhotách, s havraní hřívou neustále pročesávanou hřebenem John </a:t>
            </a:r>
            <a:r>
              <a:rPr lang="cs-CZ" sz="2200" dirty="0" err="1"/>
              <a:t>Travolta</a:t>
            </a:r>
            <a:r>
              <a:rPr lang="cs-CZ" sz="2200" dirty="0"/>
              <a:t> prostě pěkný byl!</a:t>
            </a:r>
          </a:p>
          <a:p>
            <a:pPr marL="0" indent="0" algn="r">
              <a:buNone/>
            </a:pPr>
            <a:r>
              <a:rPr lang="cs-CZ" sz="1200" dirty="0"/>
              <a:t>zdroj: </a:t>
            </a:r>
            <a:r>
              <a:rPr lang="cs-CZ" sz="1200" u="sng" dirty="0">
                <a:hlinkClick r:id="rId2"/>
              </a:rPr>
              <a:t>www.prozeny.cz</a:t>
            </a:r>
            <a:r>
              <a:rPr lang="cs-CZ" sz="1200" dirty="0"/>
              <a:t>, drobně upraveno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Proveďte rozbor souvětí ve 3. odstavci.</a:t>
            </a:r>
          </a:p>
          <a:p>
            <a:pPr marL="0" indent="0">
              <a:buNone/>
            </a:pPr>
            <a:r>
              <a:rPr lang="cs-CZ" dirty="0"/>
              <a:t>			H3	 V 	H4</a:t>
            </a:r>
          </a:p>
          <a:p>
            <a:pPr marL="0" indent="0">
              <a:buNone/>
            </a:pPr>
            <a:r>
              <a:rPr lang="cs-CZ" dirty="0"/>
              <a:t>V1 podmětná				V5 předmětná	V6 příčinná</a:t>
            </a:r>
          </a:p>
          <a:p>
            <a:pPr marL="0" indent="0">
              <a:buNone/>
            </a:pPr>
            <a:r>
              <a:rPr lang="cs-CZ" dirty="0"/>
              <a:t>	V2 předmětná						</a:t>
            </a:r>
            <a:r>
              <a:rPr lang="cs-CZ" sz="2000" dirty="0"/>
              <a:t>(je tam 											sémantická elipsa)</a:t>
            </a:r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67EA08A-5011-4343-976A-8C7C7B86111A}"/>
              </a:ext>
            </a:extLst>
          </p:cNvPr>
          <p:cNvCxnSpPr/>
          <p:nvPr/>
        </p:nvCxnSpPr>
        <p:spPr>
          <a:xfrm flipV="1">
            <a:off x="1228725" y="4581525"/>
            <a:ext cx="2619375" cy="161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820C2DF0-A6E5-429E-A1BB-D6E6329D9A10}"/>
              </a:ext>
            </a:extLst>
          </p:cNvPr>
          <p:cNvCxnSpPr>
            <a:cxnSpLocks/>
          </p:cNvCxnSpPr>
          <p:nvPr/>
        </p:nvCxnSpPr>
        <p:spPr>
          <a:xfrm>
            <a:off x="5695950" y="4581526"/>
            <a:ext cx="838200" cy="233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A755AC2E-2D6F-48B0-82EB-52E4F16AA014}"/>
              </a:ext>
            </a:extLst>
          </p:cNvPr>
          <p:cNvCxnSpPr>
            <a:cxnSpLocks/>
          </p:cNvCxnSpPr>
          <p:nvPr/>
        </p:nvCxnSpPr>
        <p:spPr>
          <a:xfrm>
            <a:off x="5886450" y="4505325"/>
            <a:ext cx="3543300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594A11-29F4-4337-9C56-873441D0F97C}"/>
              </a:ext>
            </a:extLst>
          </p:cNvPr>
          <p:cNvCxnSpPr>
            <a:cxnSpLocks/>
          </p:cNvCxnSpPr>
          <p:nvPr/>
        </p:nvCxnSpPr>
        <p:spPr>
          <a:xfrm>
            <a:off x="1228725" y="5043490"/>
            <a:ext cx="838200" cy="233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41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1289E-6F7F-4F4C-B9E5-9B923E75C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rozbory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F918B-BF23-4C98-A727-5306B6995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Ať už částce bokem pro obsluhu říkáte jakkoliv, její výše je hojně diskutovaným tématem, neboť každý, kdo chceme ocenit, jak se nám v podniku líbilo, uvažujeme jinak: někdo nenechává ze zásady nic, </a:t>
            </a:r>
            <a:r>
              <a:rPr lang="cs-CZ"/>
              <a:t>někdo připočítá deset </a:t>
            </a:r>
            <a:r>
              <a:rPr lang="cs-CZ" dirty="0"/>
              <a:t>procent, ale zřejmě málokdo dá na stůl částku, jakou dala skupina lidí v americkém státě New Jersey.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 té doby, co lachtan zjistil, že je zaměňován s tuleněm, začal poctivěji trénovat točení míčem na čenichu, což dříve bojkotoval, a zlobil se na sebe za to, že byť skrytě toužil po lachtaní identitě, nedokázal být navenek takovým lachtanem, jakým si ho přála mít jeho babička, moudrá matka </a:t>
            </a:r>
            <a:r>
              <a:rPr lang="cs-CZ" dirty="0" err="1"/>
              <a:t>lachtanice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79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F918B-BF23-4C98-A727-5306B6995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3425"/>
            <a:ext cx="10515600" cy="57594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Ať už částce bokem pro obsluhu říkáte jakkoliv, její výše je hojně diskutovaným tématem, neboť každý, kdo chceme ocenit, jak se nám v podniku líbilo, uvažujeme jinak: někdo nenechává ze zásady nic, někdo připočítá deset procent, ale zřejmě málokdo dá na stůl částku, jakou dala skupina lidí v americkém státě New Jersey.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	H2 	←	H3a..H3b 	 ≡	H6 +/×  H7 × H8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V1 přípustková 		V4 podmětná			V9přívlastková</a:t>
            </a:r>
          </a:p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 V5 předmětná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200" dirty="0"/>
              <a:t>vztah </a:t>
            </a:r>
            <a:r>
              <a:rPr lang="cs-CZ" sz="2200" dirty="0" err="1"/>
              <a:t>adordinace</a:t>
            </a:r>
            <a:r>
              <a:rPr lang="cs-CZ" sz="2200" dirty="0"/>
              <a:t> ≡ tady značí specifikaci	</a:t>
            </a:r>
          </a:p>
          <a:p>
            <a:pPr marL="0" indent="0">
              <a:buNone/>
            </a:pPr>
            <a:r>
              <a:rPr lang="cs-CZ" sz="2200" dirty="0"/>
              <a:t>spojení H6 a H7 je bezespoječné, je na interpretaci, jestli jde o konjunkci nebo o </a:t>
            </a:r>
            <a:r>
              <a:rPr lang="cs-CZ" sz="2200" dirty="0" err="1"/>
              <a:t>adverzativnost</a:t>
            </a:r>
            <a:r>
              <a:rPr lang="cs-CZ" dirty="0"/>
              <a:t>	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9AAE1C5-C89A-4824-9611-A553332975E4}"/>
              </a:ext>
            </a:extLst>
          </p:cNvPr>
          <p:cNvCxnSpPr>
            <a:cxnSpLocks/>
          </p:cNvCxnSpPr>
          <p:nvPr/>
        </p:nvCxnSpPr>
        <p:spPr>
          <a:xfrm flipH="1">
            <a:off x="1297540" y="2952750"/>
            <a:ext cx="658617" cy="476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11CC70D-559A-446A-93FC-D1A631194552}"/>
              </a:ext>
            </a:extLst>
          </p:cNvPr>
          <p:cNvCxnSpPr>
            <a:cxnSpLocks/>
          </p:cNvCxnSpPr>
          <p:nvPr/>
        </p:nvCxnSpPr>
        <p:spPr>
          <a:xfrm>
            <a:off x="3952875" y="2952750"/>
            <a:ext cx="695326" cy="476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F0BC7D91-3E8D-48B8-AE8B-35CC5C579CDE}"/>
              </a:ext>
            </a:extLst>
          </p:cNvPr>
          <p:cNvCxnSpPr>
            <a:cxnSpLocks/>
          </p:cNvCxnSpPr>
          <p:nvPr/>
        </p:nvCxnSpPr>
        <p:spPr>
          <a:xfrm>
            <a:off x="4766353" y="3719245"/>
            <a:ext cx="744020" cy="1060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CCAA57D-5846-475C-97D7-050FE2CDE15A}"/>
              </a:ext>
            </a:extLst>
          </p:cNvPr>
          <p:cNvCxnSpPr>
            <a:cxnSpLocks/>
          </p:cNvCxnSpPr>
          <p:nvPr/>
        </p:nvCxnSpPr>
        <p:spPr>
          <a:xfrm>
            <a:off x="8344221" y="2860283"/>
            <a:ext cx="1012861" cy="647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7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F918B-BF23-4C98-A727-5306B6995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575"/>
            <a:ext cx="10894888" cy="5767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 té doby, co lachtan zjistil, že je zaměňován s tuleněm, začal poctivěji trénovat točení míčem na čenichu, což dříve bojkotoval, a zlobil se na sebe za to, že byť skrytě toužil po lachtaní identitě, nedokázal být navenek takovým lachtanem, jakým si ho přála mít jeho babička, moudrá matka </a:t>
            </a:r>
            <a:r>
              <a:rPr lang="cs-CZ" dirty="0" err="1"/>
              <a:t>lachtanice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H1a … H1b		+ 	H5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V2 přívlastková V4 nepravá přívlastková 	V7 příčinná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V3 předmětná	V6 přípustková	V8 přívlastková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F8C571A-70BF-44B0-8748-516F4BCB439F}"/>
              </a:ext>
            </a:extLst>
          </p:cNvPr>
          <p:cNvCxnSpPr>
            <a:cxnSpLocks/>
          </p:cNvCxnSpPr>
          <p:nvPr/>
        </p:nvCxnSpPr>
        <p:spPr>
          <a:xfrm>
            <a:off x="1367480" y="3352800"/>
            <a:ext cx="1470970" cy="623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205B180-1AC7-4F93-98C7-1C52B6DCA68E}"/>
              </a:ext>
            </a:extLst>
          </p:cNvPr>
          <p:cNvCxnSpPr/>
          <p:nvPr/>
        </p:nvCxnSpPr>
        <p:spPr>
          <a:xfrm>
            <a:off x="3010328" y="4345969"/>
            <a:ext cx="1469205" cy="698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C847934C-8A2A-42C2-90DB-3FAB8848B6C7}"/>
              </a:ext>
            </a:extLst>
          </p:cNvPr>
          <p:cNvCxnSpPr>
            <a:cxnSpLocks/>
          </p:cNvCxnSpPr>
          <p:nvPr/>
        </p:nvCxnSpPr>
        <p:spPr>
          <a:xfrm>
            <a:off x="2524125" y="3352800"/>
            <a:ext cx="1676400" cy="623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325E24E-D77E-44A0-AF7C-8CF2CB92C049}"/>
              </a:ext>
            </a:extLst>
          </p:cNvPr>
          <p:cNvCxnSpPr>
            <a:cxnSpLocks/>
          </p:cNvCxnSpPr>
          <p:nvPr/>
        </p:nvCxnSpPr>
        <p:spPr>
          <a:xfrm>
            <a:off x="4911047" y="3271043"/>
            <a:ext cx="3452117" cy="705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24A7FFD3-B107-42AD-9464-B4AC0BE058E7}"/>
              </a:ext>
            </a:extLst>
          </p:cNvPr>
          <p:cNvCxnSpPr>
            <a:cxnSpLocks/>
          </p:cNvCxnSpPr>
          <p:nvPr/>
        </p:nvCxnSpPr>
        <p:spPr>
          <a:xfrm flipV="1">
            <a:off x="6651661" y="4345969"/>
            <a:ext cx="1839074" cy="698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B64D98DB-44C7-4047-941D-EDD095A247F7}"/>
              </a:ext>
            </a:extLst>
          </p:cNvPr>
          <p:cNvCxnSpPr>
            <a:cxnSpLocks/>
          </p:cNvCxnSpPr>
          <p:nvPr/>
        </p:nvCxnSpPr>
        <p:spPr>
          <a:xfrm flipH="1" flipV="1">
            <a:off x="8589196" y="4345969"/>
            <a:ext cx="780836" cy="698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53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5911B4-A401-4245-A086-B9D273165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6340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Uvedenou větu zakreslete závislostním stromem, k uzlům připište větné členy, k hranám syntaktické vztahy:</a:t>
            </a:r>
          </a:p>
          <a:p>
            <a:pPr marL="0" indent="0">
              <a:buNone/>
            </a:pPr>
            <a:r>
              <a:rPr lang="cs-CZ" dirty="0"/>
              <a:t>Youtuber si pro slávu a sledovanost nechal od přátel zacementovat hlavu do mikrovlnky.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morfematický rozbor: SLEDOVANOST</a:t>
            </a:r>
          </a:p>
          <a:p>
            <a:pPr marL="0" indent="0">
              <a:buNone/>
            </a:pPr>
            <a:r>
              <a:rPr lang="cs-CZ" dirty="0"/>
              <a:t>slovotvorný rozbor: MIKROVLNKA</a:t>
            </a:r>
          </a:p>
          <a:p>
            <a:pPr marL="0" indent="0">
              <a:buNone/>
            </a:pPr>
            <a:r>
              <a:rPr lang="cs-CZ" dirty="0"/>
              <a:t>morfologický rozbor: slovesný tvar z textu</a:t>
            </a:r>
          </a:p>
          <a:p>
            <a:pPr marL="0" indent="0">
              <a:buNone/>
            </a:pPr>
            <a:r>
              <a:rPr lang="cs-CZ" dirty="0"/>
              <a:t>+ utvořte z něj imperativ</a:t>
            </a:r>
          </a:p>
          <a:p>
            <a:pPr marL="0" indent="0">
              <a:buNone/>
            </a:pPr>
            <a:r>
              <a:rPr lang="cs-CZ" dirty="0"/>
              <a:t>+ utvořte větu s nějakým jeho přechodníkem v libovolném tvaru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72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732AA-ADDE-426A-A3DA-81110D5C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Youtuber si pro slávu a sledovanost nechal od přátel zacementovat hlavu do mikrovlnky.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52918-8085-428F-9A13-50C2585C0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71" y="1690688"/>
            <a:ext cx="11995829" cy="45363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	</a:t>
            </a:r>
            <a:r>
              <a:rPr lang="cs-CZ" sz="2400" dirty="0"/>
              <a:t>					nechal </a:t>
            </a:r>
          </a:p>
          <a:p>
            <a:pPr marL="0" indent="0">
              <a:buNone/>
            </a:pPr>
            <a:r>
              <a:rPr lang="cs-CZ" sz="2400" dirty="0"/>
              <a:t>						přísudek</a:t>
            </a:r>
          </a:p>
          <a:p>
            <a:pPr marL="0" indent="0">
              <a:buNone/>
            </a:pPr>
            <a:r>
              <a:rPr lang="cs-CZ" sz="2400" dirty="0"/>
              <a:t>		P, k		D, r	D, a			D, r        </a:t>
            </a:r>
          </a:p>
          <a:p>
            <a:pPr marL="0" indent="0">
              <a:buNone/>
            </a:pPr>
            <a:r>
              <a:rPr lang="cs-CZ" sz="2400" dirty="0"/>
              <a:t>     					a</a:t>
            </a:r>
          </a:p>
          <a:p>
            <a:pPr marL="0" indent="0">
              <a:buNone/>
            </a:pPr>
            <a:r>
              <a:rPr lang="cs-CZ" sz="2400" dirty="0"/>
              <a:t>Youtuber 	si 	pro slávu     K, p       sledovanost              zacementovat</a:t>
            </a:r>
          </a:p>
          <a:p>
            <a:pPr marL="0" indent="0">
              <a:buNone/>
            </a:pPr>
            <a:r>
              <a:rPr lang="cs-CZ" sz="2400" dirty="0"/>
              <a:t>podmět		PU prospěchu            PU účelu			předmět</a:t>
            </a:r>
          </a:p>
          <a:p>
            <a:pPr marL="0" indent="0">
              <a:buNone/>
            </a:pPr>
            <a:r>
              <a:rPr lang="cs-CZ" sz="2400" dirty="0"/>
              <a:t>							D, a                            D, r                     D, a</a:t>
            </a:r>
          </a:p>
          <a:p>
            <a:pPr marL="0" indent="0">
              <a:buNone/>
            </a:pPr>
            <a:r>
              <a:rPr lang="cs-CZ" sz="2400" dirty="0"/>
              <a:t>							od přátel		hlavu       do mikrovlnky</a:t>
            </a:r>
          </a:p>
          <a:p>
            <a:pPr marL="0" indent="0">
              <a:buNone/>
            </a:pPr>
            <a:r>
              <a:rPr lang="cs-CZ" sz="2400" dirty="0"/>
              <a:t>							PU původce děje	předmět         PU místa</a:t>
            </a:r>
          </a:p>
          <a:p>
            <a:pPr marL="0" indent="0">
              <a:buNone/>
            </a:pPr>
            <a:r>
              <a:rPr lang="cs-CZ" sz="2400" dirty="0"/>
              <a:t>OD PŘÁTEL může viset i na NECHAL, SI může viset i na ZACEMENTOVAL (případně už součást slovesa?)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EFBD4FA-64BB-4F9D-90C6-ED4C7188A6AF}"/>
              </a:ext>
            </a:extLst>
          </p:cNvPr>
          <p:cNvCxnSpPr>
            <a:cxnSpLocks/>
          </p:cNvCxnSpPr>
          <p:nvPr/>
        </p:nvCxnSpPr>
        <p:spPr>
          <a:xfrm flipH="1">
            <a:off x="1099658" y="2044557"/>
            <a:ext cx="5075112" cy="1437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C66E8CF6-FF87-44CE-8AAF-67C53325C346}"/>
              </a:ext>
            </a:extLst>
          </p:cNvPr>
          <p:cNvCxnSpPr>
            <a:cxnSpLocks/>
          </p:cNvCxnSpPr>
          <p:nvPr/>
        </p:nvCxnSpPr>
        <p:spPr>
          <a:xfrm flipH="1">
            <a:off x="2247900" y="2044557"/>
            <a:ext cx="3926870" cy="141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8A9D9F63-A789-4030-9E14-E5BF1A985AE6}"/>
              </a:ext>
            </a:extLst>
          </p:cNvPr>
          <p:cNvCxnSpPr>
            <a:cxnSpLocks/>
          </p:cNvCxnSpPr>
          <p:nvPr/>
        </p:nvCxnSpPr>
        <p:spPr>
          <a:xfrm flipH="1">
            <a:off x="5065160" y="2042844"/>
            <a:ext cx="1262009" cy="926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0D486A34-3DF1-4600-B854-F1C053C840E6}"/>
              </a:ext>
            </a:extLst>
          </p:cNvPr>
          <p:cNvCxnSpPr>
            <a:cxnSpLocks/>
          </p:cNvCxnSpPr>
          <p:nvPr/>
        </p:nvCxnSpPr>
        <p:spPr>
          <a:xfrm flipH="1" flipV="1">
            <a:off x="6371263" y="2042845"/>
            <a:ext cx="1855235" cy="1413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A8054DA-CAF9-4302-AB0F-A570E5993A36}"/>
              </a:ext>
            </a:extLst>
          </p:cNvPr>
          <p:cNvCxnSpPr>
            <a:cxnSpLocks/>
          </p:cNvCxnSpPr>
          <p:nvPr/>
        </p:nvCxnSpPr>
        <p:spPr>
          <a:xfrm flipH="1">
            <a:off x="6855112" y="3756788"/>
            <a:ext cx="1164405" cy="1084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9D2366A-B558-40FF-8A5D-74CF5FF319EB}"/>
              </a:ext>
            </a:extLst>
          </p:cNvPr>
          <p:cNvCxnSpPr>
            <a:cxnSpLocks/>
          </p:cNvCxnSpPr>
          <p:nvPr/>
        </p:nvCxnSpPr>
        <p:spPr>
          <a:xfrm>
            <a:off x="8556662" y="3756788"/>
            <a:ext cx="1164403" cy="1061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4C47050-5C10-404A-8F07-9BD56C45F2A5}"/>
              </a:ext>
            </a:extLst>
          </p:cNvPr>
          <p:cNvCxnSpPr>
            <a:cxnSpLocks/>
          </p:cNvCxnSpPr>
          <p:nvPr/>
        </p:nvCxnSpPr>
        <p:spPr>
          <a:xfrm>
            <a:off x="8903683" y="3756788"/>
            <a:ext cx="2404151" cy="1123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347B87EE-DF32-4F7C-9356-5AD2AD037E0A}"/>
              </a:ext>
            </a:extLst>
          </p:cNvPr>
          <p:cNvCxnSpPr>
            <a:cxnSpLocks/>
          </p:cNvCxnSpPr>
          <p:nvPr/>
        </p:nvCxnSpPr>
        <p:spPr>
          <a:xfrm flipV="1">
            <a:off x="3811711" y="2969231"/>
            <a:ext cx="1239749" cy="4868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32A90102-C3D8-4D6A-841B-C485E03D6A21}"/>
              </a:ext>
            </a:extLst>
          </p:cNvPr>
          <p:cNvCxnSpPr>
            <a:cxnSpLocks/>
          </p:cNvCxnSpPr>
          <p:nvPr/>
        </p:nvCxnSpPr>
        <p:spPr>
          <a:xfrm>
            <a:off x="5024919" y="2983599"/>
            <a:ext cx="837344" cy="4844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C96BAF3-2677-4B3E-B627-1ADEEACFE52A}"/>
              </a:ext>
            </a:extLst>
          </p:cNvPr>
          <p:cNvCxnSpPr/>
          <p:nvPr/>
        </p:nvCxnSpPr>
        <p:spPr>
          <a:xfrm flipV="1">
            <a:off x="4071776" y="3643197"/>
            <a:ext cx="1053101" cy="285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951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79358-0433-45D7-9AB2-09A7D927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5911B4-A401-4245-A086-B9D273165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1028452" cy="58118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morfematický rozbor: SLED-OVA-N-OST-Ø	K-KS-NTSPT-SS-PK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slovotvorný rozbor:</a:t>
            </a:r>
          </a:p>
          <a:p>
            <a:pPr marL="0" indent="0">
              <a:buNone/>
            </a:pPr>
            <a:r>
              <a:rPr lang="cs-CZ" dirty="0"/>
              <a:t>MIKROVLN-K(A)</a:t>
            </a:r>
          </a:p>
          <a:p>
            <a:pPr marL="0" indent="0">
              <a:buNone/>
            </a:pPr>
            <a:r>
              <a:rPr lang="cs-CZ" dirty="0"/>
              <a:t>MIKROVLN-N(Á) TROUBA		univerbizace + sufixace</a:t>
            </a:r>
          </a:p>
          <a:p>
            <a:pPr marL="0" indent="0">
              <a:buNone/>
            </a:pPr>
            <a:r>
              <a:rPr lang="cs-CZ" dirty="0"/>
              <a:t>MIKRO-VLN(A)				sufixace</a:t>
            </a:r>
          </a:p>
          <a:p>
            <a:pPr marL="0" indent="0">
              <a:buNone/>
            </a:pPr>
            <a:r>
              <a:rPr lang="cs-CZ" dirty="0"/>
              <a:t>VLN-I(T)				</a:t>
            </a:r>
            <a:r>
              <a:rPr lang="cs-CZ" dirty="0" err="1"/>
              <a:t>transflexe</a:t>
            </a:r>
            <a:r>
              <a:rPr lang="cs-CZ" dirty="0"/>
              <a:t> + tvoření pomocí </a:t>
            </a:r>
            <a:r>
              <a:rPr lang="cs-CZ" dirty="0" err="1"/>
              <a:t>prefixoidu</a:t>
            </a:r>
            <a:r>
              <a:rPr lang="cs-CZ" dirty="0"/>
              <a:t> MIKRO-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NECHAL (SI): VF, 3. os. </a:t>
            </a:r>
            <a:r>
              <a:rPr lang="cs-CZ" dirty="0" err="1"/>
              <a:t>sg</a:t>
            </a:r>
            <a:r>
              <a:rPr lang="cs-CZ" dirty="0"/>
              <a:t>., indikativ, préteritum, akt., </a:t>
            </a:r>
            <a:r>
              <a:rPr lang="cs-CZ" dirty="0" err="1"/>
              <a:t>perf</a:t>
            </a:r>
            <a:r>
              <a:rPr lang="cs-CZ" dirty="0"/>
              <a:t>., </a:t>
            </a:r>
            <a:r>
              <a:rPr lang="cs-CZ" dirty="0" err="1"/>
              <a:t>mask</a:t>
            </a:r>
            <a:r>
              <a:rPr lang="cs-CZ" dirty="0"/>
              <a:t>. </a:t>
            </a:r>
            <a:r>
              <a:rPr lang="cs-CZ" dirty="0" err="1"/>
              <a:t>an</a:t>
            </a:r>
            <a:r>
              <a:rPr lang="cs-CZ" dirty="0"/>
              <a:t>., V/dělá</a:t>
            </a:r>
          </a:p>
          <a:p>
            <a:pPr marL="0" indent="0">
              <a:buNone/>
            </a:pPr>
            <a:r>
              <a:rPr lang="cs-CZ" dirty="0"/>
              <a:t>ZACEMENTOVAT: </a:t>
            </a:r>
            <a:r>
              <a:rPr lang="cs-CZ" dirty="0" err="1"/>
              <a:t>Vinf</a:t>
            </a:r>
            <a:r>
              <a:rPr lang="cs-CZ" dirty="0"/>
              <a:t>, infinitiv, akt., </a:t>
            </a:r>
            <a:r>
              <a:rPr lang="cs-CZ" dirty="0" err="1"/>
              <a:t>perf</a:t>
            </a:r>
            <a:r>
              <a:rPr lang="cs-CZ" dirty="0"/>
              <a:t>., III/kupuje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+ utvořte z něj imperativ: NECH i NECHEJ</a:t>
            </a:r>
          </a:p>
          <a:p>
            <a:pPr marL="0" indent="0">
              <a:buNone/>
            </a:pPr>
            <a:r>
              <a:rPr lang="cs-CZ" dirty="0"/>
              <a:t>+ utvořte větu s nějakým jeho přechodníkem v libovolném tvaru:</a:t>
            </a:r>
          </a:p>
          <a:p>
            <a:pPr marL="0" indent="0">
              <a:buNone/>
            </a:pPr>
            <a:r>
              <a:rPr lang="cs-CZ" i="1" dirty="0" err="1"/>
              <a:t>Nechavše</a:t>
            </a:r>
            <a:r>
              <a:rPr lang="cs-CZ" i="1" dirty="0"/>
              <a:t> si dolít vína žíznivě se obě tetičky napily.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74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F605C-E075-4CEC-A609-DE44F16D3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2400" b="1" dirty="0"/>
              <a:t>na doma přes Vánoce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Jak zjistíte, že stárnete? Třeba podle toho, že se „zhrozíte“ nad tím, jak vypadá váš idol. Že v dobách, kdy vám jeho fotografie zdobily pokoj nebo plochy na počítači, měl drobné vrásky a vlasy šedé jen při důkladném zkoumání, zatímco dnes ho stříbrná barva zdobí a vrásek má více než vy let.</a:t>
            </a:r>
          </a:p>
          <a:p>
            <a:pPr marL="0" indent="0">
              <a:buNone/>
            </a:pPr>
            <a:r>
              <a:rPr lang="cs-CZ" sz="2400" dirty="0"/>
              <a:t>Holt nikdo z nás </a:t>
            </a:r>
            <a:r>
              <a:rPr lang="cs-CZ" sz="2400" b="1" dirty="0"/>
              <a:t>nemládne</a:t>
            </a:r>
            <a:r>
              <a:rPr lang="cs-CZ" sz="2400" dirty="0"/>
              <a:t>, </a:t>
            </a:r>
            <a:r>
              <a:rPr lang="cs-CZ" sz="2400" b="1" dirty="0"/>
              <a:t>pojďme</a:t>
            </a:r>
            <a:r>
              <a:rPr lang="cs-CZ" sz="2400" dirty="0"/>
              <a:t> si tedy připomenout, jak naše platonické lásky vypadaly ve svých nejlepších letech a jak vypadají dnes.</a:t>
            </a:r>
          </a:p>
          <a:p>
            <a:pPr marL="0" indent="0">
              <a:buNone/>
            </a:pPr>
            <a:r>
              <a:rPr lang="cs-CZ" sz="2400" dirty="0"/>
              <a:t>Kdo tvrdí, že se mu v mládí nelíbil Danny </a:t>
            </a:r>
            <a:r>
              <a:rPr lang="cs-CZ" sz="2400" dirty="0" err="1"/>
              <a:t>Zucko</a:t>
            </a:r>
            <a:r>
              <a:rPr lang="cs-CZ" sz="2400" dirty="0"/>
              <a:t> ve filmu „Pomáda“, </a:t>
            </a:r>
            <a:r>
              <a:rPr lang="cs-CZ" sz="2400" b="1" dirty="0"/>
              <a:t>lže</a:t>
            </a:r>
            <a:r>
              <a:rPr lang="cs-CZ" sz="2400" dirty="0"/>
              <a:t> anebo neví, co je pěkné, protože v černém upnutém triku a černých kalhotách, s havraní hřívou neustále pročesávanou hřebenem John </a:t>
            </a:r>
            <a:r>
              <a:rPr lang="cs-CZ" sz="2400" dirty="0" err="1"/>
              <a:t>Travolta</a:t>
            </a:r>
            <a:r>
              <a:rPr lang="cs-CZ" sz="2400" dirty="0"/>
              <a:t> prostě pěkný byl!</a:t>
            </a:r>
          </a:p>
          <a:p>
            <a:pPr marL="0" indent="0" algn="r">
              <a:buNone/>
            </a:pPr>
            <a:r>
              <a:rPr lang="cs-CZ" sz="1300" dirty="0"/>
              <a:t>zdroj: </a:t>
            </a:r>
            <a:r>
              <a:rPr lang="cs-CZ" sz="1300" u="sng" dirty="0">
                <a:hlinkClick r:id="rId2"/>
              </a:rPr>
              <a:t>www.prozeny.cz</a:t>
            </a:r>
            <a:r>
              <a:rPr lang="cs-CZ" sz="1300" dirty="0"/>
              <a:t>, drobně upraveno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lvl="0" indent="0">
              <a:buNone/>
            </a:pPr>
            <a:r>
              <a:rPr lang="cs-CZ" sz="2600" dirty="0"/>
              <a:t>Proveďte morfematický rozbor:</a:t>
            </a:r>
          </a:p>
          <a:p>
            <a:pPr marL="0" indent="0">
              <a:buNone/>
            </a:pPr>
            <a:r>
              <a:rPr lang="cs-CZ" sz="2600" dirty="0"/>
              <a:t>DŮKLADNÉM		ZKOUMÁNÍ		VYPADAJÍ</a:t>
            </a:r>
          </a:p>
          <a:p>
            <a:pPr marL="0" lvl="0" indent="0">
              <a:buNone/>
            </a:pPr>
            <a:endParaRPr lang="cs-CZ" sz="2600" dirty="0"/>
          </a:p>
          <a:p>
            <a:pPr marL="0" lvl="0" indent="0">
              <a:buNone/>
            </a:pPr>
            <a:r>
              <a:rPr lang="cs-CZ" sz="2600" dirty="0"/>
              <a:t>Proveďte slovotvorný rozbor:</a:t>
            </a:r>
          </a:p>
          <a:p>
            <a:pPr marL="0" indent="0">
              <a:buNone/>
            </a:pPr>
            <a:r>
              <a:rPr lang="cs-CZ" sz="2600" dirty="0"/>
              <a:t>PROČESÁVANÝ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89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668C6-515A-40F1-879B-BFA660B8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662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dirty="0"/>
              <a:t>Proveďte morfematický rozbor:</a:t>
            </a:r>
          </a:p>
          <a:p>
            <a:pPr marL="0" indent="0">
              <a:buNone/>
            </a:pPr>
            <a:r>
              <a:rPr lang="cs-CZ" sz="2600" dirty="0"/>
              <a:t>DŮ-KLAD-N-ÉM slovotvorný prefix – kořen – slovotvorný sufix – pádová koncovka</a:t>
            </a:r>
          </a:p>
          <a:p>
            <a:pPr marL="0" indent="0">
              <a:buNone/>
            </a:pPr>
            <a:r>
              <a:rPr lang="cs-CZ" sz="2600" dirty="0"/>
              <a:t>Z-KOUM-Á-N-Í slovotvorný prefix – kořen – kmenotvorný sufix – nefinální tvarotvorný sufix příčestí trpného – pádová koncovka</a:t>
            </a:r>
          </a:p>
          <a:p>
            <a:pPr marL="0" indent="0">
              <a:buNone/>
            </a:pPr>
            <a:r>
              <a:rPr lang="cs-CZ" sz="2600" dirty="0"/>
              <a:t>VY-PAD-AJ-Í slovotvorný prefix – kořen – kmenotvorný sufix – osobní koncovka</a:t>
            </a:r>
          </a:p>
          <a:p>
            <a:pPr marL="0" lvl="0" indent="0">
              <a:buNone/>
            </a:pPr>
            <a:endParaRPr lang="cs-CZ" sz="2600" dirty="0"/>
          </a:p>
          <a:p>
            <a:pPr marL="0" lvl="0" indent="0">
              <a:buNone/>
            </a:pPr>
            <a:r>
              <a:rPr lang="cs-CZ" sz="2600" dirty="0"/>
              <a:t>Proveďte slovotvorný rozbor:</a:t>
            </a:r>
          </a:p>
          <a:p>
            <a:pPr marL="0" indent="0">
              <a:buNone/>
            </a:pPr>
            <a:r>
              <a:rPr lang="cs-CZ" sz="2600" dirty="0"/>
              <a:t>PROČESÁVAN(Ý)	</a:t>
            </a:r>
            <a:r>
              <a:rPr lang="cs-CZ" sz="2600" dirty="0" err="1"/>
              <a:t>transflexe</a:t>
            </a:r>
            <a:r>
              <a:rPr lang="cs-CZ" sz="2600" dirty="0"/>
              <a:t> (přes trpné příčestí pročesáván)</a:t>
            </a:r>
          </a:p>
          <a:p>
            <a:pPr marL="0" indent="0">
              <a:buNone/>
            </a:pPr>
            <a:r>
              <a:rPr lang="cs-CZ" sz="2600" dirty="0"/>
              <a:t>PROČESÁV-A(T)	sufixace (slovotvorné V!)</a:t>
            </a:r>
          </a:p>
          <a:p>
            <a:pPr marL="0" indent="0">
              <a:buNone/>
            </a:pPr>
            <a:r>
              <a:rPr lang="cs-CZ" sz="2600" dirty="0"/>
              <a:t>PRO-ČES-A(T)		prefixace</a:t>
            </a:r>
          </a:p>
          <a:p>
            <a:pPr marL="0" indent="0">
              <a:buNone/>
            </a:pPr>
            <a:r>
              <a:rPr lang="cs-CZ" sz="2600" dirty="0"/>
              <a:t>ČES-A(T)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691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15136</TotalTime>
  <Words>1688</Words>
  <Application>Microsoft Office PowerPoint</Application>
  <PresentationFormat>Širokoúhlá obrazovka</PresentationFormat>
  <Paragraphs>113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Úvodní jazykový seminář</vt:lpstr>
      <vt:lpstr>rozbory souvětí</vt:lpstr>
      <vt:lpstr>Prezentace aplikace PowerPoint</vt:lpstr>
      <vt:lpstr>Prezentace aplikace PowerPoint</vt:lpstr>
      <vt:lpstr>Prezentace aplikace PowerPoint</vt:lpstr>
      <vt:lpstr>Youtuber si pro slávu a sledovanost nechal od přátel zacementovat hlavu do mikrovlnky.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Prokšová, Hana</cp:lastModifiedBy>
  <cp:revision>141</cp:revision>
  <dcterms:created xsi:type="dcterms:W3CDTF">2017-10-19T09:50:07Z</dcterms:created>
  <dcterms:modified xsi:type="dcterms:W3CDTF">2020-12-22T22:08:50Z</dcterms:modified>
</cp:coreProperties>
</file>