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6"/>
  </p:notesMasterIdLst>
  <p:sldIdLst>
    <p:sldId id="287" r:id="rId4"/>
    <p:sldId id="364" r:id="rId5"/>
    <p:sldId id="392" r:id="rId6"/>
    <p:sldId id="418" r:id="rId7"/>
    <p:sldId id="393" r:id="rId8"/>
    <p:sldId id="394" r:id="rId9"/>
    <p:sldId id="395" r:id="rId10"/>
    <p:sldId id="396" r:id="rId11"/>
    <p:sldId id="401" r:id="rId12"/>
    <p:sldId id="402" r:id="rId13"/>
    <p:sldId id="419" r:id="rId14"/>
    <p:sldId id="420" r:id="rId15"/>
    <p:sldId id="408" r:id="rId16"/>
    <p:sldId id="404" r:id="rId17"/>
    <p:sldId id="406" r:id="rId18"/>
    <p:sldId id="410" r:id="rId19"/>
    <p:sldId id="411" r:id="rId20"/>
    <p:sldId id="412" r:id="rId21"/>
    <p:sldId id="414" r:id="rId22"/>
    <p:sldId id="415" r:id="rId23"/>
    <p:sldId id="417" r:id="rId24"/>
    <p:sldId id="421" r:id="rId25"/>
  </p:sldIdLst>
  <p:sldSz cx="9144000" cy="6858000" type="screen4x3"/>
  <p:notesSz cx="6858000" cy="9144000"/>
  <p:defaultTextStyle>
    <a:defPPr>
      <a:defRPr lang="cs-CZ"/>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5pPr>
    <a:lvl6pPr marL="2286000" algn="l" defTabSz="914400" rtl="0" eaLnBrk="1" latinLnBrk="0" hangingPunct="1">
      <a:defRPr sz="800" kern="1200">
        <a:solidFill>
          <a:schemeClr val="tx1"/>
        </a:solidFill>
        <a:latin typeface="Arial" panose="020B0604020202020204" pitchFamily="34" charset="0"/>
        <a:ea typeface="+mn-ea"/>
        <a:cs typeface="+mn-cs"/>
      </a:defRPr>
    </a:lvl6pPr>
    <a:lvl7pPr marL="2743200" algn="l" defTabSz="914400" rtl="0" eaLnBrk="1" latinLnBrk="0" hangingPunct="1">
      <a:defRPr sz="800" kern="1200">
        <a:solidFill>
          <a:schemeClr val="tx1"/>
        </a:solidFill>
        <a:latin typeface="Arial" panose="020B0604020202020204" pitchFamily="34" charset="0"/>
        <a:ea typeface="+mn-ea"/>
        <a:cs typeface="+mn-cs"/>
      </a:defRPr>
    </a:lvl7pPr>
    <a:lvl8pPr marL="3200400" algn="l" defTabSz="914400" rtl="0" eaLnBrk="1" latinLnBrk="0" hangingPunct="1">
      <a:defRPr sz="800" kern="1200">
        <a:solidFill>
          <a:schemeClr val="tx1"/>
        </a:solidFill>
        <a:latin typeface="Arial" panose="020B0604020202020204" pitchFamily="34" charset="0"/>
        <a:ea typeface="+mn-ea"/>
        <a:cs typeface="+mn-cs"/>
      </a:defRPr>
    </a:lvl8pPr>
    <a:lvl9pPr marL="3657600" algn="l" defTabSz="914400" rtl="0" eaLnBrk="1" latinLnBrk="0" hangingPunct="1">
      <a:defRPr sz="8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2A2671-9A90-47AD-B8B6-DF95C7BFC9A3}" v="3" dt="2021-12-02T16:55:11.7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45" autoAdjust="0"/>
  </p:normalViewPr>
  <p:slideViewPr>
    <p:cSldViewPr>
      <p:cViewPr varScale="1">
        <p:scale>
          <a:sx n="54" d="100"/>
          <a:sy n="54" d="100"/>
        </p:scale>
        <p:origin x="-13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l Vágner" userId="S::vagner@vojenskyobor.cz::8f38ecf4-166a-48cb-9f9e-f1a40236ef56" providerId="AD" clId="Web-{952A2671-9A90-47AD-B8B6-DF95C7BFC9A3}"/>
    <pc:docChg chg="modSld">
      <pc:chgData name="Michal Vágner" userId="S::vagner@vojenskyobor.cz::8f38ecf4-166a-48cb-9f9e-f1a40236ef56" providerId="AD" clId="Web-{952A2671-9A90-47AD-B8B6-DF95C7BFC9A3}" dt="2021-12-02T16:55:11.078" v="1" actId="20577"/>
      <pc:docMkLst>
        <pc:docMk/>
      </pc:docMkLst>
      <pc:sldChg chg="modSp">
        <pc:chgData name="Michal Vágner" userId="S::vagner@vojenskyobor.cz::8f38ecf4-166a-48cb-9f9e-f1a40236ef56" providerId="AD" clId="Web-{952A2671-9A90-47AD-B8B6-DF95C7BFC9A3}" dt="2021-12-02T16:55:11.078" v="1" actId="20577"/>
        <pc:sldMkLst>
          <pc:docMk/>
          <pc:sldMk cId="0" sldId="420"/>
        </pc:sldMkLst>
        <pc:spChg chg="mod">
          <ac:chgData name="Michal Vágner" userId="S::vagner@vojenskyobor.cz::8f38ecf4-166a-48cb-9f9e-f1a40236ef56" providerId="AD" clId="Web-{952A2671-9A90-47AD-B8B6-DF95C7BFC9A3}" dt="2021-12-02T16:55:11.078" v="1" actId="20577"/>
          <ac:spMkLst>
            <pc:docMk/>
            <pc:sldMk cId="0" sldId="420"/>
            <ac:spMk id="2050" creationId="{56A81102-C393-4DE8-8C14-975AF232A1D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08B6AA5-7890-456E-81C7-3BE97C1152F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cs-CZ"/>
          </a:p>
        </p:txBody>
      </p:sp>
      <p:sp>
        <p:nvSpPr>
          <p:cNvPr id="15363" name="Rectangle 3">
            <a:extLst>
              <a:ext uri="{FF2B5EF4-FFF2-40B4-BE49-F238E27FC236}">
                <a16:creationId xmlns:a16="http://schemas.microsoft.com/office/drawing/2014/main" id="{873CE5BE-F872-45A1-B426-7A83601DB6A9}"/>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cs-CZ"/>
          </a:p>
        </p:txBody>
      </p:sp>
      <p:sp>
        <p:nvSpPr>
          <p:cNvPr id="24580" name="Rectangle 4">
            <a:extLst>
              <a:ext uri="{FF2B5EF4-FFF2-40B4-BE49-F238E27FC236}">
                <a16:creationId xmlns:a16="http://schemas.microsoft.com/office/drawing/2014/main" id="{A175CBEB-47F4-4E85-A34D-74C19D818C3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a:extLst>
              <a:ext uri="{FF2B5EF4-FFF2-40B4-BE49-F238E27FC236}">
                <a16:creationId xmlns:a16="http://schemas.microsoft.com/office/drawing/2014/main" id="{2AD50CCE-5121-4BC1-AE0F-97F4F313F1DF}"/>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noProof="0"/>
              <a:t>Klepnutím lze upravit styly předlohy textu.</a:t>
            </a:r>
          </a:p>
          <a:p>
            <a:pPr lvl="1"/>
            <a:r>
              <a:rPr lang="cs-CZ" noProof="0"/>
              <a:t>Druhá úroveň</a:t>
            </a:r>
          </a:p>
          <a:p>
            <a:pPr lvl="2"/>
            <a:r>
              <a:rPr lang="cs-CZ" noProof="0"/>
              <a:t>Třetí úroveň</a:t>
            </a:r>
          </a:p>
          <a:p>
            <a:pPr lvl="3"/>
            <a:r>
              <a:rPr lang="cs-CZ" noProof="0"/>
              <a:t>Čtvrtá úroveň</a:t>
            </a:r>
          </a:p>
          <a:p>
            <a:pPr lvl="4"/>
            <a:r>
              <a:rPr lang="cs-CZ" noProof="0"/>
              <a:t>Pátá úroveň</a:t>
            </a:r>
          </a:p>
        </p:txBody>
      </p:sp>
      <p:sp>
        <p:nvSpPr>
          <p:cNvPr id="15366" name="Rectangle 6">
            <a:extLst>
              <a:ext uri="{FF2B5EF4-FFF2-40B4-BE49-F238E27FC236}">
                <a16:creationId xmlns:a16="http://schemas.microsoft.com/office/drawing/2014/main" id="{D035588B-71E7-4703-93D7-0B926A00D2B0}"/>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cs-CZ"/>
          </a:p>
        </p:txBody>
      </p:sp>
      <p:sp>
        <p:nvSpPr>
          <p:cNvPr id="15367" name="Rectangle 7">
            <a:extLst>
              <a:ext uri="{FF2B5EF4-FFF2-40B4-BE49-F238E27FC236}">
                <a16:creationId xmlns:a16="http://schemas.microsoft.com/office/drawing/2014/main" id="{D76AFD54-EE6C-421A-8D88-645C1B0A31A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4BC52CE6-01AD-466F-9FDB-A01FF3BD8173}" type="slidenum">
              <a:rPr lang="cs-CZ" altLang="cs-CZ"/>
              <a:pPr/>
              <a:t>‹#›</a:t>
            </a:fld>
            <a:endParaRPr lang="cs-CZ" alt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DAE40AD3-68B0-4853-984F-DBEC36E4A5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E5CF89F-57BC-4037-BA2E-0D8C30C6E685}" type="slidenum">
              <a:rPr lang="cs-CZ" altLang="cs-CZ"/>
              <a:pPr>
                <a:spcBef>
                  <a:spcPct val="0"/>
                </a:spcBef>
              </a:pPr>
              <a:t>1</a:t>
            </a:fld>
            <a:endParaRPr lang="cs-CZ" altLang="cs-CZ"/>
          </a:p>
        </p:txBody>
      </p:sp>
      <p:sp>
        <p:nvSpPr>
          <p:cNvPr id="25603" name="Rectangle 2">
            <a:extLst>
              <a:ext uri="{FF2B5EF4-FFF2-40B4-BE49-F238E27FC236}">
                <a16:creationId xmlns:a16="http://schemas.microsoft.com/office/drawing/2014/main" id="{18DBEF37-DC48-425F-840B-209A9DF817C7}"/>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42697B1A-4BAC-4A5C-B4E0-96DF48CEC4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441095E5-D3B3-4884-8E79-E72AB0C489D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6886A00-31FF-4641-B479-1C3F8013615F}" type="slidenum">
              <a:rPr lang="cs-CZ" altLang="cs-CZ"/>
              <a:pPr>
                <a:spcBef>
                  <a:spcPct val="0"/>
                </a:spcBef>
              </a:pPr>
              <a:t>17</a:t>
            </a:fld>
            <a:endParaRPr lang="cs-CZ" altLang="cs-CZ"/>
          </a:p>
        </p:txBody>
      </p:sp>
      <p:sp>
        <p:nvSpPr>
          <p:cNvPr id="34819" name="Rectangle 2">
            <a:extLst>
              <a:ext uri="{FF2B5EF4-FFF2-40B4-BE49-F238E27FC236}">
                <a16:creationId xmlns:a16="http://schemas.microsoft.com/office/drawing/2014/main" id="{D9C37E07-6C5B-400A-B282-EF174588B40C}"/>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A873B061-AF0F-4C6B-A929-D0FAA4DC6FE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cs-CZ" altLang="cs-CZ" sz="800">
                <a:latin typeface="Arial" panose="020B0604020202020204" pitchFamily="34" charset="0"/>
              </a:rPr>
              <a:t>Dlouhodobější pobyt v terénu se neobejde bez použití ohně. Oheň je k přežití životně důležitý. Poskytuje teplo a světlo, umožňuje signalizaci, úpravu vody a stravy, sušení oděvu, výrobu pomůcek, chrání před zvěří a obtížným hmyzem.</a:t>
            </a:r>
          </a:p>
          <a:p>
            <a:pPr eaLnBrk="1" hangingPunct="1">
              <a:lnSpc>
                <a:spcPct val="80000"/>
              </a:lnSpc>
            </a:pPr>
            <a:endParaRPr lang="cs-CZ" altLang="cs-CZ" sz="800">
              <a:latin typeface="Arial" panose="020B0604020202020204" pitchFamily="34" charset="0"/>
            </a:endParaRPr>
          </a:p>
          <a:p>
            <a:pPr eaLnBrk="1" hangingPunct="1">
              <a:lnSpc>
                <a:spcPct val="80000"/>
              </a:lnSpc>
            </a:pPr>
            <a:r>
              <a:rPr lang="cs-CZ" altLang="cs-CZ" sz="800">
                <a:latin typeface="Arial" panose="020B0604020202020204" pitchFamily="34" charset="0"/>
              </a:rPr>
              <a:t>základní komponenty pro rozdělání ohně</a:t>
            </a:r>
          </a:p>
          <a:p>
            <a:pPr eaLnBrk="1" hangingPunct="1">
              <a:lnSpc>
                <a:spcPct val="80000"/>
              </a:lnSpc>
            </a:pPr>
            <a:r>
              <a:rPr lang="cs-CZ" altLang="cs-CZ" sz="800">
                <a:latin typeface="Arial" panose="020B0604020202020204" pitchFamily="34" charset="0"/>
              </a:rPr>
              <a:t>K rozdělání ohně jsou třeba tři základní komponenty: kyslík (vzduch), teplo a palivo. Při zapalování ohně je nutné zajistit dostatečný přívod vzduchu, dostatek snadno hořlavého paliva a zdroj tepelné energie dostatečně velké pro vznícení používaného paliva. Ke vzniku plamene je třeba, aby vzduch s palivem trvale reagoval.</a:t>
            </a:r>
          </a:p>
          <a:p>
            <a:pPr eaLnBrk="1" hangingPunct="1">
              <a:lnSpc>
                <a:spcPct val="80000"/>
              </a:lnSpc>
            </a:pPr>
            <a:endParaRPr lang="cs-CZ" altLang="cs-CZ" sz="800">
              <a:latin typeface="Arial" panose="020B0604020202020204" pitchFamily="34" charset="0"/>
            </a:endParaRPr>
          </a:p>
          <a:p>
            <a:pPr eaLnBrk="1" hangingPunct="1">
              <a:lnSpc>
                <a:spcPct val="80000"/>
              </a:lnSpc>
            </a:pPr>
            <a:r>
              <a:rPr lang="cs-CZ" altLang="cs-CZ" sz="800">
                <a:latin typeface="Arial" panose="020B0604020202020204" pitchFamily="34" charset="0"/>
              </a:rPr>
              <a:t>výběr místa pro rozdělání ohně, příprava ohniště,</a:t>
            </a:r>
          </a:p>
          <a:p>
            <a:pPr eaLnBrk="1" hangingPunct="1">
              <a:lnSpc>
                <a:spcPct val="80000"/>
              </a:lnSpc>
            </a:pPr>
            <a:r>
              <a:rPr lang="cs-CZ" altLang="cs-CZ" sz="800">
                <a:latin typeface="Arial" panose="020B0604020202020204" pitchFamily="34" charset="0"/>
              </a:rPr>
              <a:t>Místo pro rozdělání ohně volit v závětří, očistit od listí, větviček, mechu apod., popř. zahloubit a obložit kamaním, na trávě odstranit drny. Je-li půda vlhká nebo pokrytá sněhem je třeba rozdělávat oheň na podložce vytvořené z kamení nebo syrových polen. Pokud je země rozmáčená nebo sníh hluboký je vhodné použít vyvýšenou plošinu umístěnou na kůlech.</a:t>
            </a:r>
          </a:p>
          <a:p>
            <a:pPr eaLnBrk="1" hangingPunct="1">
              <a:lnSpc>
                <a:spcPct val="80000"/>
              </a:lnSpc>
            </a:pPr>
            <a:r>
              <a:rPr lang="cs-CZ" altLang="cs-CZ" sz="800">
                <a:latin typeface="Arial" panose="020B0604020202020204" pitchFamily="34" charset="0"/>
              </a:rPr>
              <a:t>Nevhodné je rozdělávat oheň na místě porostlém kořeny stromů a na rašelině, protože dlouho doutnají a hrozí nebezpečí, že po uhašení oheň znovu vzplane.</a:t>
            </a:r>
          </a:p>
          <a:p>
            <a:pPr eaLnBrk="1" hangingPunct="1">
              <a:lnSpc>
                <a:spcPct val="80000"/>
              </a:lnSpc>
            </a:pPr>
            <a:endParaRPr lang="cs-CZ" altLang="cs-CZ" sz="800">
              <a:latin typeface="Arial" panose="020B0604020202020204" pitchFamily="34" charset="0"/>
            </a:endParaRPr>
          </a:p>
          <a:p>
            <a:pPr eaLnBrk="1" hangingPunct="1">
              <a:lnSpc>
                <a:spcPct val="80000"/>
              </a:lnSpc>
            </a:pPr>
            <a:r>
              <a:rPr lang="cs-CZ" altLang="cs-CZ" sz="800">
                <a:latin typeface="Arial" panose="020B0604020202020204" pitchFamily="34" charset="0"/>
              </a:rPr>
              <a:t>troud, podpal, palivo, výběr a opatření paliva</a:t>
            </a:r>
          </a:p>
          <a:p>
            <a:pPr eaLnBrk="1" hangingPunct="1">
              <a:lnSpc>
                <a:spcPct val="80000"/>
              </a:lnSpc>
            </a:pPr>
            <a:r>
              <a:rPr lang="cs-CZ" altLang="cs-CZ" sz="800">
                <a:latin typeface="Arial" panose="020B0604020202020204" pitchFamily="34" charset="0"/>
              </a:rPr>
              <a:t>K bezproblémovému a účinnému rozdělání ohně je zapotřebí připravit předem troud, podpal, a dostatečné množství paliva. Troud je jakákoliv látka, kterou lze zapálit jen minimálním teplem. Může to být březová kůra, suchá tráva, jemné dřevěné hobliny, prachové peří, vata, chomáčky vláken oděvu, střelný prach atd. Musí však být suchý. Podpal slouží k rozdmýchání plamenů z troudu. Obvykle je tvořen suchými větvičkami měkkého a smolného dřeva. Jako palivo je nejvhodnější použít dřevo ze stojících soušek. Dřevo ležící na zemi bývá vlhké. Tvrdá dřeva (dub, buk, javor…) hoří dlouho a vydávají velké množství tepla. Měkká dřeva (smrk, borovice, akát, kaštan…) hoří rychle a vydávají jiskry.</a:t>
            </a:r>
          </a:p>
          <a:p>
            <a:pPr eaLnBrk="1" hangingPunct="1">
              <a:lnSpc>
                <a:spcPct val="80000"/>
              </a:lnSpc>
            </a:pPr>
            <a:endParaRPr lang="cs-CZ" altLang="cs-CZ" sz="800">
              <a:latin typeface="Arial" panose="020B0604020202020204" pitchFamily="34" charset="0"/>
            </a:endParaRPr>
          </a:p>
          <a:p>
            <a:pPr eaLnBrk="1" hangingPunct="1">
              <a:lnSpc>
                <a:spcPct val="80000"/>
              </a:lnSpc>
            </a:pPr>
            <a:r>
              <a:rPr lang="cs-CZ" altLang="cs-CZ" sz="800">
                <a:latin typeface="Arial" panose="020B0604020202020204" pitchFamily="34" charset="0"/>
              </a:rPr>
              <a:t>prostředky a způsoby rozdělání ohně</a:t>
            </a:r>
          </a:p>
          <a:p>
            <a:pPr eaLnBrk="1" hangingPunct="1">
              <a:lnSpc>
                <a:spcPct val="80000"/>
              </a:lnSpc>
            </a:pPr>
            <a:r>
              <a:rPr lang="cs-CZ" altLang="cs-CZ" sz="800">
                <a:latin typeface="Arial" panose="020B0604020202020204" pitchFamily="34" charset="0"/>
              </a:rPr>
              <a:t>Jako prostředek na zapálení ohně (vytvoření tepla potřebného ke vznícení troudu a podpalu) lze použít zápalek (je nutné je udržovat suché), zapalovač, křesadlo, elektr. Zkrat, lupu atd.</a:t>
            </a:r>
          </a:p>
          <a:p>
            <a:pPr eaLnBrk="1" hangingPunct="1">
              <a:lnSpc>
                <a:spcPct val="80000"/>
              </a:lnSpc>
            </a:pPr>
            <a:endParaRPr lang="cs-CZ" altLang="cs-CZ" sz="800">
              <a:latin typeface="Arial" panose="020B0604020202020204" pitchFamily="34" charset="0"/>
            </a:endParaRPr>
          </a:p>
          <a:p>
            <a:pPr eaLnBrk="1" hangingPunct="1">
              <a:lnSpc>
                <a:spcPct val="80000"/>
              </a:lnSpc>
            </a:pPr>
            <a:r>
              <a:rPr lang="cs-CZ" altLang="cs-CZ" sz="800">
                <a:latin typeface="Arial" panose="020B0604020202020204" pitchFamily="34" charset="0"/>
              </a:rPr>
              <a:t>druhy ohňů a jejich využití pro ohřev, přípravu stravy, signalizaci, další využití</a:t>
            </a:r>
          </a:p>
          <a:p>
            <a:pPr eaLnBrk="1" hangingPunct="1">
              <a:lnSpc>
                <a:spcPct val="80000"/>
              </a:lnSpc>
            </a:pPr>
            <a:r>
              <a:rPr lang="cs-CZ" altLang="cs-CZ" sz="800">
                <a:latin typeface="Arial" panose="020B0604020202020204" pitchFamily="34" charset="0"/>
              </a:rPr>
              <a:t>Využití ohně je mnohostranné, pro požadovaný účel je dobré zvolit správný druh ohně (ohniště):</a:t>
            </a:r>
          </a:p>
          <a:p>
            <a:pPr eaLnBrk="1" hangingPunct="1">
              <a:lnSpc>
                <a:spcPct val="80000"/>
              </a:lnSpc>
            </a:pPr>
            <a:r>
              <a:rPr lang="cs-CZ" altLang="cs-CZ" sz="800">
                <a:latin typeface="Arial" panose="020B0604020202020204" pitchFamily="34" charset="0"/>
              </a:rPr>
              <a:t>Ohně na ohřátí: např. oheň s odrazovou stěnou</a:t>
            </a:r>
          </a:p>
          <a:p>
            <a:pPr eaLnBrk="1" hangingPunct="1">
              <a:lnSpc>
                <a:spcPct val="80000"/>
              </a:lnSpc>
            </a:pPr>
            <a:r>
              <a:rPr lang="cs-CZ" altLang="cs-CZ" sz="800">
                <a:latin typeface="Arial" panose="020B0604020202020204" pitchFamily="34" charset="0"/>
              </a:rPr>
              <a:t>Ohně na vaření: např. oheň v díře, mezi kameny, mezi dlouhými poleny</a:t>
            </a:r>
          </a:p>
          <a:p>
            <a:pPr eaLnBrk="1" hangingPunct="1">
              <a:lnSpc>
                <a:spcPct val="80000"/>
              </a:lnSpc>
            </a:pPr>
            <a:r>
              <a:rPr lang="cs-CZ" altLang="cs-CZ" sz="800">
                <a:latin typeface="Arial" panose="020B0604020202020204" pitchFamily="34" charset="0"/>
              </a:rPr>
              <a:t>Ohně na signalizaci: např. hranice, pyramida</a:t>
            </a:r>
          </a:p>
          <a:p>
            <a:pPr eaLnBrk="1" hangingPunct="1">
              <a:lnSpc>
                <a:spcPct val="80000"/>
              </a:lnSpc>
            </a:pPr>
            <a:r>
              <a:rPr lang="cs-CZ" altLang="cs-CZ" sz="800">
                <a:latin typeface="Arial" panose="020B0604020202020204" pitchFamily="34" charset="0"/>
              </a:rPr>
              <a:t>Ohně na sušení</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620FC290-7658-4203-B65D-7DE684307E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B9A6F28-5759-4C94-97CF-2042FF258FD8}" type="slidenum">
              <a:rPr lang="cs-CZ" altLang="cs-CZ"/>
              <a:pPr>
                <a:spcBef>
                  <a:spcPct val="0"/>
                </a:spcBef>
              </a:pPr>
              <a:t>18</a:t>
            </a:fld>
            <a:endParaRPr lang="cs-CZ" altLang="cs-CZ"/>
          </a:p>
        </p:txBody>
      </p:sp>
      <p:sp>
        <p:nvSpPr>
          <p:cNvPr id="35843" name="Rectangle 2">
            <a:extLst>
              <a:ext uri="{FF2B5EF4-FFF2-40B4-BE49-F238E27FC236}">
                <a16:creationId xmlns:a16="http://schemas.microsoft.com/office/drawing/2014/main" id="{2DCDFA26-BC0D-462A-A66E-98ADBE705286}"/>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EA420B05-76D6-4C02-89A8-319D79E2D27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cs-CZ" altLang="cs-CZ">
                <a:latin typeface="Arial" panose="020B0604020202020204" pitchFamily="34" charset="0"/>
              </a:rPr>
              <a:t>výběr místa pro rozdělání ohně, příprava ohniště,</a:t>
            </a:r>
          </a:p>
          <a:p>
            <a:pPr eaLnBrk="1" hangingPunct="1"/>
            <a:r>
              <a:rPr lang="cs-CZ" altLang="cs-CZ">
                <a:latin typeface="Arial" panose="020B0604020202020204" pitchFamily="34" charset="0"/>
              </a:rPr>
              <a:t>Místo pro rozdělání ohně volit v závětří, očistit od listí, větviček, mechu apod., popř. zahloubit a obložit kamaním, na trávě odstranit drny. Je-li půda vlhká nebo pokrytá sněhem je třeba rozdělávat oheň na podložce vytvořené z kamení nebo syrových polen. Pokud je země rozmáčená nebo sníh hluboký je vhodné použít vyvýšenou plošinu umístěnou na kůlech.</a:t>
            </a:r>
          </a:p>
          <a:p>
            <a:pPr eaLnBrk="1" hangingPunct="1"/>
            <a:r>
              <a:rPr lang="cs-CZ" altLang="cs-CZ">
                <a:latin typeface="Arial" panose="020B0604020202020204" pitchFamily="34" charset="0"/>
              </a:rPr>
              <a:t>Nevhodné je rozdělávat oheň na místě porostlém kořeny stromů a na rašelině, protože dlouho doutnají a hrozí nebezpečí, že po uhašení oheň znovu vzplane.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2040CE5A-EBB9-4E56-97C4-F5CB1DDCF9E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7131C55-392A-47B5-A549-F72422E65F02}" type="slidenum">
              <a:rPr lang="cs-CZ" altLang="cs-CZ"/>
              <a:pPr>
                <a:spcBef>
                  <a:spcPct val="0"/>
                </a:spcBef>
              </a:pPr>
              <a:t>19</a:t>
            </a:fld>
            <a:endParaRPr lang="cs-CZ" altLang="cs-CZ"/>
          </a:p>
        </p:txBody>
      </p:sp>
      <p:sp>
        <p:nvSpPr>
          <p:cNvPr id="36867" name="Rectangle 2">
            <a:extLst>
              <a:ext uri="{FF2B5EF4-FFF2-40B4-BE49-F238E27FC236}">
                <a16:creationId xmlns:a16="http://schemas.microsoft.com/office/drawing/2014/main" id="{E1B72791-D3C6-41A1-96A3-563E89017769}"/>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73390716-5B2C-47CC-8401-9F6CBCF4E9B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cs-CZ" altLang="cs-CZ" sz="800">
                <a:latin typeface="Arial" panose="020B0604020202020204" pitchFamily="34" charset="0"/>
              </a:rPr>
              <a:t>hledání vody</a:t>
            </a:r>
          </a:p>
          <a:p>
            <a:pPr eaLnBrk="1" hangingPunct="1">
              <a:lnSpc>
                <a:spcPct val="80000"/>
              </a:lnSpc>
            </a:pPr>
            <a:r>
              <a:rPr lang="cs-CZ" altLang="cs-CZ" sz="800">
                <a:latin typeface="Arial" panose="020B0604020202020204" pitchFamily="34" charset="0"/>
              </a:rPr>
              <a:t>Obecné zásady</a:t>
            </a:r>
          </a:p>
          <a:p>
            <a:pPr eaLnBrk="1" hangingPunct="1">
              <a:lnSpc>
                <a:spcPct val="80000"/>
              </a:lnSpc>
            </a:pPr>
            <a:r>
              <a:rPr lang="cs-CZ" altLang="cs-CZ" sz="800">
                <a:latin typeface="Arial" panose="020B0604020202020204" pitchFamily="34" charset="0"/>
              </a:rPr>
              <a:t>Pitná voda musí být čistá, průhledná a bezbarvá a neměla by mít žádnou pachuť nebo zakalení.</a:t>
            </a:r>
          </a:p>
          <a:p>
            <a:pPr eaLnBrk="1" hangingPunct="1">
              <a:lnSpc>
                <a:spcPct val="80000"/>
              </a:lnSpc>
            </a:pPr>
            <a:r>
              <a:rPr lang="cs-CZ" altLang="cs-CZ" sz="800">
                <a:latin typeface="Arial" panose="020B0604020202020204" pitchFamily="34" charset="0"/>
              </a:rPr>
              <a:t>Podzemní vody jsou pro pití vždy vhodnější než vody povrchové. Z povrchových vod upřednostňovat vždy vody tekoucí před stojatými (řeku nebo potok před rybníkem).</a:t>
            </a:r>
          </a:p>
          <a:p>
            <a:pPr eaLnBrk="1" hangingPunct="1">
              <a:lnSpc>
                <a:spcPct val="80000"/>
              </a:lnSpc>
            </a:pPr>
            <a:r>
              <a:rPr lang="cs-CZ" altLang="cs-CZ" sz="800">
                <a:latin typeface="Arial" panose="020B0604020202020204" pitchFamily="34" charset="0"/>
              </a:rPr>
              <a:t>Nikdy nepít vodu na níž plavou, leží na dně nebo na březích, olejové nebo mléčně zbarvené skvrny a usazeniny. Tato voda není pitná a pravděpodobně obsahuje chemikálie. Voda, ve které rostou rostliny a pohybují se živočichové, je pravděpodobně méně nebezpečná než ta, ve které žádný život není. Výskyt mrtvých živočichů a zetlelých rostlin ve vodě naznačuje, že voda není k pití vhodná a může být zdraví nebezpečná.</a:t>
            </a:r>
          </a:p>
          <a:p>
            <a:pPr eaLnBrk="1" hangingPunct="1">
              <a:lnSpc>
                <a:spcPct val="80000"/>
              </a:lnSpc>
            </a:pPr>
            <a:r>
              <a:rPr lang="cs-CZ" altLang="cs-CZ" sz="800">
                <a:latin typeface="Arial" panose="020B0604020202020204" pitchFamily="34" charset="0"/>
              </a:rPr>
              <a:t>V nouzi lze pít i různé šťávy a tekutiny z rostlin a živočichů. Vodě se sice nevyrovnají, ale pomohou ztišit žízeň alespoň na čas. Pro získání dešťové vody sledujte počasí a pozorujte oblohu.</a:t>
            </a:r>
          </a:p>
          <a:p>
            <a:pPr eaLnBrk="1" hangingPunct="1">
              <a:lnSpc>
                <a:spcPct val="80000"/>
              </a:lnSpc>
            </a:pPr>
            <a:r>
              <a:rPr lang="cs-CZ" altLang="cs-CZ" sz="800">
                <a:latin typeface="Arial" panose="020B0604020202020204" pitchFamily="34" charset="0"/>
              </a:rPr>
              <a:t>metody hledání známek blízkosti zdrojů vody:</a:t>
            </a:r>
          </a:p>
          <a:p>
            <a:pPr eaLnBrk="1" hangingPunct="1">
              <a:lnSpc>
                <a:spcPct val="80000"/>
              </a:lnSpc>
            </a:pPr>
            <a:r>
              <a:rPr lang="cs-CZ" altLang="cs-CZ" sz="800">
                <a:latin typeface="Arial" panose="020B0604020202020204" pitchFamily="34" charset="0"/>
              </a:rPr>
              <a:t>hojný výskyt hmyzu (zejména včely a mravenci) </a:t>
            </a:r>
          </a:p>
          <a:p>
            <a:pPr eaLnBrk="1" hangingPunct="1">
              <a:lnSpc>
                <a:spcPct val="80000"/>
              </a:lnSpc>
            </a:pPr>
            <a:r>
              <a:rPr lang="cs-CZ" altLang="cs-CZ" sz="800">
                <a:latin typeface="Arial" panose="020B0604020202020204" pitchFamily="34" charset="0"/>
              </a:rPr>
              <a:t>chování ptáků (ptáci se shromažďují  v blízkosti vody, ne však vodní ptáci a draví ptáci)</a:t>
            </a:r>
          </a:p>
          <a:p>
            <a:pPr eaLnBrk="1" hangingPunct="1">
              <a:lnSpc>
                <a:spcPct val="80000"/>
              </a:lnSpc>
            </a:pPr>
            <a:r>
              <a:rPr lang="cs-CZ" altLang="cs-CZ" sz="800">
                <a:latin typeface="Arial" panose="020B0604020202020204" pitchFamily="34" charset="0"/>
              </a:rPr>
              <a:t>hojnost a pestrost druhů rostlin (jejich výskyt často ukazuje na výskyt vody pod povrchem)</a:t>
            </a:r>
          </a:p>
          <a:p>
            <a:pPr eaLnBrk="1" hangingPunct="1">
              <a:lnSpc>
                <a:spcPct val="80000"/>
              </a:lnSpc>
            </a:pPr>
            <a:r>
              <a:rPr lang="cs-CZ" altLang="cs-CZ" sz="800">
                <a:latin typeface="Arial" panose="020B0604020202020204" pitchFamily="34" charset="0"/>
              </a:rPr>
              <a:t>čerstvý a svěží travnatý porost</a:t>
            </a:r>
          </a:p>
          <a:p>
            <a:pPr eaLnBrk="1" hangingPunct="1">
              <a:lnSpc>
                <a:spcPct val="80000"/>
              </a:lnSpc>
            </a:pPr>
            <a:r>
              <a:rPr lang="cs-CZ" altLang="cs-CZ" sz="800">
                <a:latin typeface="Arial" panose="020B0604020202020204" pitchFamily="34" charset="0"/>
              </a:rPr>
              <a:t>chování zvířat (býložravci se soustřeďují u zdrojů vody zejména za svítání a soumraku, ne šelmy)</a:t>
            </a:r>
          </a:p>
          <a:p>
            <a:pPr eaLnBrk="1" hangingPunct="1">
              <a:lnSpc>
                <a:spcPct val="80000"/>
              </a:lnSpc>
            </a:pPr>
            <a:r>
              <a:rPr lang="cs-CZ" altLang="cs-CZ" sz="800">
                <a:latin typeface="Arial" panose="020B0604020202020204" pitchFamily="34" charset="0"/>
              </a:rPr>
              <a:t>stopy zvířat (vedou velmi často ke zdroji vody)</a:t>
            </a:r>
          </a:p>
          <a:p>
            <a:pPr eaLnBrk="1" hangingPunct="1">
              <a:lnSpc>
                <a:spcPct val="80000"/>
              </a:lnSpc>
            </a:pPr>
            <a:r>
              <a:rPr lang="cs-CZ" altLang="cs-CZ" sz="800">
                <a:latin typeface="Arial" panose="020B0604020202020204" pitchFamily="34" charset="0"/>
              </a:rPr>
              <a:t>prameny a vývěry v horninách (ve vápencových a  lávových útvarech je větší možnost výskytu zdrojů vody než v jiných horninách. Lávové horniny obsahují velké množství pórů a jimi voda může prosakovat.</a:t>
            </a:r>
          </a:p>
          <a:p>
            <a:pPr eaLnBrk="1" hangingPunct="1">
              <a:lnSpc>
                <a:spcPct val="80000"/>
              </a:lnSpc>
            </a:pPr>
            <a:r>
              <a:rPr lang="cs-CZ" altLang="cs-CZ" sz="800">
                <a:latin typeface="Arial" panose="020B0604020202020204" pitchFamily="34" charset="0"/>
              </a:rPr>
              <a:t>trhliny ve skalách s okolním výskytem ptačího trusu (ukazují na možnost výskytu vody, kterou lze vysát stéblem nebo trubičkou.</a:t>
            </a:r>
          </a:p>
          <a:p>
            <a:pPr eaLnBrk="1" hangingPunct="1">
              <a:lnSpc>
                <a:spcPct val="80000"/>
              </a:lnSpc>
            </a:pPr>
            <a:r>
              <a:rPr lang="cs-CZ" altLang="cs-CZ" sz="800">
                <a:latin typeface="Arial" panose="020B0604020202020204" pitchFamily="34" charset="0"/>
              </a:rPr>
              <a:t>údolní úžlabí (je možno kopat na svazích údolí).</a:t>
            </a:r>
          </a:p>
          <a:p>
            <a:pPr eaLnBrk="1" hangingPunct="1">
              <a:lnSpc>
                <a:spcPct val="80000"/>
              </a:lnSpc>
            </a:pPr>
            <a:r>
              <a:rPr lang="cs-CZ" altLang="cs-CZ" sz="800">
                <a:latin typeface="Arial" panose="020B0604020202020204" pitchFamily="34" charset="0"/>
              </a:rPr>
              <a:t>způsoby získávání a úpravy vody z přírodních zdrojů</a:t>
            </a:r>
          </a:p>
          <a:p>
            <a:pPr eaLnBrk="1" hangingPunct="1">
              <a:lnSpc>
                <a:spcPct val="80000"/>
              </a:lnSpc>
            </a:pPr>
            <a:r>
              <a:rPr lang="cs-CZ" altLang="cs-CZ" sz="800">
                <a:latin typeface="Arial" panose="020B0604020202020204" pitchFamily="34" charset="0"/>
              </a:rPr>
              <a:t>Zdroje vody (tekutin)</a:t>
            </a:r>
          </a:p>
          <a:p>
            <a:pPr eaLnBrk="1" hangingPunct="1">
              <a:lnSpc>
                <a:spcPct val="80000"/>
              </a:lnSpc>
            </a:pPr>
            <a:r>
              <a:rPr lang="cs-CZ" altLang="cs-CZ" sz="800">
                <a:latin typeface="Arial" panose="020B0604020202020204" pitchFamily="34" charset="0"/>
              </a:rPr>
              <a:t>Povrchová tekoucí a stojatá voda</a:t>
            </a:r>
          </a:p>
          <a:p>
            <a:pPr eaLnBrk="1" hangingPunct="1">
              <a:lnSpc>
                <a:spcPct val="80000"/>
              </a:lnSpc>
            </a:pPr>
            <a:r>
              <a:rPr lang="cs-CZ" altLang="cs-CZ" sz="800">
                <a:latin typeface="Arial" panose="020B0604020202020204" pitchFamily="34" charset="0"/>
              </a:rPr>
              <a:t>Podzemní voda</a:t>
            </a:r>
          </a:p>
          <a:p>
            <a:pPr eaLnBrk="1" hangingPunct="1">
              <a:lnSpc>
                <a:spcPct val="80000"/>
              </a:lnSpc>
            </a:pPr>
            <a:r>
              <a:rPr lang="cs-CZ" altLang="cs-CZ" sz="800">
                <a:latin typeface="Arial" panose="020B0604020202020204" pitchFamily="34" charset="0"/>
              </a:rPr>
              <a:t>Srážky (déšť a rosa nebo jinak kondenzovaná vlhkost) </a:t>
            </a:r>
          </a:p>
          <a:p>
            <a:pPr eaLnBrk="1" hangingPunct="1">
              <a:lnSpc>
                <a:spcPct val="80000"/>
              </a:lnSpc>
            </a:pPr>
            <a:r>
              <a:rPr lang="cs-CZ" altLang="cs-CZ" sz="800">
                <a:latin typeface="Arial" panose="020B0604020202020204" pitchFamily="34" charset="0"/>
              </a:rPr>
              <a:t>Sníh a led</a:t>
            </a:r>
          </a:p>
          <a:p>
            <a:pPr eaLnBrk="1" hangingPunct="1">
              <a:lnSpc>
                <a:spcPct val="80000"/>
              </a:lnSpc>
            </a:pPr>
            <a:r>
              <a:rPr lang="cs-CZ" altLang="cs-CZ" sz="800">
                <a:latin typeface="Arial" panose="020B0604020202020204" pitchFamily="34" charset="0"/>
              </a:rPr>
              <a:t>Rostlinné šťávy</a:t>
            </a:r>
          </a:p>
          <a:p>
            <a:pPr eaLnBrk="1" hangingPunct="1">
              <a:lnSpc>
                <a:spcPct val="80000"/>
              </a:lnSpc>
            </a:pPr>
            <a:r>
              <a:rPr lang="cs-CZ" altLang="cs-CZ" sz="800">
                <a:latin typeface="Arial" panose="020B0604020202020204" pitchFamily="34" charset="0"/>
              </a:rPr>
              <a:t>Živočišné tělní tekutiny</a:t>
            </a:r>
          </a:p>
          <a:p>
            <a:pPr eaLnBrk="1" hangingPunct="1">
              <a:lnSpc>
                <a:spcPct val="80000"/>
              </a:lnSpc>
            </a:pPr>
            <a:r>
              <a:rPr lang="cs-CZ" altLang="cs-CZ" sz="800">
                <a:latin typeface="Arial" panose="020B0604020202020204" pitchFamily="34" charset="0"/>
              </a:rPr>
              <a:t>Zdroji </a:t>
            </a:r>
            <a:r>
              <a:rPr lang="cs-CZ" altLang="cs-CZ" sz="800" u="sng">
                <a:latin typeface="Arial" panose="020B0604020202020204" pitchFamily="34" charset="0"/>
              </a:rPr>
              <a:t>povrchové vody</a:t>
            </a:r>
            <a:r>
              <a:rPr lang="cs-CZ" altLang="cs-CZ" sz="800">
                <a:latin typeface="Arial" panose="020B0604020202020204" pitchFamily="34" charset="0"/>
              </a:rPr>
              <a:t> jsou řeky, potoky, jezera a rybníky. Takto získaná voda je do jisté míry znečištěná a je třeba ji před použitím v každém případě různě upravovat. Povrchovou vodu je možné pít jen v případě, že není jiná možnost. S každou neznámou vodou, byť zdánlivě čistou a nezávadnou je nutnou zacházet jako s vodou nevhodnou pro pití. Takovou vodu je nutné před pitím upravit.</a:t>
            </a:r>
          </a:p>
          <a:p>
            <a:pPr eaLnBrk="1" hangingPunct="1">
              <a:lnSpc>
                <a:spcPct val="80000"/>
              </a:lnSpc>
            </a:pPr>
            <a:r>
              <a:rPr lang="cs-CZ" altLang="cs-CZ" sz="800">
                <a:latin typeface="Arial" panose="020B0604020202020204" pitchFamily="34" charset="0"/>
              </a:rPr>
              <a:t>Silně zakalenou vodu nechte nejprve ustát. Větší části nečistot sednou ke dnu a vrchní vrstvu můžete odsát nebo sebrat. Odebranou vodu přefiltrujte přes čistou látku. Ještě účiennější než kus látky je filtr z hrubého písku, který lze improvizovaně vyrobit kdekoliv. I zdánlivě čistou vodu je nutno alespoň jednu minutu nechat vařit. Čím déle se bude voda vařit, tím bude bezpečnější. Půlhodinový var zlikviduje téměř všechny bakterie. Pokud se během varu objeví ve vodě usazeniny vodu slijte nebo odfiltrujte. V průběhu varu je vhodné přidat do vody jemně rozdrcený prášek z dřevěného uhlí, který se asi po 30 min. usadí.</a:t>
            </a:r>
          </a:p>
          <a:p>
            <a:pPr eaLnBrk="1" hangingPunct="1">
              <a:lnSpc>
                <a:spcPct val="80000"/>
              </a:lnSpc>
            </a:pPr>
            <a:r>
              <a:rPr lang="cs-CZ" altLang="cs-CZ" sz="800">
                <a:latin typeface="Arial" panose="020B0604020202020204" pitchFamily="34" charset="0"/>
              </a:rPr>
              <a:t>Pokud není možnost vodu převařit, je nutné ji alespoň desinfikovat např. jodovou tinkturou. Na každý ½ litr vody se přidává 5 kapek jodové tinktury a vodu nechte asi ½ hodiny odstát. Místo jodové tinktury lze použít také speciální tablety k dezinfekci (DIKACID, MIKROPUR, apod.).</a:t>
            </a:r>
          </a:p>
          <a:p>
            <a:pPr eaLnBrk="1" hangingPunct="1">
              <a:lnSpc>
                <a:spcPct val="80000"/>
              </a:lnSpc>
            </a:pPr>
            <a:r>
              <a:rPr lang="cs-CZ" altLang="cs-CZ" sz="800">
                <a:latin typeface="Arial" panose="020B0604020202020204" pitchFamily="34" charset="0"/>
              </a:rPr>
              <a:t>Nezávadnou čistou vodu lze získat také smísením tří dílů vody a jednoho dílu dřevěného popela a směs necháte nejméně ½ hodiny odstát.</a:t>
            </a:r>
          </a:p>
          <a:p>
            <a:pPr eaLnBrk="1" hangingPunct="1">
              <a:lnSpc>
                <a:spcPct val="80000"/>
              </a:lnSpc>
            </a:pPr>
            <a:r>
              <a:rPr lang="cs-CZ" altLang="cs-CZ" sz="800">
                <a:latin typeface="Arial" panose="020B0604020202020204" pitchFamily="34" charset="0"/>
              </a:rPr>
              <a:t>Popsanými metodami je možné získat poměrně čistou vodu zbavenou většiny bakterií a mechanických nečistot. Žádná s těchto metod však nevyčistí vodu od případných škodlivých chemikálií a solí. Chemického znečištění nezbavíte vodu ani převařením</a:t>
            </a:r>
          </a:p>
          <a:p>
            <a:pPr eaLnBrk="1" hangingPunct="1">
              <a:lnSpc>
                <a:spcPct val="80000"/>
              </a:lnSpc>
            </a:pPr>
            <a:r>
              <a:rPr lang="cs-CZ" altLang="cs-CZ" sz="800">
                <a:latin typeface="Arial" panose="020B0604020202020204" pitchFamily="34" charset="0"/>
              </a:rPr>
              <a:t>Pokud není k dispozici žádný povrchový zdroj vody, je možné využít </a:t>
            </a:r>
            <a:r>
              <a:rPr lang="cs-CZ" altLang="cs-CZ" sz="800" u="sng">
                <a:latin typeface="Arial" panose="020B0604020202020204" pitchFamily="34" charset="0"/>
              </a:rPr>
              <a:t>podzemní (spodní) vody</a:t>
            </a:r>
            <a:r>
              <a:rPr lang="cs-CZ" altLang="cs-CZ" sz="800">
                <a:latin typeface="Arial" panose="020B0604020202020204" pitchFamily="34" charset="0"/>
              </a:rPr>
              <a:t>. Prameny a studánky se nalézají většinou v různých prohlubních, skalních rozsedlinách a v údolích. Spodní voda se nachází v nevelké hloubce především tam, kde na lukách roste sytě zelená tráva, ostřice a rákos. Přírodní pramen je třeba nejprve vyčistit. Často i malé pramínky naznačují, kde je možno jen malým vyhloubením a vyčištěním prostoru nelézt dostatek vody.</a:t>
            </a:r>
          </a:p>
          <a:p>
            <a:pPr eaLnBrk="1" hangingPunct="1">
              <a:lnSpc>
                <a:spcPct val="80000"/>
              </a:lnSpc>
            </a:pPr>
            <a:r>
              <a:rPr lang="cs-CZ" altLang="cs-CZ" sz="800">
                <a:latin typeface="Arial" panose="020B0604020202020204" pitchFamily="34" charset="0"/>
              </a:rPr>
              <a:t>	</a:t>
            </a:r>
          </a:p>
          <a:p>
            <a:pPr eaLnBrk="1" hangingPunct="1">
              <a:lnSpc>
                <a:spcPct val="80000"/>
              </a:lnSpc>
            </a:pPr>
            <a:r>
              <a:rPr lang="cs-CZ" altLang="cs-CZ" sz="800">
                <a:latin typeface="Arial" panose="020B0604020202020204" pitchFamily="34" charset="0"/>
              </a:rPr>
              <a:t>Pro získání </a:t>
            </a:r>
            <a:r>
              <a:rPr lang="cs-CZ" altLang="cs-CZ" sz="800" u="sng">
                <a:latin typeface="Arial" panose="020B0604020202020204" pitchFamily="34" charset="0"/>
              </a:rPr>
              <a:t>dešťové vody</a:t>
            </a:r>
            <a:r>
              <a:rPr lang="cs-CZ" altLang="cs-CZ" sz="800">
                <a:latin typeface="Arial" panose="020B0604020202020204" pitchFamily="34" charset="0"/>
              </a:rPr>
              <a:t> je nutné sledovat počasí a pozorovat oblohu. Kdykoliv se objeví mraky a chystá se k dešti, udělejte následující opatření:</a:t>
            </a:r>
          </a:p>
          <a:p>
            <a:pPr eaLnBrk="1" hangingPunct="1">
              <a:lnSpc>
                <a:spcPct val="80000"/>
              </a:lnSpc>
            </a:pPr>
            <a:r>
              <a:rPr lang="cs-CZ" altLang="cs-CZ" sz="800">
                <a:latin typeface="Arial" panose="020B0604020202020204" pitchFamily="34" charset="0"/>
              </a:rPr>
              <a:t>Vyčistit všechny dosažitelné nádoby a zásobníky na vodu včetně improvizovaných (stanové dílce, plachty, povlaky záchranných člunů apod.), vyhrabat do země díry a vyložit je plastovou folií, celtovinou nebo jiným vodou nepropouštějícím materiálem. V nouzi je možno použít i větších listů rostlin. Pokusit se vyhledat i jiné přírodní zásobníky vody a upravit je tak , aby zachytily co nejvíce vody (skalní prohlubeniny, prolákliny v terénu, duté pařezy a kmeny, stromy a rostliny s velkými listy).</a:t>
            </a:r>
          </a:p>
          <a:p>
            <a:pPr eaLnBrk="1" hangingPunct="1">
              <a:lnSpc>
                <a:spcPct val="80000"/>
              </a:lnSpc>
            </a:pPr>
            <a:r>
              <a:rPr lang="cs-CZ" altLang="cs-CZ" sz="800">
                <a:latin typeface="Arial" panose="020B0604020202020204" pitchFamily="34" charset="0"/>
              </a:rPr>
              <a:t>Z čistého </a:t>
            </a:r>
            <a:r>
              <a:rPr lang="cs-CZ" altLang="cs-CZ" sz="800" u="sng">
                <a:latin typeface="Arial" panose="020B0604020202020204" pitchFamily="34" charset="0"/>
              </a:rPr>
              <a:t>ledu</a:t>
            </a:r>
            <a:r>
              <a:rPr lang="cs-CZ" altLang="cs-CZ" sz="800">
                <a:latin typeface="Arial" panose="020B0604020202020204" pitchFamily="34" charset="0"/>
              </a:rPr>
              <a:t> můžeme získat vynikající pitnou vodu, ale pro její přípravu spotřebujeme velké množství paliva. Je proto lepší vykopat pod ledem díru a dostat se k vodě pod ním. Pokud to možné není , tak led rozehřívejte. Při rozehřívání ledu nádobou častěji pohybujte. Tím se tání zrychlí. Pro rozehřívání ledu vyžívejte oheň, který používáte na vaření. Ušetříte tím palivo. Používejte nádoby, které absorbují sluneční světlo a teplo a vystavte v nich led na slunce. Světlé nádoby zabalte do tmavých oděvů nebo stanových dílců. Led nikdy necucejte nebo nekousejte, protože byste si mohli poškodit jazyk a zuby.</a:t>
            </a:r>
          </a:p>
          <a:p>
            <a:pPr eaLnBrk="1" hangingPunct="1">
              <a:lnSpc>
                <a:spcPct val="80000"/>
              </a:lnSpc>
            </a:pPr>
            <a:r>
              <a:rPr lang="cs-CZ" altLang="cs-CZ" sz="800">
                <a:latin typeface="Arial" panose="020B0604020202020204" pitchFamily="34" charset="0"/>
              </a:rPr>
              <a:t>Získávání vody </a:t>
            </a:r>
            <a:r>
              <a:rPr lang="cs-CZ" altLang="cs-CZ" sz="800" u="sng">
                <a:latin typeface="Arial" panose="020B0604020202020204" pitchFamily="34" charset="0"/>
              </a:rPr>
              <a:t>ze sněhu</a:t>
            </a:r>
            <a:r>
              <a:rPr lang="cs-CZ" altLang="cs-CZ" sz="800">
                <a:latin typeface="Arial" panose="020B0604020202020204" pitchFamily="34" charset="0"/>
              </a:rPr>
              <a:t> je dosti nehospodárné. Spálí se při něm o 50% více paliva než při rozpouštění ledu. Pokud ovšem není jiná možnost postupujte následovně:Sníh rozpouštějte stejným způsobem jako led. Nádobu nenaplňujte až po okraj, ale vložte jen menší množství sněhu,. Které pokud je to možné, zalijete trochou vody. Sníh v nádobě co nejvíce stlačte. Další vrstvu přidejte, až ta první začne tát. Sníh je ve savých spodních vrstvách kompaktnější a rozpouští se proto rychleji než sníh s povrchu, který navíc často bývá znečištěn prachem nebo sazemi. Sníh nikdy nelízejte nebo nejezte. Když už musíte sníh jíst(není možnost jej nechat roztát), pak jen v malých dávkách. Nejprve si stlačte co nejtvrdší kouli. Pamatujte ale, že rozpouštění sněhu v ústech vás může zbavit velké části tělesného tepla. Necháte-li sněhové koule roztát v dlani, můžete riskovat omrzliny.</a:t>
            </a:r>
          </a:p>
          <a:p>
            <a:pPr eaLnBrk="1" hangingPunct="1">
              <a:lnSpc>
                <a:spcPct val="80000"/>
              </a:lnSpc>
            </a:pPr>
            <a:r>
              <a:rPr lang="cs-CZ" altLang="cs-CZ" sz="800">
                <a:latin typeface="Arial" panose="020B0604020202020204" pitchFamily="34" charset="0"/>
              </a:rPr>
              <a:t>Při používání dešťové vody nebo vody získané z ledu či sněhu je potřeba si uvědomit, že pijete vodu na úrovni vody destilované a organismus ji muže snášet jen po určitý čas. Proto přidávejte do této vody částečně minerály a nebo trochu soli. V nouzi do ni nasypte i trochu čistého písku a dobře promíchejte. </a:t>
            </a:r>
          </a:p>
          <a:p>
            <a:pPr eaLnBrk="1" hangingPunct="1">
              <a:lnSpc>
                <a:spcPct val="80000"/>
              </a:lnSpc>
            </a:pPr>
            <a:r>
              <a:rPr lang="cs-CZ" altLang="cs-CZ" sz="800">
                <a:latin typeface="Arial" panose="020B0604020202020204" pitchFamily="34" charset="0"/>
              </a:rPr>
              <a:t>Rosa jsou sražené vodní páry.Vytváří se v určitém klimatu a v určitém ročním období za velkých teplotních rozdílů mezi dnem a nocí. K nejvyšší kondenzaci vodních par ve vzduchu dochází zpravidla v druhé polovině noci. V našich zeměpisných šířkách se rosa sráží v přízemní výšce a usazuje se na listech rostlin, trávě, stavbách, ale taky na kovových předmětech, studených skalách a balvanech. Můžeme ji setřít kusem nasákavé látky nebo houbou a vyždímat ji do připravené nádoby. Při silné rose se dá tímto způsobem získat až 1/2 l vody za hodinu.</a:t>
            </a:r>
          </a:p>
          <a:p>
            <a:pPr eaLnBrk="1" hangingPunct="1">
              <a:lnSpc>
                <a:spcPct val="80000"/>
              </a:lnSpc>
            </a:pPr>
            <a:r>
              <a:rPr lang="cs-CZ" altLang="cs-CZ" sz="800">
                <a:latin typeface="Arial" panose="020B0604020202020204" pitchFamily="34" charset="0"/>
              </a:rPr>
              <a:t>Ceným zdrojem vody jsou </a:t>
            </a:r>
            <a:r>
              <a:rPr lang="cs-CZ" altLang="cs-CZ" sz="800" u="sng">
                <a:latin typeface="Arial" panose="020B0604020202020204" pitchFamily="34" charset="0"/>
              </a:rPr>
              <a:t>rostliny</a:t>
            </a:r>
            <a:r>
              <a:rPr lang="cs-CZ" altLang="cs-CZ" sz="800">
                <a:latin typeface="Arial" panose="020B0604020202020204" pitchFamily="34" charset="0"/>
              </a:rPr>
              <a:t>. Čerstvé a zralé ovoce a zelenina obsahují velké množství tekutin, které tělo dobře přijímá. Tekutiny z ovoce a zeleniny je možné získat buď jídlem a nebo vymačkáním. Před vymačkáním naklepené plody vypouštějí šťávu snadněji. V případě nouze lze získávat šťávu i z cukrové řepy, ale ta není tak chutná.</a:t>
            </a:r>
          </a:p>
          <a:p>
            <a:pPr eaLnBrk="1" hangingPunct="1">
              <a:lnSpc>
                <a:spcPct val="80000"/>
              </a:lnSpc>
            </a:pPr>
            <a:r>
              <a:rPr lang="cs-CZ" altLang="cs-CZ" sz="800">
                <a:latin typeface="Arial" panose="020B0604020202020204" pitchFamily="34" charset="0"/>
              </a:rPr>
              <a:t>Stromy (bříza, lípa, javor-klen) vypouštějí zvláště na jaře tekutinu, která se dá pít. Další z možností je využití tělesných tekutin ze zvířat.</a:t>
            </a:r>
            <a:endParaRPr lang="cs-CZ" altLang="cs-CZ" sz="800" u="sng">
              <a:latin typeface="Arial" panose="020B0604020202020204" pitchFamily="34" charset="0"/>
            </a:endParaRPr>
          </a:p>
          <a:p>
            <a:pPr eaLnBrk="1" hangingPunct="1">
              <a:lnSpc>
                <a:spcPct val="80000"/>
              </a:lnSpc>
            </a:pPr>
            <a:r>
              <a:rPr lang="cs-CZ" altLang="cs-CZ" sz="800" u="sng">
                <a:latin typeface="Arial" panose="020B0604020202020204" pitchFamily="34" charset="0"/>
              </a:rPr>
              <a:t>Metody úpravy vody:</a:t>
            </a:r>
            <a:endParaRPr lang="cs-CZ" altLang="cs-CZ" sz="800">
              <a:latin typeface="Arial" panose="020B0604020202020204" pitchFamily="34" charset="0"/>
            </a:endParaRPr>
          </a:p>
          <a:p>
            <a:pPr eaLnBrk="1" hangingPunct="1">
              <a:lnSpc>
                <a:spcPct val="80000"/>
              </a:lnSpc>
            </a:pPr>
            <a:r>
              <a:rPr lang="cs-CZ" altLang="cs-CZ" sz="800">
                <a:latin typeface="Arial" panose="020B0604020202020204" pitchFamily="34" charset="0"/>
              </a:rPr>
              <a:t>Mechanicky – filtrace</a:t>
            </a:r>
          </a:p>
          <a:p>
            <a:pPr eaLnBrk="1" hangingPunct="1">
              <a:lnSpc>
                <a:spcPct val="80000"/>
              </a:lnSpc>
            </a:pPr>
            <a:r>
              <a:rPr lang="cs-CZ" altLang="cs-CZ" sz="800">
                <a:latin typeface="Arial" panose="020B0604020202020204" pitchFamily="34" charset="0"/>
              </a:rPr>
              <a:t>Fyzikálně – převaření, destilace</a:t>
            </a:r>
          </a:p>
          <a:p>
            <a:pPr eaLnBrk="1" hangingPunct="1">
              <a:lnSpc>
                <a:spcPct val="80000"/>
              </a:lnSpc>
            </a:pPr>
            <a:r>
              <a:rPr lang="cs-CZ" altLang="cs-CZ" sz="800">
                <a:latin typeface="Arial" panose="020B0604020202020204" pitchFamily="34" charset="0"/>
              </a:rPr>
              <a:t>Chemicky – dezinfekce</a:t>
            </a:r>
            <a:endParaRPr lang="cs-CZ" altLang="cs-CZ" sz="800" u="sng">
              <a:latin typeface="Arial" panose="020B0604020202020204" pitchFamily="34" charset="0"/>
            </a:endParaRPr>
          </a:p>
          <a:p>
            <a:pPr eaLnBrk="1" hangingPunct="1">
              <a:lnSpc>
                <a:spcPct val="80000"/>
              </a:lnSpc>
            </a:pPr>
            <a:r>
              <a:rPr lang="cs-CZ" altLang="cs-CZ" sz="800" u="sng">
                <a:latin typeface="Arial" panose="020B0604020202020204" pitchFamily="34" charset="0"/>
              </a:rPr>
              <a:t>Transport vody:</a:t>
            </a:r>
            <a:r>
              <a:rPr lang="cs-CZ" altLang="cs-CZ" sz="800">
                <a:latin typeface="Arial" panose="020B0604020202020204" pitchFamily="34" charset="0"/>
              </a:rPr>
              <a:t> </a:t>
            </a:r>
          </a:p>
          <a:p>
            <a:pPr eaLnBrk="1" hangingPunct="1">
              <a:lnSpc>
                <a:spcPct val="80000"/>
              </a:lnSpc>
            </a:pPr>
            <a:r>
              <a:rPr lang="cs-CZ" altLang="cs-CZ" sz="800">
                <a:latin typeface="Arial" panose="020B0604020202020204" pitchFamily="34" charset="0"/>
              </a:rPr>
              <a:t>lahve plastové</a:t>
            </a:r>
          </a:p>
          <a:p>
            <a:pPr eaLnBrk="1" hangingPunct="1">
              <a:lnSpc>
                <a:spcPct val="80000"/>
              </a:lnSpc>
            </a:pPr>
            <a:r>
              <a:rPr lang="cs-CZ" altLang="cs-CZ" sz="800">
                <a:latin typeface="Arial" panose="020B0604020202020204" pitchFamily="34" charset="0"/>
              </a:rPr>
              <a:t>lahve kovové – možnost ohřívání, chlazení</a:t>
            </a:r>
          </a:p>
          <a:p>
            <a:pPr eaLnBrk="1" hangingPunct="1">
              <a:lnSpc>
                <a:spcPct val="80000"/>
              </a:lnSpc>
            </a:pPr>
            <a:r>
              <a:rPr lang="cs-CZ" altLang="cs-CZ" sz="800">
                <a:latin typeface="Arial" panose="020B0604020202020204" pitchFamily="34" charset="0"/>
              </a:rPr>
              <a:t>speciální lahve (termosky, …)</a:t>
            </a:r>
          </a:p>
          <a:p>
            <a:pPr eaLnBrk="1" hangingPunct="1">
              <a:lnSpc>
                <a:spcPct val="80000"/>
              </a:lnSpc>
            </a:pPr>
            <a:r>
              <a:rPr lang="cs-CZ" altLang="cs-CZ" sz="800">
                <a:latin typeface="Arial" panose="020B0604020202020204" pitchFamily="34" charset="0"/>
              </a:rPr>
              <a:t>transportní vaky tzv. camel back</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Zástupný symbol pro obrázek snímku 1">
            <a:extLst>
              <a:ext uri="{FF2B5EF4-FFF2-40B4-BE49-F238E27FC236}">
                <a16:creationId xmlns:a16="http://schemas.microsoft.com/office/drawing/2014/main" id="{6913C32D-B4CC-4A4A-8C92-56E6EA2DDF08}"/>
              </a:ext>
            </a:extLst>
          </p:cNvPr>
          <p:cNvSpPr>
            <a:spLocks noGrp="1" noRot="1" noChangeAspect="1" noTextEdit="1"/>
          </p:cNvSpPr>
          <p:nvPr>
            <p:ph type="sldImg"/>
          </p:nvPr>
        </p:nvSpPr>
        <p:spPr>
          <a:ln/>
        </p:spPr>
      </p:sp>
      <p:sp>
        <p:nvSpPr>
          <p:cNvPr id="26627" name="Zástupný symbol pro poznámky 2">
            <a:extLst>
              <a:ext uri="{FF2B5EF4-FFF2-40B4-BE49-F238E27FC236}">
                <a16:creationId xmlns:a16="http://schemas.microsoft.com/office/drawing/2014/main" id="{47AB2386-F80F-4F54-8823-776336BB648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a:latin typeface="Arial" panose="020B0604020202020204" pitchFamily="34" charset="0"/>
            </a:endParaRPr>
          </a:p>
        </p:txBody>
      </p:sp>
      <p:sp>
        <p:nvSpPr>
          <p:cNvPr id="26628" name="Zástupný symbol pro číslo snímku 3">
            <a:extLst>
              <a:ext uri="{FF2B5EF4-FFF2-40B4-BE49-F238E27FC236}">
                <a16:creationId xmlns:a16="http://schemas.microsoft.com/office/drawing/2014/main" id="{6C592CD7-1B20-446B-A658-04ED2608631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C867C86-82D0-4825-A11B-FB4A1BD963EB}" type="slidenum">
              <a:rPr lang="cs-CZ" altLang="cs-CZ"/>
              <a:pPr>
                <a:spcBef>
                  <a:spcPct val="0"/>
                </a:spcBef>
              </a:pPr>
              <a:t>2</a:t>
            </a:fld>
            <a:endParaRPr lang="cs-CZ" alt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06BEF350-67BD-49ED-8D2D-61796188CC2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801D531-A002-40A9-B287-C3E11200541D}" type="slidenum">
              <a:rPr lang="cs-CZ" altLang="cs-CZ"/>
              <a:pPr>
                <a:spcBef>
                  <a:spcPct val="0"/>
                </a:spcBef>
              </a:pPr>
              <a:t>5</a:t>
            </a:fld>
            <a:endParaRPr lang="cs-CZ" altLang="cs-CZ"/>
          </a:p>
        </p:txBody>
      </p:sp>
      <p:sp>
        <p:nvSpPr>
          <p:cNvPr id="27651" name="Rectangle 2">
            <a:extLst>
              <a:ext uri="{FF2B5EF4-FFF2-40B4-BE49-F238E27FC236}">
                <a16:creationId xmlns:a16="http://schemas.microsoft.com/office/drawing/2014/main" id="{800BFF6A-C9BD-4C72-A460-3CDF9B07817F}"/>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AE845059-50BC-4EEE-973B-32A60C36214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cs-CZ" altLang="cs-CZ" sz="1000" u="sng">
                <a:latin typeface="Arial" panose="020B0604020202020204" pitchFamily="34" charset="0"/>
              </a:rPr>
              <a:t>Úkolem vedoucích zaměstnání ve výcviku základů přežití je:</a:t>
            </a:r>
          </a:p>
          <a:p>
            <a:pPr eaLnBrk="1" hangingPunct="1"/>
            <a:r>
              <a:rPr lang="cs-CZ" altLang="cs-CZ" sz="1000">
                <a:latin typeface="Arial" panose="020B0604020202020204" pitchFamily="34" charset="0"/>
              </a:rPr>
              <a:t>seznámit cvičence s život ohrožujícími vlivy v mezních situacích, naučit je základní principy působení těchto vlivů, a zásady chování a jednání pro zamezení jejich účinků</a:t>
            </a:r>
          </a:p>
          <a:p>
            <a:pPr eaLnBrk="1" hangingPunct="1"/>
            <a:r>
              <a:rPr lang="cs-CZ" altLang="cs-CZ" sz="1000">
                <a:latin typeface="Arial" panose="020B0604020202020204" pitchFamily="34" charset="0"/>
              </a:rPr>
              <a:t>rozšířit pohybové dovednosti cvičenců v přesunech, překonávání překážek a naučit je uplatnit tyto dovednosti při řešení úkolů v odloučení</a:t>
            </a:r>
          </a:p>
          <a:p>
            <a:pPr eaLnBrk="1" hangingPunct="1"/>
            <a:r>
              <a:rPr lang="cs-CZ" altLang="cs-CZ" sz="1000">
                <a:latin typeface="Arial" panose="020B0604020202020204" pitchFamily="34" charset="0"/>
              </a:rPr>
              <a:t>vybavit cvičence znalostmi, praktickými dovednostmi a návyky, potřebnými k úspěšnému pohybu a pobytu v neznámém terénu v odloučení</a:t>
            </a:r>
          </a:p>
          <a:p>
            <a:pPr eaLnBrk="1" hangingPunct="1"/>
            <a:r>
              <a:rPr lang="cs-CZ" altLang="cs-CZ" sz="1000">
                <a:latin typeface="Arial" panose="020B0604020202020204" pitchFamily="34" charset="0"/>
              </a:rPr>
              <a:t>zdokonalit cvičící v orientaci v neznámém terénu,  v práci s mapou a navigačními prostředky</a:t>
            </a:r>
          </a:p>
          <a:p>
            <a:pPr eaLnBrk="1" hangingPunct="1"/>
            <a:r>
              <a:rPr lang="cs-CZ" altLang="cs-CZ" sz="1000">
                <a:latin typeface="Arial" panose="020B0604020202020204" pitchFamily="34" charset="0"/>
              </a:rPr>
              <a:t>seznámit cvičící s možnostmi signalizace v nouzi</a:t>
            </a:r>
          </a:p>
          <a:p>
            <a:pPr eaLnBrk="1" hangingPunct="1"/>
            <a:r>
              <a:rPr lang="cs-CZ" altLang="cs-CZ" sz="1000">
                <a:latin typeface="Arial" panose="020B0604020202020204" pitchFamily="34" charset="0"/>
              </a:rPr>
              <a:t>prověřovat a zvyšovat odolnost cvičících vůči hraničním zátěžím a pěstovat vůli je překonávat</a:t>
            </a:r>
          </a:p>
          <a:p>
            <a:pPr eaLnBrk="1" hangingPunct="1"/>
            <a:r>
              <a:rPr lang="cs-CZ" altLang="cs-CZ" sz="1000">
                <a:latin typeface="Arial" panose="020B0604020202020204" pitchFamily="34" charset="0"/>
              </a:rPr>
              <a:t>naučit cvičence základy poskytování pomoci a řešení krizových situací v neznámém terénu</a:t>
            </a:r>
          </a:p>
          <a:p>
            <a:pPr eaLnBrk="1" hangingPunct="1"/>
            <a:r>
              <a:rPr lang="cs-CZ" altLang="cs-CZ" sz="1000">
                <a:latin typeface="Arial" panose="020B0604020202020204" pitchFamily="34" charset="0"/>
              </a:rPr>
              <a:t>vést cvičící ke kreativitě, samostatnému přístupu a schopnosti improvizovat při řešení problémů</a:t>
            </a:r>
          </a:p>
          <a:p>
            <a:pPr eaLnBrk="1" hangingPunct="1"/>
            <a:r>
              <a:rPr lang="cs-CZ" altLang="cs-CZ" sz="1000">
                <a:latin typeface="Arial" panose="020B0604020202020204" pitchFamily="34" charset="0"/>
              </a:rPr>
              <a:t>vést cvičící k soustavné péči o své tělo a nesenou výstroj a výzbroj</a:t>
            </a:r>
          </a:p>
          <a:p>
            <a:pPr eaLnBrk="1" hangingPunct="1"/>
            <a:r>
              <a:rPr lang="cs-CZ" altLang="cs-CZ" sz="1000">
                <a:latin typeface="Arial" panose="020B0604020202020204" pitchFamily="34" charset="0"/>
              </a:rPr>
              <a:t>posilovat schopnost spolupráce v malé skupině</a:t>
            </a:r>
          </a:p>
          <a:p>
            <a:pPr eaLnBrk="1" hangingPunct="1"/>
            <a:r>
              <a:rPr lang="cs-CZ" altLang="cs-CZ" sz="1000">
                <a:latin typeface="Arial" panose="020B0604020202020204" pitchFamily="34" charset="0"/>
              </a:rPr>
              <a:t>Některé úkoly výcviku v základech přežití předpokládají znalosti a dovednosti z ostatních témat STP – přesunů, překonávání překážek, ale i voj. lezení a plavání, a také jiných druhů příprav jako je topografická příprava nebo zdravotnická příprava. Je vhodné zařadit tuto problematiku do výcviku přežití v závislosti na vycvičenosti jednotek v těchto tématech.</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CFA9CB36-4CAE-4975-BB9E-6FB4BD6E7E4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3293FC2-7962-4AF7-B54C-F5346D77D6D8}" type="slidenum">
              <a:rPr lang="cs-CZ" altLang="cs-CZ"/>
              <a:pPr>
                <a:spcBef>
                  <a:spcPct val="0"/>
                </a:spcBef>
              </a:pPr>
              <a:t>7</a:t>
            </a:fld>
            <a:endParaRPr lang="cs-CZ" altLang="cs-CZ"/>
          </a:p>
        </p:txBody>
      </p:sp>
      <p:sp>
        <p:nvSpPr>
          <p:cNvPr id="28675" name="Rectangle 2">
            <a:extLst>
              <a:ext uri="{FF2B5EF4-FFF2-40B4-BE49-F238E27FC236}">
                <a16:creationId xmlns:a16="http://schemas.microsoft.com/office/drawing/2014/main" id="{29589815-67B7-4B6D-A3ED-453100B5F0B8}"/>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D7DE663C-699C-4869-AD48-FCA919E1FB6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cs-CZ" altLang="cs-CZ">
                <a:latin typeface="Arial" panose="020B0604020202020204" pitchFamily="34" charset="0"/>
              </a:rPr>
              <a:t>Některé úkoly výcviku v základech přežití předpokládají znalosti a dovednosti z ostatních témat STP – přesunů, překonávání překážek, ale i voj. lezení a plavání, a také jiných druhů příprav jako je topografická příprava nebo zdravotnická příprava. Je vhodné zařadit tuto problematiku do výcviku přežití v závislosti na vycvičenosti jednotek v těchto tématech.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5CF82A92-3B20-42DD-9F77-FA98BBDE64F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67FBBF8-E5ED-49CC-9430-E4645202EE73}" type="slidenum">
              <a:rPr lang="cs-CZ" altLang="cs-CZ"/>
              <a:pPr>
                <a:spcBef>
                  <a:spcPct val="0"/>
                </a:spcBef>
              </a:pPr>
              <a:t>8</a:t>
            </a:fld>
            <a:endParaRPr lang="cs-CZ" altLang="cs-CZ"/>
          </a:p>
        </p:txBody>
      </p:sp>
      <p:sp>
        <p:nvSpPr>
          <p:cNvPr id="29699" name="Rectangle 2">
            <a:extLst>
              <a:ext uri="{FF2B5EF4-FFF2-40B4-BE49-F238E27FC236}">
                <a16:creationId xmlns:a16="http://schemas.microsoft.com/office/drawing/2014/main" id="{6518272E-62A3-4893-AA75-E7CF7C59CAEE}"/>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DB01C251-8513-4E6D-AFBD-145CD58CF7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cs-CZ" altLang="cs-CZ">
                <a:latin typeface="Times New Roman" panose="02020603050405020304" pitchFamily="18" charset="0"/>
              </a:rPr>
              <a:t>příprava na možnost situace „přežití“ - podle hesla „štěstí přeje připraveným“ nebo skautského „buď připraven“</a:t>
            </a:r>
          </a:p>
          <a:p>
            <a:pPr eaLnBrk="1" hangingPunct="1"/>
            <a:r>
              <a:rPr lang="cs-CZ" altLang="cs-CZ">
                <a:latin typeface="Arial" panose="020B0604020202020204" pitchFamily="34" charset="0"/>
              </a:rPr>
              <a:t>ad a) O svou tělesnou kondici a zdraví pečují vojáci průběžně v systému přípravy vojsk. Při výcviku základů přežití jde o poznání vlastních individuálních mezních hranic výkonnosti cvičícími prostřednictvím zatížení přibližující se hraničním limitům. Toto poznání, při kterém si tzv. sahnou na dno svých sil a objeví své skryté rezervy, přispívá ke zvýšení sebevědomí. Zároveň dochází k formování morálně-volních vlastností vojáků při překonávání bolesti, projevů vyčerpání a dalších negativních pocitů. K potřebnému zatížení se používají různé druhy usilovných přesunů na dlouhé vzdálenosti, přeprava raněného apod.</a:t>
            </a:r>
          </a:p>
          <a:p>
            <a:pPr eaLnBrk="1" hangingPunct="1"/>
            <a:r>
              <a:rPr lang="cs-CZ" altLang="cs-CZ">
                <a:latin typeface="Arial" panose="020B0604020202020204" pitchFamily="34" charset="0"/>
              </a:rPr>
              <a:t>Prevence kolapsu.</a:t>
            </a:r>
          </a:p>
          <a:p>
            <a:pPr eaLnBrk="1" hangingPunct="1"/>
            <a:r>
              <a:rPr lang="cs-CZ" altLang="cs-CZ">
                <a:latin typeface="Arial" panose="020B0604020202020204" pitchFamily="34" charset="0"/>
              </a:rPr>
              <a:t>ad b) Přežití začíná v mysli. Znalosti technik přežití jsou důležité, ale bez schopnosti použít je v praxi jsou k ničemu. Proto je důležitý aktivní postoj zaujatý k mezní situaci. Pouze aktivita pramenící z pevné vůle přežít může vést k úspěchu. V situaci přežití je nutné se vyrovnat s mnoha nepříznivými faktory, překonat strach, nepohodlí, bolest, frustraci atd. Připravenost přijmout tento úděl a bojovat s těžkými, mnohdy nepředvídanými překážkami je odrazovým můstkem ke zdárnému vyváznutí. </a:t>
            </a:r>
            <a:r>
              <a:rPr lang="cs-CZ" altLang="cs-CZ" b="1">
                <a:latin typeface="Arial" panose="020B0604020202020204" pitchFamily="34" charset="0"/>
              </a:rPr>
              <a:t>Při výcviku se psychická připravenost formuje ve spojení s tělesným zatížením, psychologickými hrami a speciálními cvičeními nebo i organizačními opatřeními.</a:t>
            </a:r>
            <a:endParaRPr lang="cs-CZ" altLang="cs-CZ">
              <a:latin typeface="Arial" panose="020B0604020202020204" pitchFamily="34" charset="0"/>
            </a:endParaRPr>
          </a:p>
          <a:p>
            <a:pPr eaLnBrk="1" hangingPunct="1"/>
            <a:r>
              <a:rPr lang="cs-CZ" altLang="cs-CZ">
                <a:latin typeface="Arial" panose="020B0604020202020204" pitchFamily="34" charset="0"/>
              </a:rPr>
              <a:t>ad c) Získání co možná nejvíce informací o předpokládaném místě působení umožňuje mnohem kvalitnější přípravu a snadnější působení v oblasti. Důležité jsou údaje o rázu krajiny a klimatických podmínkách, hustotě obydlení, jazyku a kultuře obyvatel, hustotě komunikací, nebezpečných zvířatech a rostlinách, nemocech atd.</a:t>
            </a:r>
          </a:p>
          <a:p>
            <a:pPr eaLnBrk="1" hangingPunct="1"/>
            <a:r>
              <a:rPr lang="cs-CZ" altLang="cs-CZ">
                <a:latin typeface="Arial" panose="020B0604020202020204" pitchFamily="34" charset="0"/>
              </a:rPr>
              <a:t>ad d) Při zpracování plánu na přežití je nejdůležitější správné zhodmocení situace. Vyžaduje co největší objektivitu a zvážení všech pozitivních a negativních stránek. Nejdůležitější je zhodnotit okolní prostředí, svůj tělesný stav, výstroj a vybavení, uvědomit si své znalosti, fyzické a psychické schopnosti a stanovit si hlavní priority a jejich pořadí (zpravidla je to 1. pomoc, signalizace, přístřeší, oheň, voda, jídlo…). Při tom nepodlehnout panice a beznaději, soustředit se na přežití, nebýt pasivní a pohodlný, nejednat ukvapeně. </a:t>
            </a:r>
          </a:p>
          <a:p>
            <a:pPr eaLnBrk="1" hangingPunct="1"/>
            <a:r>
              <a:rPr lang="cs-CZ" altLang="cs-CZ">
                <a:latin typeface="Arial" panose="020B0604020202020204" pitchFamily="34" charset="0"/>
              </a:rPr>
              <a:t>Pro vypracování plánu je zásadní rozhodnout, zda setrvat na místě nebo pochodovat jinam!</a:t>
            </a:r>
          </a:p>
          <a:p>
            <a:pPr eaLnBrk="1" hangingPunct="1"/>
            <a:r>
              <a:rPr lang="cs-CZ" altLang="cs-CZ">
                <a:latin typeface="Arial" panose="020B0604020202020204" pitchFamily="34" charset="0"/>
              </a:rPr>
              <a:t>v případě pochodu:</a:t>
            </a:r>
          </a:p>
          <a:p>
            <a:pPr eaLnBrk="1" hangingPunct="1"/>
            <a:r>
              <a:rPr lang="cs-CZ" altLang="cs-CZ">
                <a:latin typeface="Arial" panose="020B0604020202020204" pitchFamily="34" charset="0"/>
              </a:rPr>
              <a:t>určit směr a způsob, jak ho udržovat</a:t>
            </a:r>
          </a:p>
          <a:p>
            <a:pPr eaLnBrk="1" hangingPunct="1"/>
            <a:r>
              <a:rPr lang="cs-CZ" altLang="cs-CZ">
                <a:latin typeface="Arial" panose="020B0604020202020204" pitchFamily="34" charset="0"/>
              </a:rPr>
              <a:t>rozvrhnout denní pochodové dávky</a:t>
            </a:r>
          </a:p>
          <a:p>
            <a:pPr eaLnBrk="1" hangingPunct="1"/>
            <a:r>
              <a:rPr lang="cs-CZ" altLang="cs-CZ">
                <a:latin typeface="Arial" panose="020B0604020202020204" pitchFamily="34" charset="0"/>
              </a:rPr>
              <a:t>promyslet způsob signalizace</a:t>
            </a:r>
          </a:p>
          <a:p>
            <a:pPr eaLnBrk="1" hangingPunct="1"/>
            <a:r>
              <a:rPr lang="cs-CZ" altLang="cs-CZ">
                <a:latin typeface="Arial" panose="020B0604020202020204" pitchFamily="34" charset="0"/>
              </a:rPr>
              <a:t>v případě setrvání na místě:</a:t>
            </a:r>
          </a:p>
          <a:p>
            <a:pPr eaLnBrk="1" hangingPunct="1"/>
            <a:r>
              <a:rPr lang="cs-CZ" altLang="cs-CZ">
                <a:latin typeface="Arial" panose="020B0604020202020204" pitchFamily="34" charset="0"/>
              </a:rPr>
              <a:t>zřídit signalizační systém</a:t>
            </a:r>
          </a:p>
          <a:p>
            <a:pPr eaLnBrk="1" hangingPunct="1"/>
            <a:r>
              <a:rPr lang="cs-CZ" altLang="cs-CZ">
                <a:latin typeface="Arial" panose="020B0604020202020204" pitchFamily="34" charset="0"/>
              </a:rPr>
              <a:t>vybrat místo a postavit úkryt</a:t>
            </a:r>
          </a:p>
          <a:p>
            <a:pPr eaLnBrk="1" hangingPunct="1"/>
            <a:r>
              <a:rPr lang="cs-CZ" altLang="cs-CZ">
                <a:latin typeface="Arial" panose="020B0604020202020204" pitchFamily="34" charset="0"/>
              </a:rPr>
              <a:t>nalézt zdroj vody</a:t>
            </a:r>
          </a:p>
          <a:p>
            <a:pPr eaLnBrk="1" hangingPunct="1"/>
            <a:r>
              <a:rPr lang="cs-CZ" altLang="cs-CZ">
                <a:latin typeface="Arial" panose="020B0604020202020204" pitchFamily="34" charset="0"/>
              </a:rPr>
              <a:t>postarat se o získání potravy</a:t>
            </a:r>
          </a:p>
          <a:p>
            <a:pPr eaLnBrk="1" hangingPunct="1"/>
            <a:r>
              <a:rPr lang="cs-CZ" altLang="cs-CZ">
                <a:latin typeface="Arial" panose="020B0604020202020204" pitchFamily="34" charset="0"/>
              </a:rPr>
              <a:t>ad e) výstroj a vybavení vojáka je ovlivněno celou řadou faktorů (roční období, druh terénu, délka pobytu v něm, plněný úkol apod. Ústroj musí splňovat tyto požadavky: plnit účel a chránit před vlivy počasí, nebránit pohybu, umožnit větrání v případě potřeby, zabraňovat podchlazení</a:t>
            </a:r>
          </a:p>
          <a:p>
            <a:pPr eaLnBrk="1" hangingPunct="1"/>
            <a:r>
              <a:rPr lang="cs-CZ" altLang="cs-CZ">
                <a:latin typeface="Arial" panose="020B0604020202020204" pitchFamily="34" charset="0"/>
              </a:rPr>
              <a:t>ad f) K úspěšnému vyváznutí z extrémních situací napomáhá správné vybavení. Základem vybavení pro přežití v neznámém terénu je nouzový balíček, nejlépe ve formě vodotěsně uzavíratelné krabičky s následujícím obsahem:</a:t>
            </a:r>
          </a:p>
          <a:p>
            <a:pPr eaLnBrk="1" hangingPunct="1"/>
            <a:r>
              <a:rPr lang="cs-CZ" altLang="cs-CZ">
                <a:latin typeface="Arial" panose="020B0604020202020204" pitchFamily="34" charset="0"/>
              </a:rPr>
              <a:t>prostředky na rozdělání ohně: zápalky, svíčka, křesadlo, lupa</a:t>
            </a:r>
          </a:p>
          <a:p>
            <a:pPr eaLnBrk="1" hangingPunct="1"/>
            <a:r>
              <a:rPr lang="cs-CZ" altLang="cs-CZ">
                <a:latin typeface="Arial" panose="020B0604020202020204" pitchFamily="34" charset="0"/>
              </a:rPr>
              <a:t>prostředky na drobné opravy výstroje: jehly a nitě, zavírací špendlíky</a:t>
            </a:r>
          </a:p>
          <a:p>
            <a:pPr eaLnBrk="1" hangingPunct="1"/>
            <a:r>
              <a:rPr lang="cs-CZ" altLang="cs-CZ">
                <a:latin typeface="Arial" panose="020B0604020202020204" pitchFamily="34" charset="0"/>
              </a:rPr>
              <a:t>prostředky na opatření potravy a vody: rybářské háčky a vlasec, drát na oka, tablety na úpravu vody</a:t>
            </a:r>
          </a:p>
          <a:p>
            <a:pPr eaLnBrk="1" hangingPunct="1"/>
            <a:r>
              <a:rPr lang="cs-CZ" altLang="cs-CZ">
                <a:latin typeface="Arial" panose="020B0604020202020204" pitchFamily="34" charset="0"/>
              </a:rPr>
              <a:t>prostředky pro orientaci: knoflíkový kompas</a:t>
            </a:r>
          </a:p>
          <a:p>
            <a:pPr eaLnBrk="1" hangingPunct="1"/>
            <a:r>
              <a:rPr lang="cs-CZ" altLang="cs-CZ">
                <a:latin typeface="Arial" panose="020B0604020202020204" pitchFamily="34" charset="0"/>
              </a:rPr>
              <a:t>prostředky pro signalizaci: zrcátko, píšťalka</a:t>
            </a:r>
          </a:p>
          <a:p>
            <a:pPr eaLnBrk="1" hangingPunct="1"/>
            <a:r>
              <a:rPr lang="cs-CZ" altLang="cs-CZ">
                <a:latin typeface="Arial" panose="020B0604020202020204" pitchFamily="34" charset="0"/>
              </a:rPr>
              <a:t>další předměty: drátěná pilka (získání a úprava dřeva na oheň nebo přístřešek, vor apod.), kondom (na přepravu vody), tužka</a:t>
            </a:r>
          </a:p>
          <a:p>
            <a:pPr eaLnBrk="1" hangingPunct="1"/>
            <a:r>
              <a:rPr lang="cs-CZ" altLang="cs-CZ">
                <a:latin typeface="Arial" panose="020B0604020202020204" pitchFamily="34" charset="0"/>
              </a:rPr>
              <a:t>zdravotnické potřeby (je možné mít zvlášť v samostatné lékárničce): analgetikum, antiseptikum, antihistaminum, střevní sedativum, hypermangan, speciální léky – antimalarika apod. (podle prostředí), chirurgické čepelky, náplasti, motýlkové stehy</a:t>
            </a:r>
          </a:p>
          <a:p>
            <a:pPr eaLnBrk="1" hangingPunct="1"/>
            <a:r>
              <a:rPr lang="cs-CZ" altLang="cs-CZ">
                <a:latin typeface="Arial" panose="020B0604020202020204" pitchFamily="34" charset="0"/>
              </a:rPr>
              <a:t>Mezi nezbytné součástky základní výstroje dále patří:</a:t>
            </a:r>
          </a:p>
          <a:p>
            <a:pPr eaLnBrk="1" hangingPunct="1"/>
            <a:r>
              <a:rPr lang="cs-CZ" altLang="cs-CZ">
                <a:latin typeface="Arial" panose="020B0604020202020204" pitchFamily="34" charset="0"/>
              </a:rPr>
              <a:t>souprava na vaření a přípravu teplého nápoje (jídelní miska, vařič, palivo, nouzová dávka potravin, čaj, cukr, sůl, rozpustné tablety k přípravě nápoje)</a:t>
            </a:r>
          </a:p>
          <a:p>
            <a:pPr eaLnBrk="1" hangingPunct="1"/>
            <a:r>
              <a:rPr lang="cs-CZ" altLang="cs-CZ">
                <a:latin typeface="Arial" panose="020B0604020202020204" pitchFamily="34" charset="0"/>
              </a:rPr>
              <a:t>baterka a náhradní zdroj, chemické světlo</a:t>
            </a:r>
          </a:p>
          <a:p>
            <a:pPr eaLnBrk="1" hangingPunct="1"/>
            <a:r>
              <a:rPr lang="cs-CZ" altLang="cs-CZ">
                <a:latin typeface="Arial" panose="020B0604020202020204" pitchFamily="34" charset="0"/>
              </a:rPr>
              <a:t>signální prostředek k upoutání pozornosti (světlice, intenzivní chemické světlo, značkovací panel výrazné barvy)</a:t>
            </a:r>
          </a:p>
          <a:p>
            <a:pPr eaLnBrk="1" hangingPunct="1"/>
            <a:r>
              <a:rPr lang="cs-CZ" altLang="cs-CZ">
                <a:latin typeface="Arial" panose="020B0604020202020204" pitchFamily="34" charset="0"/>
              </a:rPr>
              <a:t>velký, pevný igelitový pytel</a:t>
            </a:r>
          </a:p>
          <a:p>
            <a:pPr eaLnBrk="1" hangingPunct="1"/>
            <a:r>
              <a:rPr lang="cs-CZ" altLang="cs-CZ">
                <a:latin typeface="Arial" panose="020B0604020202020204" pitchFamily="34" charset="0"/>
              </a:rPr>
              <a:t>pevná vodovzdorná izolační páska</a:t>
            </a:r>
          </a:p>
          <a:p>
            <a:pPr eaLnBrk="1" hangingPunct="1"/>
            <a:r>
              <a:rPr lang="cs-CZ" altLang="cs-CZ">
                <a:latin typeface="Arial" panose="020B0604020202020204" pitchFamily="34" charset="0"/>
              </a:rPr>
              <a:t>ad g) Nezbytnou součástí výbavy pro přežití je kvalitní nůž. Musí být dostatečně velký a pevný, aby umožňoval např. i odsekávání větví a stromků ke stavbě přístřešku. Vhodné je mít i druhý menší nůž na jemnější práce. Skládací nůž musí mít pojistku. Nůž je použitelný, jen pokud je ostrý, proto vyžaduje odpovídající zacházení a péči. S nožem se nedoporučuje házet a zabodávat ho do země. Samozřejmostí musí být pravidelná údržba, broušení a konzervace. Nůž se nosí vždy v pouzdře. </a:t>
            </a:r>
          </a:p>
          <a:p>
            <a:pPr eaLnBrk="1" hangingPunct="1"/>
            <a:r>
              <a:rPr lang="cs-CZ" altLang="cs-CZ">
                <a:latin typeface="Arial" panose="020B0604020202020204" pitchFamily="34" charset="0"/>
              </a:rPr>
              <a:t>Nouzový balíček, stejně jako nůž, se nosí neustále u sebe.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0A5F836B-2A81-4702-9F55-E407CF40617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E7D30EF-72D3-45B0-A9A1-B64C498D3B21}" type="slidenum">
              <a:rPr lang="cs-CZ" altLang="cs-CZ"/>
              <a:pPr>
                <a:spcBef>
                  <a:spcPct val="0"/>
                </a:spcBef>
              </a:pPr>
              <a:t>9</a:t>
            </a:fld>
            <a:endParaRPr lang="cs-CZ" altLang="cs-CZ"/>
          </a:p>
        </p:txBody>
      </p:sp>
      <p:sp>
        <p:nvSpPr>
          <p:cNvPr id="30723" name="Rectangle 2">
            <a:extLst>
              <a:ext uri="{FF2B5EF4-FFF2-40B4-BE49-F238E27FC236}">
                <a16:creationId xmlns:a16="http://schemas.microsoft.com/office/drawing/2014/main" id="{C23A795F-3BEA-43BE-9271-FB643105F31C}"/>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B1AD2EAE-51D9-4F1C-8293-184ED12A711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7C20E829-AC89-4D59-BE02-3AE1E4C014E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A32BB21-62F9-48A2-9B29-318B3FE7976B}" type="slidenum">
              <a:rPr lang="cs-CZ" altLang="cs-CZ"/>
              <a:pPr>
                <a:spcBef>
                  <a:spcPct val="0"/>
                </a:spcBef>
              </a:pPr>
              <a:t>10</a:t>
            </a:fld>
            <a:endParaRPr lang="cs-CZ" altLang="cs-CZ"/>
          </a:p>
        </p:txBody>
      </p:sp>
      <p:sp>
        <p:nvSpPr>
          <p:cNvPr id="31747" name="Rectangle 2">
            <a:extLst>
              <a:ext uri="{FF2B5EF4-FFF2-40B4-BE49-F238E27FC236}">
                <a16:creationId xmlns:a16="http://schemas.microsoft.com/office/drawing/2014/main" id="{1B05EDEA-2B58-40EA-813D-4B66BCCB0B95}"/>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D453C008-B451-4C9B-A596-318E8657EA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6E155A68-4C8E-45DF-9B90-447B738A66F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83464B-8A79-43CE-8E84-18079B760466}" type="slidenum">
              <a:rPr lang="cs-CZ" altLang="cs-CZ"/>
              <a:pPr>
                <a:spcBef>
                  <a:spcPct val="0"/>
                </a:spcBef>
              </a:pPr>
              <a:t>11</a:t>
            </a:fld>
            <a:endParaRPr lang="cs-CZ" altLang="cs-CZ"/>
          </a:p>
        </p:txBody>
      </p:sp>
      <p:sp>
        <p:nvSpPr>
          <p:cNvPr id="32771" name="Rectangle 2">
            <a:extLst>
              <a:ext uri="{FF2B5EF4-FFF2-40B4-BE49-F238E27FC236}">
                <a16:creationId xmlns:a16="http://schemas.microsoft.com/office/drawing/2014/main" id="{5F0C40EE-E0C3-4BBA-9DD0-60B749A19BAF}"/>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7EEF9D06-5141-4C58-A0DD-71C1F4EFF6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99ACA2AF-A855-4FBF-ACDA-12DA3A591F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E7D9B0-AFB0-41A1-97DD-25E62A81AC67}" type="slidenum">
              <a:rPr lang="cs-CZ" altLang="cs-CZ"/>
              <a:pPr>
                <a:spcBef>
                  <a:spcPct val="0"/>
                </a:spcBef>
              </a:pPr>
              <a:t>15</a:t>
            </a:fld>
            <a:endParaRPr lang="cs-CZ" altLang="cs-CZ"/>
          </a:p>
        </p:txBody>
      </p:sp>
      <p:sp>
        <p:nvSpPr>
          <p:cNvPr id="33795" name="Rectangle 2">
            <a:extLst>
              <a:ext uri="{FF2B5EF4-FFF2-40B4-BE49-F238E27FC236}">
                <a16:creationId xmlns:a16="http://schemas.microsoft.com/office/drawing/2014/main" id="{35BACD9B-EE6E-42B9-862C-907E56C9E903}"/>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F48805BF-1128-4F94-8B6C-40B0E65CFC1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cs-CZ" altLang="cs-CZ">
                <a:latin typeface="Arial" panose="020B0604020202020204" pitchFamily="34" charset="0"/>
              </a:rPr>
              <a:t>Jedním z rozhodujících předpokladů pohybu v neznámém terénu je rychlá a správná topografická orientace. Zahrnuje především stanovení světových stran, určení vlastního stanoviště v terénu a identifikaci okolních terénních předmětů a tvarů a také určení vzdáleností,  velikosti úhlů mezi danými směry, popřípadě i vzájemné převýšení nebo sklony svahů. K orientaci se nejčastěji využívá topografická mapa, jejíž porovnání s terénem poskytuje ucelenou představu o prostoru činnosti.</a:t>
            </a:r>
          </a:p>
          <a:p>
            <a:pPr eaLnBrk="1" hangingPunct="1"/>
            <a:r>
              <a:rPr lang="cs-CZ" altLang="cs-CZ">
                <a:latin typeface="Arial" panose="020B0604020202020204" pitchFamily="34" charset="0"/>
              </a:rPr>
              <a:t>Základní orientační prvky je však možno zajišťovat i bez mapy pomocí buzoly nebo s využitím různých přírodních úkazů. Při orientaci v terénu se uplatňují i moderní prostředky pozemní navigace (např. GPS).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a:t>Klepnutím lze upravit styl předlohy podnadpisů.</a:t>
            </a:r>
          </a:p>
        </p:txBody>
      </p:sp>
      <p:sp>
        <p:nvSpPr>
          <p:cNvPr id="4" name="Rectangle 4">
            <a:extLst>
              <a:ext uri="{FF2B5EF4-FFF2-40B4-BE49-F238E27FC236}">
                <a16:creationId xmlns:a16="http://schemas.microsoft.com/office/drawing/2014/main" id="{940E9E8E-5060-4B42-BA26-3190FC37E421}"/>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90FBC49B-D7E8-466B-BC94-EC0699B1F78B}"/>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6" name="Rectangle 6">
            <a:extLst>
              <a:ext uri="{FF2B5EF4-FFF2-40B4-BE49-F238E27FC236}">
                <a16:creationId xmlns:a16="http://schemas.microsoft.com/office/drawing/2014/main" id="{C818621A-EF85-42FF-83C0-57ADE169605F}"/>
              </a:ext>
            </a:extLst>
          </p:cNvPr>
          <p:cNvSpPr>
            <a:spLocks noGrp="1" noChangeArrowheads="1"/>
          </p:cNvSpPr>
          <p:nvPr>
            <p:ph type="sldNum" sz="quarter" idx="12"/>
          </p:nvPr>
        </p:nvSpPr>
        <p:spPr>
          <a:ln/>
        </p:spPr>
        <p:txBody>
          <a:bodyPr/>
          <a:lstStyle>
            <a:lvl1pPr>
              <a:defRPr/>
            </a:lvl1pPr>
          </a:lstStyle>
          <a:p>
            <a:fld id="{ABAC95DE-8DBD-4E25-8D8A-9C86AE8AB9DB}" type="slidenum">
              <a:rPr lang="cs-CZ" altLang="cs-CZ"/>
              <a:pPr/>
              <a:t>‹#›</a:t>
            </a:fld>
            <a:endParaRPr lang="cs-CZ" altLang="cs-CZ"/>
          </a:p>
        </p:txBody>
      </p:sp>
    </p:spTree>
    <p:extLst>
      <p:ext uri="{BB962C8B-B14F-4D97-AF65-F5344CB8AC3E}">
        <p14:creationId xmlns:p14="http://schemas.microsoft.com/office/powerpoint/2010/main" val="2689493405"/>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
            <a:extLst>
              <a:ext uri="{FF2B5EF4-FFF2-40B4-BE49-F238E27FC236}">
                <a16:creationId xmlns:a16="http://schemas.microsoft.com/office/drawing/2014/main" id="{718434F6-3225-4049-961C-9354309AF9A8}"/>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6D14B936-0E0D-4FF5-B162-B8CC4520004C}"/>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6" name="Rectangle 6">
            <a:extLst>
              <a:ext uri="{FF2B5EF4-FFF2-40B4-BE49-F238E27FC236}">
                <a16:creationId xmlns:a16="http://schemas.microsoft.com/office/drawing/2014/main" id="{12285FC2-D7C3-4F52-A380-E7B0E03FA70B}"/>
              </a:ext>
            </a:extLst>
          </p:cNvPr>
          <p:cNvSpPr>
            <a:spLocks noGrp="1" noChangeArrowheads="1"/>
          </p:cNvSpPr>
          <p:nvPr>
            <p:ph type="sldNum" sz="quarter" idx="12"/>
          </p:nvPr>
        </p:nvSpPr>
        <p:spPr>
          <a:ln/>
        </p:spPr>
        <p:txBody>
          <a:bodyPr/>
          <a:lstStyle>
            <a:lvl1pPr>
              <a:defRPr/>
            </a:lvl1pPr>
          </a:lstStyle>
          <a:p>
            <a:fld id="{3CE0F0BC-A6E0-4FDA-A1F1-3EC122987A2C}" type="slidenum">
              <a:rPr lang="cs-CZ" altLang="cs-CZ"/>
              <a:pPr/>
              <a:t>‹#›</a:t>
            </a:fld>
            <a:endParaRPr lang="cs-CZ" altLang="cs-CZ"/>
          </a:p>
        </p:txBody>
      </p:sp>
    </p:spTree>
    <p:extLst>
      <p:ext uri="{BB962C8B-B14F-4D97-AF65-F5344CB8AC3E}">
        <p14:creationId xmlns:p14="http://schemas.microsoft.com/office/powerpoint/2010/main" val="236727598"/>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
            <a:extLst>
              <a:ext uri="{FF2B5EF4-FFF2-40B4-BE49-F238E27FC236}">
                <a16:creationId xmlns:a16="http://schemas.microsoft.com/office/drawing/2014/main" id="{BFDA4B04-13F4-4A06-9A4A-CBE981260E81}"/>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968ADFDE-B633-4344-AB71-5FDE24C5B2E0}"/>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6" name="Rectangle 6">
            <a:extLst>
              <a:ext uri="{FF2B5EF4-FFF2-40B4-BE49-F238E27FC236}">
                <a16:creationId xmlns:a16="http://schemas.microsoft.com/office/drawing/2014/main" id="{243ED487-9D1B-4B36-8F01-CAFC3274E913}"/>
              </a:ext>
            </a:extLst>
          </p:cNvPr>
          <p:cNvSpPr>
            <a:spLocks noGrp="1" noChangeArrowheads="1"/>
          </p:cNvSpPr>
          <p:nvPr>
            <p:ph type="sldNum" sz="quarter" idx="12"/>
          </p:nvPr>
        </p:nvSpPr>
        <p:spPr>
          <a:ln/>
        </p:spPr>
        <p:txBody>
          <a:bodyPr/>
          <a:lstStyle>
            <a:lvl1pPr>
              <a:defRPr/>
            </a:lvl1pPr>
          </a:lstStyle>
          <a:p>
            <a:fld id="{C763D20E-F331-4684-9755-5B70E25D11B0}" type="slidenum">
              <a:rPr lang="cs-CZ" altLang="cs-CZ"/>
              <a:pPr/>
              <a:t>‹#›</a:t>
            </a:fld>
            <a:endParaRPr lang="cs-CZ" altLang="cs-CZ"/>
          </a:p>
        </p:txBody>
      </p:sp>
    </p:spTree>
    <p:extLst>
      <p:ext uri="{BB962C8B-B14F-4D97-AF65-F5344CB8AC3E}">
        <p14:creationId xmlns:p14="http://schemas.microsoft.com/office/powerpoint/2010/main" val="2657100665"/>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Media" preserve="1">
  <p:cSld name="Nadpis, text a videoklip">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457200" y="1600200"/>
            <a:ext cx="40386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média 3"/>
          <p:cNvSpPr>
            <a:spLocks noGrp="1"/>
          </p:cNvSpPr>
          <p:nvPr>
            <p:ph type="media" sz="half" idx="2"/>
          </p:nvPr>
        </p:nvSpPr>
        <p:spPr>
          <a:xfrm>
            <a:off x="4648200" y="1600200"/>
            <a:ext cx="4038600" cy="4525963"/>
          </a:xfrm>
        </p:spPr>
        <p:txBody>
          <a:bodyPr/>
          <a:lstStyle/>
          <a:p>
            <a:pPr lvl="0"/>
            <a:endParaRPr lang="cs-CZ" noProof="0"/>
          </a:p>
        </p:txBody>
      </p:sp>
      <p:sp>
        <p:nvSpPr>
          <p:cNvPr id="5" name="Rectangle 4">
            <a:extLst>
              <a:ext uri="{FF2B5EF4-FFF2-40B4-BE49-F238E27FC236}">
                <a16:creationId xmlns:a16="http://schemas.microsoft.com/office/drawing/2014/main" id="{B98EC3EC-9DBA-4B37-B130-365143FEF15B}"/>
              </a:ext>
            </a:extLst>
          </p:cNvPr>
          <p:cNvSpPr>
            <a:spLocks noGrp="1" noChangeArrowheads="1"/>
          </p:cNvSpPr>
          <p:nvPr>
            <p:ph type="dt" sz="half" idx="10"/>
          </p:nvPr>
        </p:nvSpPr>
        <p:spPr>
          <a:ln/>
        </p:spPr>
        <p:txBody>
          <a:bodyPr/>
          <a:lstStyle>
            <a:lvl1pPr>
              <a:defRPr/>
            </a:lvl1pPr>
          </a:lstStyle>
          <a:p>
            <a:pPr>
              <a:defRPr/>
            </a:pPr>
            <a:endParaRPr lang="cs-CZ"/>
          </a:p>
        </p:txBody>
      </p:sp>
      <p:sp>
        <p:nvSpPr>
          <p:cNvPr id="6" name="Rectangle 5">
            <a:extLst>
              <a:ext uri="{FF2B5EF4-FFF2-40B4-BE49-F238E27FC236}">
                <a16:creationId xmlns:a16="http://schemas.microsoft.com/office/drawing/2014/main" id="{D378A1C4-2113-4F6A-A17E-997B7F339E55}"/>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7" name="Rectangle 6">
            <a:extLst>
              <a:ext uri="{FF2B5EF4-FFF2-40B4-BE49-F238E27FC236}">
                <a16:creationId xmlns:a16="http://schemas.microsoft.com/office/drawing/2014/main" id="{ADFFAD2A-AE73-4226-9BB0-77D1027D333F}"/>
              </a:ext>
            </a:extLst>
          </p:cNvPr>
          <p:cNvSpPr>
            <a:spLocks noGrp="1" noChangeArrowheads="1"/>
          </p:cNvSpPr>
          <p:nvPr>
            <p:ph type="sldNum" sz="quarter" idx="12"/>
          </p:nvPr>
        </p:nvSpPr>
        <p:spPr>
          <a:ln/>
        </p:spPr>
        <p:txBody>
          <a:bodyPr/>
          <a:lstStyle>
            <a:lvl1pPr>
              <a:defRPr/>
            </a:lvl1pPr>
          </a:lstStyle>
          <a:p>
            <a:fld id="{2C04A2B3-1ED4-4563-BD8C-6B1CD00E4516}" type="slidenum">
              <a:rPr lang="cs-CZ" altLang="cs-CZ"/>
              <a:pPr/>
              <a:t>‹#›</a:t>
            </a:fld>
            <a:endParaRPr lang="cs-CZ" altLang="cs-CZ"/>
          </a:p>
        </p:txBody>
      </p:sp>
    </p:spTree>
    <p:extLst>
      <p:ext uri="{BB962C8B-B14F-4D97-AF65-F5344CB8AC3E}">
        <p14:creationId xmlns:p14="http://schemas.microsoft.com/office/powerpoint/2010/main" val="2714200883"/>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Obsah">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274638"/>
            <a:ext cx="8229600" cy="5851525"/>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3" name="Rectangle 4">
            <a:extLst>
              <a:ext uri="{FF2B5EF4-FFF2-40B4-BE49-F238E27FC236}">
                <a16:creationId xmlns:a16="http://schemas.microsoft.com/office/drawing/2014/main" id="{E63CA158-8498-4BF0-BFB6-EE9023934FFF}"/>
              </a:ext>
            </a:extLst>
          </p:cNvPr>
          <p:cNvSpPr>
            <a:spLocks noGrp="1" noChangeArrowheads="1"/>
          </p:cNvSpPr>
          <p:nvPr>
            <p:ph type="dt" sz="half" idx="10"/>
          </p:nvPr>
        </p:nvSpPr>
        <p:spPr>
          <a:ln/>
        </p:spPr>
        <p:txBody>
          <a:bodyPr/>
          <a:lstStyle>
            <a:lvl1pPr>
              <a:defRPr/>
            </a:lvl1pPr>
          </a:lstStyle>
          <a:p>
            <a:pPr>
              <a:defRPr/>
            </a:pPr>
            <a:endParaRPr lang="cs-CZ"/>
          </a:p>
        </p:txBody>
      </p:sp>
      <p:sp>
        <p:nvSpPr>
          <p:cNvPr id="4" name="Rectangle 5">
            <a:extLst>
              <a:ext uri="{FF2B5EF4-FFF2-40B4-BE49-F238E27FC236}">
                <a16:creationId xmlns:a16="http://schemas.microsoft.com/office/drawing/2014/main" id="{6AF792E1-FF0A-476D-9828-C6419F2379BE}"/>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5" name="Rectangle 6">
            <a:extLst>
              <a:ext uri="{FF2B5EF4-FFF2-40B4-BE49-F238E27FC236}">
                <a16:creationId xmlns:a16="http://schemas.microsoft.com/office/drawing/2014/main" id="{74228FD9-E5E1-40C7-BC0C-8B61C1609EAC}"/>
              </a:ext>
            </a:extLst>
          </p:cNvPr>
          <p:cNvSpPr>
            <a:spLocks noGrp="1" noChangeArrowheads="1"/>
          </p:cNvSpPr>
          <p:nvPr>
            <p:ph type="sldNum" sz="quarter" idx="12"/>
          </p:nvPr>
        </p:nvSpPr>
        <p:spPr>
          <a:ln/>
        </p:spPr>
        <p:txBody>
          <a:bodyPr/>
          <a:lstStyle>
            <a:lvl1pPr>
              <a:defRPr/>
            </a:lvl1pPr>
          </a:lstStyle>
          <a:p>
            <a:fld id="{0732C9E8-AF10-45CD-8950-0E302F1FEE3B}" type="slidenum">
              <a:rPr lang="cs-CZ" altLang="cs-CZ"/>
              <a:pPr/>
              <a:t>‹#›</a:t>
            </a:fld>
            <a:endParaRPr lang="cs-CZ" altLang="cs-CZ"/>
          </a:p>
        </p:txBody>
      </p:sp>
    </p:spTree>
    <p:extLst>
      <p:ext uri="{BB962C8B-B14F-4D97-AF65-F5344CB8AC3E}">
        <p14:creationId xmlns:p14="http://schemas.microsoft.com/office/powerpoint/2010/main" val="361552981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
            <a:extLst>
              <a:ext uri="{FF2B5EF4-FFF2-40B4-BE49-F238E27FC236}">
                <a16:creationId xmlns:a16="http://schemas.microsoft.com/office/drawing/2014/main" id="{1E1B2D84-A2E5-4E40-A32F-AC27B1990E6D}"/>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42997259-4CA7-4EE8-9A82-5DA42286E530}"/>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6" name="Rectangle 6">
            <a:extLst>
              <a:ext uri="{FF2B5EF4-FFF2-40B4-BE49-F238E27FC236}">
                <a16:creationId xmlns:a16="http://schemas.microsoft.com/office/drawing/2014/main" id="{92BB3331-FEFF-4397-830A-D20F13C102B3}"/>
              </a:ext>
            </a:extLst>
          </p:cNvPr>
          <p:cNvSpPr>
            <a:spLocks noGrp="1" noChangeArrowheads="1"/>
          </p:cNvSpPr>
          <p:nvPr>
            <p:ph type="sldNum" sz="quarter" idx="12"/>
          </p:nvPr>
        </p:nvSpPr>
        <p:spPr>
          <a:ln/>
        </p:spPr>
        <p:txBody>
          <a:bodyPr/>
          <a:lstStyle>
            <a:lvl1pPr>
              <a:defRPr/>
            </a:lvl1pPr>
          </a:lstStyle>
          <a:p>
            <a:fld id="{2D433CC9-6DA6-4E11-BF6D-9FE52B1BCD1F}" type="slidenum">
              <a:rPr lang="cs-CZ" altLang="cs-CZ"/>
              <a:pPr/>
              <a:t>‹#›</a:t>
            </a:fld>
            <a:endParaRPr lang="cs-CZ" altLang="cs-CZ"/>
          </a:p>
        </p:txBody>
      </p:sp>
    </p:spTree>
    <p:extLst>
      <p:ext uri="{BB962C8B-B14F-4D97-AF65-F5344CB8AC3E}">
        <p14:creationId xmlns:p14="http://schemas.microsoft.com/office/powerpoint/2010/main" val="1467479023"/>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Klepnutím lze upravit styly předlohy textu.</a:t>
            </a:r>
          </a:p>
        </p:txBody>
      </p:sp>
      <p:sp>
        <p:nvSpPr>
          <p:cNvPr id="4" name="Rectangle 4">
            <a:extLst>
              <a:ext uri="{FF2B5EF4-FFF2-40B4-BE49-F238E27FC236}">
                <a16:creationId xmlns:a16="http://schemas.microsoft.com/office/drawing/2014/main" id="{460C3CCB-2CFD-41F9-97F8-0580E4703C9B}"/>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8C43FC91-A1F1-4C25-8C05-9692D200A5F3}"/>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6" name="Rectangle 6">
            <a:extLst>
              <a:ext uri="{FF2B5EF4-FFF2-40B4-BE49-F238E27FC236}">
                <a16:creationId xmlns:a16="http://schemas.microsoft.com/office/drawing/2014/main" id="{6612CC35-4183-4B6D-A5AF-B3BF474FF840}"/>
              </a:ext>
            </a:extLst>
          </p:cNvPr>
          <p:cNvSpPr>
            <a:spLocks noGrp="1" noChangeArrowheads="1"/>
          </p:cNvSpPr>
          <p:nvPr>
            <p:ph type="sldNum" sz="quarter" idx="12"/>
          </p:nvPr>
        </p:nvSpPr>
        <p:spPr>
          <a:ln/>
        </p:spPr>
        <p:txBody>
          <a:bodyPr/>
          <a:lstStyle>
            <a:lvl1pPr>
              <a:defRPr/>
            </a:lvl1pPr>
          </a:lstStyle>
          <a:p>
            <a:fld id="{DDCD137E-4D83-4438-AB00-B946E7B38BCA}" type="slidenum">
              <a:rPr lang="cs-CZ" altLang="cs-CZ"/>
              <a:pPr/>
              <a:t>‹#›</a:t>
            </a:fld>
            <a:endParaRPr lang="cs-CZ" altLang="cs-CZ"/>
          </a:p>
        </p:txBody>
      </p:sp>
    </p:spTree>
    <p:extLst>
      <p:ext uri="{BB962C8B-B14F-4D97-AF65-F5344CB8AC3E}">
        <p14:creationId xmlns:p14="http://schemas.microsoft.com/office/powerpoint/2010/main" val="484502822"/>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4">
            <a:extLst>
              <a:ext uri="{FF2B5EF4-FFF2-40B4-BE49-F238E27FC236}">
                <a16:creationId xmlns:a16="http://schemas.microsoft.com/office/drawing/2014/main" id="{7E8FB4AE-7D37-4398-8496-664D5FD03900}"/>
              </a:ext>
            </a:extLst>
          </p:cNvPr>
          <p:cNvSpPr>
            <a:spLocks noGrp="1" noChangeArrowheads="1"/>
          </p:cNvSpPr>
          <p:nvPr>
            <p:ph type="dt" sz="half" idx="10"/>
          </p:nvPr>
        </p:nvSpPr>
        <p:spPr>
          <a:ln/>
        </p:spPr>
        <p:txBody>
          <a:bodyPr/>
          <a:lstStyle>
            <a:lvl1pPr>
              <a:defRPr/>
            </a:lvl1pPr>
          </a:lstStyle>
          <a:p>
            <a:pPr>
              <a:defRPr/>
            </a:pPr>
            <a:endParaRPr lang="cs-CZ"/>
          </a:p>
        </p:txBody>
      </p:sp>
      <p:sp>
        <p:nvSpPr>
          <p:cNvPr id="6" name="Rectangle 5">
            <a:extLst>
              <a:ext uri="{FF2B5EF4-FFF2-40B4-BE49-F238E27FC236}">
                <a16:creationId xmlns:a16="http://schemas.microsoft.com/office/drawing/2014/main" id="{31E574F2-42D7-46BF-8089-255FCEE49259}"/>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7" name="Rectangle 6">
            <a:extLst>
              <a:ext uri="{FF2B5EF4-FFF2-40B4-BE49-F238E27FC236}">
                <a16:creationId xmlns:a16="http://schemas.microsoft.com/office/drawing/2014/main" id="{89D3C569-3FC5-4A77-ABCE-180ADAD5CA7B}"/>
              </a:ext>
            </a:extLst>
          </p:cNvPr>
          <p:cNvSpPr>
            <a:spLocks noGrp="1" noChangeArrowheads="1"/>
          </p:cNvSpPr>
          <p:nvPr>
            <p:ph type="sldNum" sz="quarter" idx="12"/>
          </p:nvPr>
        </p:nvSpPr>
        <p:spPr>
          <a:ln/>
        </p:spPr>
        <p:txBody>
          <a:bodyPr/>
          <a:lstStyle>
            <a:lvl1pPr>
              <a:defRPr/>
            </a:lvl1pPr>
          </a:lstStyle>
          <a:p>
            <a:fld id="{88088651-77AB-4F5B-84DA-EDF4FBB588A7}" type="slidenum">
              <a:rPr lang="cs-CZ" altLang="cs-CZ"/>
              <a:pPr/>
              <a:t>‹#›</a:t>
            </a:fld>
            <a:endParaRPr lang="cs-CZ" altLang="cs-CZ"/>
          </a:p>
        </p:txBody>
      </p:sp>
    </p:spTree>
    <p:extLst>
      <p:ext uri="{BB962C8B-B14F-4D97-AF65-F5344CB8AC3E}">
        <p14:creationId xmlns:p14="http://schemas.microsoft.com/office/powerpoint/2010/main" val="81626167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4">
            <a:extLst>
              <a:ext uri="{FF2B5EF4-FFF2-40B4-BE49-F238E27FC236}">
                <a16:creationId xmlns:a16="http://schemas.microsoft.com/office/drawing/2014/main" id="{F7653C81-0702-49A9-87AB-755F0BB49D38}"/>
              </a:ext>
            </a:extLst>
          </p:cNvPr>
          <p:cNvSpPr>
            <a:spLocks noGrp="1" noChangeArrowheads="1"/>
          </p:cNvSpPr>
          <p:nvPr>
            <p:ph type="dt" sz="half" idx="10"/>
          </p:nvPr>
        </p:nvSpPr>
        <p:spPr>
          <a:ln/>
        </p:spPr>
        <p:txBody>
          <a:bodyPr/>
          <a:lstStyle>
            <a:lvl1pPr>
              <a:defRPr/>
            </a:lvl1pPr>
          </a:lstStyle>
          <a:p>
            <a:pPr>
              <a:defRPr/>
            </a:pPr>
            <a:endParaRPr lang="cs-CZ"/>
          </a:p>
        </p:txBody>
      </p:sp>
      <p:sp>
        <p:nvSpPr>
          <p:cNvPr id="8" name="Rectangle 5">
            <a:extLst>
              <a:ext uri="{FF2B5EF4-FFF2-40B4-BE49-F238E27FC236}">
                <a16:creationId xmlns:a16="http://schemas.microsoft.com/office/drawing/2014/main" id="{1AF0AAC4-1199-49A7-B9E3-43849F735C4B}"/>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9" name="Rectangle 6">
            <a:extLst>
              <a:ext uri="{FF2B5EF4-FFF2-40B4-BE49-F238E27FC236}">
                <a16:creationId xmlns:a16="http://schemas.microsoft.com/office/drawing/2014/main" id="{8D282ABC-77C7-487C-8992-9A139D4A404F}"/>
              </a:ext>
            </a:extLst>
          </p:cNvPr>
          <p:cNvSpPr>
            <a:spLocks noGrp="1" noChangeArrowheads="1"/>
          </p:cNvSpPr>
          <p:nvPr>
            <p:ph type="sldNum" sz="quarter" idx="12"/>
          </p:nvPr>
        </p:nvSpPr>
        <p:spPr>
          <a:ln/>
        </p:spPr>
        <p:txBody>
          <a:bodyPr/>
          <a:lstStyle>
            <a:lvl1pPr>
              <a:defRPr/>
            </a:lvl1pPr>
          </a:lstStyle>
          <a:p>
            <a:fld id="{DC6AAD24-9F25-427E-80FD-46862FBABE4F}" type="slidenum">
              <a:rPr lang="cs-CZ" altLang="cs-CZ"/>
              <a:pPr/>
              <a:t>‹#›</a:t>
            </a:fld>
            <a:endParaRPr lang="cs-CZ" altLang="cs-CZ"/>
          </a:p>
        </p:txBody>
      </p:sp>
    </p:spTree>
    <p:extLst>
      <p:ext uri="{BB962C8B-B14F-4D97-AF65-F5344CB8AC3E}">
        <p14:creationId xmlns:p14="http://schemas.microsoft.com/office/powerpoint/2010/main" val="356097701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Rectangle 4">
            <a:extLst>
              <a:ext uri="{FF2B5EF4-FFF2-40B4-BE49-F238E27FC236}">
                <a16:creationId xmlns:a16="http://schemas.microsoft.com/office/drawing/2014/main" id="{4A0D7F98-B32B-42CF-8894-9FE86C8923AB}"/>
              </a:ext>
            </a:extLst>
          </p:cNvPr>
          <p:cNvSpPr>
            <a:spLocks noGrp="1" noChangeArrowheads="1"/>
          </p:cNvSpPr>
          <p:nvPr>
            <p:ph type="dt" sz="half" idx="10"/>
          </p:nvPr>
        </p:nvSpPr>
        <p:spPr>
          <a:ln/>
        </p:spPr>
        <p:txBody>
          <a:bodyPr/>
          <a:lstStyle>
            <a:lvl1pPr>
              <a:defRPr/>
            </a:lvl1pPr>
          </a:lstStyle>
          <a:p>
            <a:pPr>
              <a:defRPr/>
            </a:pPr>
            <a:endParaRPr lang="cs-CZ"/>
          </a:p>
        </p:txBody>
      </p:sp>
      <p:sp>
        <p:nvSpPr>
          <p:cNvPr id="4" name="Rectangle 5">
            <a:extLst>
              <a:ext uri="{FF2B5EF4-FFF2-40B4-BE49-F238E27FC236}">
                <a16:creationId xmlns:a16="http://schemas.microsoft.com/office/drawing/2014/main" id="{114A096F-B300-471F-B4A1-A42B5B86CE94}"/>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5" name="Rectangle 6">
            <a:extLst>
              <a:ext uri="{FF2B5EF4-FFF2-40B4-BE49-F238E27FC236}">
                <a16:creationId xmlns:a16="http://schemas.microsoft.com/office/drawing/2014/main" id="{533D1C6A-00C9-4FBC-928B-82E78787EF29}"/>
              </a:ext>
            </a:extLst>
          </p:cNvPr>
          <p:cNvSpPr>
            <a:spLocks noGrp="1" noChangeArrowheads="1"/>
          </p:cNvSpPr>
          <p:nvPr>
            <p:ph type="sldNum" sz="quarter" idx="12"/>
          </p:nvPr>
        </p:nvSpPr>
        <p:spPr>
          <a:ln/>
        </p:spPr>
        <p:txBody>
          <a:bodyPr/>
          <a:lstStyle>
            <a:lvl1pPr>
              <a:defRPr/>
            </a:lvl1pPr>
          </a:lstStyle>
          <a:p>
            <a:fld id="{42819652-AA58-4637-A03A-0B2B84DA2350}" type="slidenum">
              <a:rPr lang="cs-CZ" altLang="cs-CZ"/>
              <a:pPr/>
              <a:t>‹#›</a:t>
            </a:fld>
            <a:endParaRPr lang="cs-CZ" altLang="cs-CZ"/>
          </a:p>
        </p:txBody>
      </p:sp>
    </p:spTree>
    <p:extLst>
      <p:ext uri="{BB962C8B-B14F-4D97-AF65-F5344CB8AC3E}">
        <p14:creationId xmlns:p14="http://schemas.microsoft.com/office/powerpoint/2010/main" val="260206173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0090331-BC20-4722-87D8-710A68F99EE0}"/>
              </a:ext>
            </a:extLst>
          </p:cNvPr>
          <p:cNvSpPr>
            <a:spLocks noGrp="1" noChangeArrowheads="1"/>
          </p:cNvSpPr>
          <p:nvPr>
            <p:ph type="dt" sz="half" idx="10"/>
          </p:nvPr>
        </p:nvSpPr>
        <p:spPr>
          <a:ln/>
        </p:spPr>
        <p:txBody>
          <a:bodyPr/>
          <a:lstStyle>
            <a:lvl1pPr>
              <a:defRPr/>
            </a:lvl1pPr>
          </a:lstStyle>
          <a:p>
            <a:pPr>
              <a:defRPr/>
            </a:pPr>
            <a:endParaRPr lang="cs-CZ"/>
          </a:p>
        </p:txBody>
      </p:sp>
      <p:sp>
        <p:nvSpPr>
          <p:cNvPr id="3" name="Rectangle 5">
            <a:extLst>
              <a:ext uri="{FF2B5EF4-FFF2-40B4-BE49-F238E27FC236}">
                <a16:creationId xmlns:a16="http://schemas.microsoft.com/office/drawing/2014/main" id="{DC65C662-E626-4BCD-AFF8-AF4BE6DBF2CF}"/>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4" name="Rectangle 6">
            <a:extLst>
              <a:ext uri="{FF2B5EF4-FFF2-40B4-BE49-F238E27FC236}">
                <a16:creationId xmlns:a16="http://schemas.microsoft.com/office/drawing/2014/main" id="{502C97E5-A876-4577-8C1F-7DC0CC426E1D}"/>
              </a:ext>
            </a:extLst>
          </p:cNvPr>
          <p:cNvSpPr>
            <a:spLocks noGrp="1" noChangeArrowheads="1"/>
          </p:cNvSpPr>
          <p:nvPr>
            <p:ph type="sldNum" sz="quarter" idx="12"/>
          </p:nvPr>
        </p:nvSpPr>
        <p:spPr>
          <a:ln/>
        </p:spPr>
        <p:txBody>
          <a:bodyPr/>
          <a:lstStyle>
            <a:lvl1pPr>
              <a:defRPr/>
            </a:lvl1pPr>
          </a:lstStyle>
          <a:p>
            <a:fld id="{50ED0309-BBBC-4DAB-B66B-D019665B77B8}" type="slidenum">
              <a:rPr lang="cs-CZ" altLang="cs-CZ"/>
              <a:pPr/>
              <a:t>‹#›</a:t>
            </a:fld>
            <a:endParaRPr lang="cs-CZ" altLang="cs-CZ"/>
          </a:p>
        </p:txBody>
      </p:sp>
    </p:spTree>
    <p:extLst>
      <p:ext uri="{BB962C8B-B14F-4D97-AF65-F5344CB8AC3E}">
        <p14:creationId xmlns:p14="http://schemas.microsoft.com/office/powerpoint/2010/main" val="3943922953"/>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4">
            <a:extLst>
              <a:ext uri="{FF2B5EF4-FFF2-40B4-BE49-F238E27FC236}">
                <a16:creationId xmlns:a16="http://schemas.microsoft.com/office/drawing/2014/main" id="{05633031-3A1A-4200-86EC-271ABCA5D898}"/>
              </a:ext>
            </a:extLst>
          </p:cNvPr>
          <p:cNvSpPr>
            <a:spLocks noGrp="1" noChangeArrowheads="1"/>
          </p:cNvSpPr>
          <p:nvPr>
            <p:ph type="dt" sz="half" idx="10"/>
          </p:nvPr>
        </p:nvSpPr>
        <p:spPr>
          <a:ln/>
        </p:spPr>
        <p:txBody>
          <a:bodyPr/>
          <a:lstStyle>
            <a:lvl1pPr>
              <a:defRPr/>
            </a:lvl1pPr>
          </a:lstStyle>
          <a:p>
            <a:pPr>
              <a:defRPr/>
            </a:pPr>
            <a:endParaRPr lang="cs-CZ"/>
          </a:p>
        </p:txBody>
      </p:sp>
      <p:sp>
        <p:nvSpPr>
          <p:cNvPr id="6" name="Rectangle 5">
            <a:extLst>
              <a:ext uri="{FF2B5EF4-FFF2-40B4-BE49-F238E27FC236}">
                <a16:creationId xmlns:a16="http://schemas.microsoft.com/office/drawing/2014/main" id="{CAF5D07F-E13F-4DE3-AB83-68024FB9DCE5}"/>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7" name="Rectangle 6">
            <a:extLst>
              <a:ext uri="{FF2B5EF4-FFF2-40B4-BE49-F238E27FC236}">
                <a16:creationId xmlns:a16="http://schemas.microsoft.com/office/drawing/2014/main" id="{ED801175-EE36-4B8F-A1BA-1411A74DCA9A}"/>
              </a:ext>
            </a:extLst>
          </p:cNvPr>
          <p:cNvSpPr>
            <a:spLocks noGrp="1" noChangeArrowheads="1"/>
          </p:cNvSpPr>
          <p:nvPr>
            <p:ph type="sldNum" sz="quarter" idx="12"/>
          </p:nvPr>
        </p:nvSpPr>
        <p:spPr>
          <a:ln/>
        </p:spPr>
        <p:txBody>
          <a:bodyPr/>
          <a:lstStyle>
            <a:lvl1pPr>
              <a:defRPr/>
            </a:lvl1pPr>
          </a:lstStyle>
          <a:p>
            <a:fld id="{2FDFFBE2-F670-4817-B041-20D5409466AC}" type="slidenum">
              <a:rPr lang="cs-CZ" altLang="cs-CZ"/>
              <a:pPr/>
              <a:t>‹#›</a:t>
            </a:fld>
            <a:endParaRPr lang="cs-CZ" altLang="cs-CZ"/>
          </a:p>
        </p:txBody>
      </p:sp>
    </p:spTree>
    <p:extLst>
      <p:ext uri="{BB962C8B-B14F-4D97-AF65-F5344CB8AC3E}">
        <p14:creationId xmlns:p14="http://schemas.microsoft.com/office/powerpoint/2010/main" val="2811110901"/>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4">
            <a:extLst>
              <a:ext uri="{FF2B5EF4-FFF2-40B4-BE49-F238E27FC236}">
                <a16:creationId xmlns:a16="http://schemas.microsoft.com/office/drawing/2014/main" id="{1235DDFB-F8B8-4981-BAD9-2E9AB7A2A148}"/>
              </a:ext>
            </a:extLst>
          </p:cNvPr>
          <p:cNvSpPr>
            <a:spLocks noGrp="1" noChangeArrowheads="1"/>
          </p:cNvSpPr>
          <p:nvPr>
            <p:ph type="dt" sz="half" idx="10"/>
          </p:nvPr>
        </p:nvSpPr>
        <p:spPr>
          <a:ln/>
        </p:spPr>
        <p:txBody>
          <a:bodyPr/>
          <a:lstStyle>
            <a:lvl1pPr>
              <a:defRPr/>
            </a:lvl1pPr>
          </a:lstStyle>
          <a:p>
            <a:pPr>
              <a:defRPr/>
            </a:pPr>
            <a:endParaRPr lang="cs-CZ"/>
          </a:p>
        </p:txBody>
      </p:sp>
      <p:sp>
        <p:nvSpPr>
          <p:cNvPr id="6" name="Rectangle 5">
            <a:extLst>
              <a:ext uri="{FF2B5EF4-FFF2-40B4-BE49-F238E27FC236}">
                <a16:creationId xmlns:a16="http://schemas.microsoft.com/office/drawing/2014/main" id="{4866BD03-03A8-42CA-9069-3DBD90B2AC0C}"/>
              </a:ext>
            </a:extLst>
          </p:cNvPr>
          <p:cNvSpPr>
            <a:spLocks noGrp="1" noChangeArrowheads="1"/>
          </p:cNvSpPr>
          <p:nvPr>
            <p:ph type="ftr" sz="quarter" idx="11"/>
          </p:nvPr>
        </p:nvSpPr>
        <p:spPr>
          <a:ln/>
        </p:spPr>
        <p:txBody>
          <a:bodyPr/>
          <a:lstStyle>
            <a:lvl1pPr>
              <a:defRPr/>
            </a:lvl1pPr>
          </a:lstStyle>
          <a:p>
            <a:pPr>
              <a:defRPr/>
            </a:pPr>
            <a:r>
              <a:rPr lang="cs-CZ"/>
              <a:t>VO FTVS UK v Praze                                   Mgr. Michal Vágner  </a:t>
            </a:r>
          </a:p>
        </p:txBody>
      </p:sp>
      <p:sp>
        <p:nvSpPr>
          <p:cNvPr id="7" name="Rectangle 6">
            <a:extLst>
              <a:ext uri="{FF2B5EF4-FFF2-40B4-BE49-F238E27FC236}">
                <a16:creationId xmlns:a16="http://schemas.microsoft.com/office/drawing/2014/main" id="{159ED240-5423-4908-B3C2-CF64A00D9462}"/>
              </a:ext>
            </a:extLst>
          </p:cNvPr>
          <p:cNvSpPr>
            <a:spLocks noGrp="1" noChangeArrowheads="1"/>
          </p:cNvSpPr>
          <p:nvPr>
            <p:ph type="sldNum" sz="quarter" idx="12"/>
          </p:nvPr>
        </p:nvSpPr>
        <p:spPr>
          <a:ln/>
        </p:spPr>
        <p:txBody>
          <a:bodyPr/>
          <a:lstStyle>
            <a:lvl1pPr>
              <a:defRPr/>
            </a:lvl1pPr>
          </a:lstStyle>
          <a:p>
            <a:fld id="{6F6C24FE-5839-4B48-B5C5-BC0C71A5A95E}" type="slidenum">
              <a:rPr lang="cs-CZ" altLang="cs-CZ"/>
              <a:pPr/>
              <a:t>‹#›</a:t>
            </a:fld>
            <a:endParaRPr lang="cs-CZ" altLang="cs-CZ"/>
          </a:p>
        </p:txBody>
      </p:sp>
    </p:spTree>
    <p:extLst>
      <p:ext uri="{BB962C8B-B14F-4D97-AF65-F5344CB8AC3E}">
        <p14:creationId xmlns:p14="http://schemas.microsoft.com/office/powerpoint/2010/main" val="2108750053"/>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2EE0F05-CEB9-4806-AE61-6DBBDFB3C1F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1027" name="Rectangle 3">
            <a:extLst>
              <a:ext uri="{FF2B5EF4-FFF2-40B4-BE49-F238E27FC236}">
                <a16:creationId xmlns:a16="http://schemas.microsoft.com/office/drawing/2014/main" id="{8B4FBE47-9615-4D27-96E8-FB3886F8D8FE}"/>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1028" name="Rectangle 4">
            <a:extLst>
              <a:ext uri="{FF2B5EF4-FFF2-40B4-BE49-F238E27FC236}">
                <a16:creationId xmlns:a16="http://schemas.microsoft.com/office/drawing/2014/main" id="{85FF8078-9047-4860-A945-B071535C287D}"/>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cs-CZ"/>
          </a:p>
        </p:txBody>
      </p:sp>
      <p:sp>
        <p:nvSpPr>
          <p:cNvPr id="1029" name="Rectangle 5">
            <a:extLst>
              <a:ext uri="{FF2B5EF4-FFF2-40B4-BE49-F238E27FC236}">
                <a16:creationId xmlns:a16="http://schemas.microsoft.com/office/drawing/2014/main" id="{7A8082CD-7E7F-4ECC-956E-63C9828BEA54}"/>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r>
              <a:rPr lang="cs-CZ"/>
              <a:t>VO FTVS UK v Praze                                   Mgr. Michal Vágner  </a:t>
            </a:r>
          </a:p>
        </p:txBody>
      </p:sp>
      <p:sp>
        <p:nvSpPr>
          <p:cNvPr id="1030" name="Rectangle 6">
            <a:extLst>
              <a:ext uri="{FF2B5EF4-FFF2-40B4-BE49-F238E27FC236}">
                <a16:creationId xmlns:a16="http://schemas.microsoft.com/office/drawing/2014/main" id="{769C21A3-2BF5-43B7-8568-05EE59576FB5}"/>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79DCDE42-AC10-429B-B1AC-66420587BF1B}" type="slidenum">
              <a:rPr lang="cs-CZ" altLang="cs-CZ"/>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2000"/>
                                        <p:tgtEl>
                                          <p:spTgt spid="10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27"/>
                                        </p:tgtEl>
                                        <p:attrNameLst>
                                          <p:attrName>style.visibility</p:attrName>
                                        </p:attrNameLst>
                                      </p:cBhvr>
                                      <p:to>
                                        <p:strVal val="visible"/>
                                      </p:to>
                                    </p:set>
                                    <p:animEffect transition="in" filter="fade">
                                      <p:cBhvr>
                                        <p:cTn id="10" dur="20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p:tmplLst>
          <p:tmpl>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2000"/>
                        <p:tgtEl>
                          <p:spTgt spid="1027"/>
                        </p:tgtEl>
                      </p:cBhvr>
                    </p:animEffect>
                  </p:childTnLst>
                </p:cTn>
              </p:par>
            </p:tnLst>
          </p:tmpl>
        </p:tmplLst>
      </p:bldP>
    </p:bldLst>
  </p:timing>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Zástupný symbol pro zápatí 5">
            <a:extLst>
              <a:ext uri="{FF2B5EF4-FFF2-40B4-BE49-F238E27FC236}">
                <a16:creationId xmlns:a16="http://schemas.microsoft.com/office/drawing/2014/main" id="{209C25FB-16C6-416D-B759-48DD3067C93D}"/>
              </a:ext>
            </a:extLst>
          </p:cNvPr>
          <p:cNvSpPr>
            <a:spLocks noGrp="1"/>
          </p:cNvSpPr>
          <p:nvPr>
            <p:ph type="ftr" sz="quarter" idx="11"/>
          </p:nvPr>
        </p:nvSpPr>
        <p:spPr>
          <a:xfrm>
            <a:off x="3214688" y="6381750"/>
            <a:ext cx="2895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cs-CZ" altLang="cs-CZ" sz="1200">
                <a:solidFill>
                  <a:schemeClr val="bg1"/>
                </a:solidFill>
              </a:rPr>
              <a:t>VO UK FTVS v Praze                                   pplk. PhDr. Michal Vágner, Ph.D.  </a:t>
            </a:r>
          </a:p>
        </p:txBody>
      </p:sp>
      <p:sp useBgFill="1">
        <p:nvSpPr>
          <p:cNvPr id="2051" name="Rectangle 3">
            <a:extLst>
              <a:ext uri="{FF2B5EF4-FFF2-40B4-BE49-F238E27FC236}">
                <a16:creationId xmlns:a16="http://schemas.microsoft.com/office/drawing/2014/main" id="{86EC110E-108F-4DE4-A2F4-54FB27CF4D23}"/>
              </a:ext>
            </a:extLst>
          </p:cNvPr>
          <p:cNvSpPr>
            <a:spLocks noGrp="1" noChangeArrowheads="1"/>
          </p:cNvSpPr>
          <p:nvPr>
            <p:ph type="body" sz="half" idx="1"/>
          </p:nvPr>
        </p:nvSpPr>
        <p:spPr>
          <a:xfrm>
            <a:off x="500063" y="1500188"/>
            <a:ext cx="8286750" cy="4857750"/>
          </a:xfrm>
        </p:spPr>
        <p:txBody>
          <a:bodyPr/>
          <a:lstStyle/>
          <a:p>
            <a:pPr eaLnBrk="1" hangingPunct="1">
              <a:lnSpc>
                <a:spcPct val="80000"/>
              </a:lnSpc>
              <a:buFontTx/>
              <a:buNone/>
            </a:pPr>
            <a:r>
              <a:rPr lang="cs-CZ" altLang="cs-CZ" sz="2800" b="1" u="sng">
                <a:solidFill>
                  <a:schemeClr val="bg1"/>
                </a:solidFill>
              </a:rPr>
              <a:t>OBSAH</a:t>
            </a:r>
            <a:r>
              <a:rPr lang="cs-CZ" altLang="cs-CZ" sz="3600" b="1" u="sng">
                <a:solidFill>
                  <a:schemeClr val="bg1"/>
                </a:solidFill>
              </a:rPr>
              <a:t>                </a:t>
            </a:r>
            <a:r>
              <a:rPr lang="cs-CZ" altLang="cs-CZ" sz="2400" b="1" u="sng">
                <a:solidFill>
                  <a:schemeClr val="bg1"/>
                </a:solidFill>
              </a:rPr>
              <a:t>ZP – Základy přežití</a:t>
            </a:r>
          </a:p>
          <a:p>
            <a:pPr eaLnBrk="1" hangingPunct="1">
              <a:lnSpc>
                <a:spcPct val="80000"/>
              </a:lnSpc>
              <a:buFontTx/>
              <a:buNone/>
            </a:pPr>
            <a:r>
              <a:rPr lang="cs-CZ" altLang="cs-CZ" sz="2400">
                <a:solidFill>
                  <a:schemeClr val="bg1"/>
                </a:solidFill>
              </a:rPr>
              <a:t>Úkoly, obsah a základní pravidla</a:t>
            </a:r>
          </a:p>
          <a:p>
            <a:pPr eaLnBrk="1" hangingPunct="1">
              <a:lnSpc>
                <a:spcPct val="80000"/>
              </a:lnSpc>
              <a:buFontTx/>
              <a:buNone/>
            </a:pPr>
            <a:r>
              <a:rPr lang="cs-CZ" altLang="cs-CZ" sz="2400">
                <a:solidFill>
                  <a:schemeClr val="bg1"/>
                </a:solidFill>
              </a:rPr>
              <a:t>Zásady pro vypracování plánu</a:t>
            </a:r>
          </a:p>
          <a:p>
            <a:pPr eaLnBrk="1" hangingPunct="1">
              <a:lnSpc>
                <a:spcPct val="80000"/>
              </a:lnSpc>
              <a:buFontTx/>
              <a:buNone/>
            </a:pPr>
            <a:endParaRPr lang="cs-CZ" altLang="cs-CZ" sz="2400">
              <a:solidFill>
                <a:schemeClr val="bg1"/>
              </a:solidFill>
            </a:endParaRPr>
          </a:p>
          <a:p>
            <a:pPr eaLnBrk="1" hangingPunct="1">
              <a:lnSpc>
                <a:spcPct val="80000"/>
              </a:lnSpc>
              <a:buFontTx/>
              <a:buNone/>
            </a:pPr>
            <a:r>
              <a:rPr lang="cs-CZ" altLang="cs-CZ" sz="2400">
                <a:solidFill>
                  <a:schemeClr val="bg1"/>
                </a:solidFill>
              </a:rPr>
              <a:t>Pobyt v terénu a ochrana před nepříznivými vlivy</a:t>
            </a:r>
          </a:p>
          <a:p>
            <a:pPr eaLnBrk="1" hangingPunct="1">
              <a:lnSpc>
                <a:spcPct val="80000"/>
              </a:lnSpc>
              <a:buFontTx/>
              <a:buNone/>
            </a:pPr>
            <a:r>
              <a:rPr lang="cs-CZ" altLang="cs-CZ" sz="2400">
                <a:solidFill>
                  <a:schemeClr val="bg1"/>
                </a:solidFill>
              </a:rPr>
              <a:t>Orientace v terénu</a:t>
            </a:r>
          </a:p>
          <a:p>
            <a:pPr eaLnBrk="1" hangingPunct="1">
              <a:lnSpc>
                <a:spcPct val="80000"/>
              </a:lnSpc>
              <a:buFontTx/>
              <a:buNone/>
            </a:pPr>
            <a:r>
              <a:rPr lang="cs-CZ" altLang="cs-CZ" sz="2400">
                <a:solidFill>
                  <a:schemeClr val="bg1"/>
                </a:solidFill>
              </a:rPr>
              <a:t>Oheň , voda a způsob uchování stravy</a:t>
            </a:r>
          </a:p>
          <a:p>
            <a:pPr eaLnBrk="1" hangingPunct="1">
              <a:lnSpc>
                <a:spcPct val="80000"/>
              </a:lnSpc>
              <a:buFontTx/>
              <a:buNone/>
            </a:pPr>
            <a:r>
              <a:rPr lang="cs-CZ" altLang="cs-CZ" sz="2400">
                <a:solidFill>
                  <a:schemeClr val="bg1"/>
                </a:solidFill>
              </a:rPr>
              <a:t>První pomoc</a:t>
            </a:r>
          </a:p>
          <a:p>
            <a:pPr eaLnBrk="1" hangingPunct="1">
              <a:lnSpc>
                <a:spcPct val="80000"/>
              </a:lnSpc>
              <a:buFontTx/>
              <a:buNone/>
            </a:pPr>
            <a:r>
              <a:rPr lang="cs-CZ" altLang="cs-CZ" sz="2000" b="1" u="sng">
                <a:solidFill>
                  <a:schemeClr val="bg1"/>
                </a:solidFill>
              </a:rPr>
              <a:t> </a:t>
            </a:r>
          </a:p>
          <a:p>
            <a:pPr eaLnBrk="1" hangingPunct="1">
              <a:lnSpc>
                <a:spcPct val="80000"/>
              </a:lnSpc>
              <a:buFontTx/>
              <a:buNone/>
            </a:pPr>
            <a:r>
              <a:rPr lang="cs-CZ" altLang="cs-CZ" sz="2000">
                <a:solidFill>
                  <a:schemeClr val="bg1"/>
                </a:solidFill>
              </a:rPr>
              <a:t>		</a:t>
            </a:r>
          </a:p>
          <a:p>
            <a:pPr eaLnBrk="1" hangingPunct="1">
              <a:lnSpc>
                <a:spcPct val="80000"/>
              </a:lnSpc>
              <a:buFontTx/>
              <a:buNone/>
            </a:pPr>
            <a:r>
              <a:rPr lang="cs-CZ" altLang="cs-CZ" sz="2000">
                <a:solidFill>
                  <a:schemeClr val="bg1"/>
                </a:solidFill>
              </a:rPr>
              <a:t>	</a:t>
            </a:r>
          </a:p>
        </p:txBody>
      </p:sp>
      <p:sp>
        <p:nvSpPr>
          <p:cNvPr id="2052" name="WordArt 5">
            <a:extLst>
              <a:ext uri="{FF2B5EF4-FFF2-40B4-BE49-F238E27FC236}">
                <a16:creationId xmlns:a16="http://schemas.microsoft.com/office/drawing/2014/main" id="{98E4D953-D068-41BE-8C8B-5B10F9D34D98}"/>
              </a:ext>
            </a:extLst>
          </p:cNvPr>
          <p:cNvSpPr>
            <a:spLocks noChangeArrowheads="1" noChangeShapeType="1" noTextEdit="1"/>
          </p:cNvSpPr>
          <p:nvPr/>
        </p:nvSpPr>
        <p:spPr bwMode="auto">
          <a:xfrm>
            <a:off x="3419475" y="195263"/>
            <a:ext cx="2854325" cy="714375"/>
          </a:xfrm>
          <a:prstGeom prst="rect">
            <a:avLst/>
          </a:prstGeom>
        </p:spPr>
        <p:txBody>
          <a:bodyPr wrap="none" fromWordArt="1">
            <a:prstTxWarp prst="textPlain">
              <a:avLst>
                <a:gd name="adj" fmla="val 50000"/>
              </a:avLst>
            </a:prstTxWarp>
          </a:bodyPr>
          <a:lstStyle/>
          <a:p>
            <a:pPr algn="ctr"/>
            <a:r>
              <a:rPr lang="cs-CZ" sz="3200" kern="10">
                <a:ln w="9525">
                  <a:solidFill>
                    <a:srgbClr val="000000"/>
                  </a:solidFill>
                  <a:round/>
                  <a:headEnd/>
                  <a:tailEnd/>
                </a:ln>
                <a:solidFill>
                  <a:srgbClr val="FFFF00"/>
                </a:solidFill>
                <a:effectLst>
                  <a:prstShdw prst="shdw12">
                    <a:srgbClr val="808080">
                      <a:alpha val="50000"/>
                    </a:srgbClr>
                  </a:prstShdw>
                </a:effectLst>
                <a:latin typeface="Arial Black" panose="020B0A04020102020204" pitchFamily="34" charset="0"/>
              </a:rPr>
              <a:t>Souhrn</a:t>
            </a:r>
          </a:p>
        </p:txBody>
      </p:sp>
      <p:sp>
        <p:nvSpPr>
          <p:cNvPr id="2053" name="Text Box 7">
            <a:extLst>
              <a:ext uri="{FF2B5EF4-FFF2-40B4-BE49-F238E27FC236}">
                <a16:creationId xmlns:a16="http://schemas.microsoft.com/office/drawing/2014/main" id="{AF5F2D5A-A040-450E-923E-D267C42E111D}"/>
              </a:ext>
            </a:extLst>
          </p:cNvPr>
          <p:cNvSpPr txBox="1">
            <a:spLocks noChangeArrowheads="1"/>
          </p:cNvSpPr>
          <p:nvPr/>
        </p:nvSpPr>
        <p:spPr bwMode="auto">
          <a:xfrm>
            <a:off x="3779838" y="2682875"/>
            <a:ext cx="18415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endParaRPr lang="cs-CZ" altLang="cs-CZ" sz="2000"/>
          </a:p>
          <a:p>
            <a:pPr eaLnBrk="1" hangingPunct="1">
              <a:spcBef>
                <a:spcPct val="0"/>
              </a:spcBef>
              <a:buFontTx/>
              <a:buNone/>
            </a:pPr>
            <a:endParaRPr lang="cs-CZ" altLang="cs-CZ" sz="180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2CF676A7-10DE-4162-9750-00658D8B31BE}"/>
              </a:ext>
            </a:extLst>
          </p:cNvPr>
          <p:cNvSpPr>
            <a:spLocks noGrp="1" noRot="1" noChangeArrowheads="1"/>
          </p:cNvSpPr>
          <p:nvPr>
            <p:ph type="title"/>
          </p:nvPr>
        </p:nvSpPr>
        <p:spPr>
          <a:xfrm>
            <a:off x="647700" y="38100"/>
            <a:ext cx="8496300" cy="1143000"/>
          </a:xfrm>
        </p:spPr>
        <p:txBody>
          <a:bodyPr/>
          <a:lstStyle/>
          <a:p>
            <a:pPr eaLnBrk="1" hangingPunct="1"/>
            <a:r>
              <a:rPr lang="cs-CZ" altLang="cs-CZ" sz="3600" u="sng">
                <a:solidFill>
                  <a:schemeClr val="bg1"/>
                </a:solidFill>
              </a:rPr>
              <a:t>Zásady pro vypracování plánu přežití</a:t>
            </a:r>
          </a:p>
        </p:txBody>
      </p:sp>
      <p:sp>
        <p:nvSpPr>
          <p:cNvPr id="123907" name="Rectangle 3">
            <a:extLst>
              <a:ext uri="{FF2B5EF4-FFF2-40B4-BE49-F238E27FC236}">
                <a16:creationId xmlns:a16="http://schemas.microsoft.com/office/drawing/2014/main" id="{AB9A63C3-2055-4851-95D7-9D743ECC54C4}"/>
              </a:ext>
            </a:extLst>
          </p:cNvPr>
          <p:cNvSpPr>
            <a:spLocks noGrp="1" noRot="1" noChangeArrowheads="1"/>
          </p:cNvSpPr>
          <p:nvPr>
            <p:ph type="body" idx="1"/>
          </p:nvPr>
        </p:nvSpPr>
        <p:spPr>
          <a:xfrm>
            <a:off x="966788" y="1412875"/>
            <a:ext cx="7156450" cy="4608513"/>
          </a:xfrm>
        </p:spPr>
        <p:txBody>
          <a:bodyPr/>
          <a:lstStyle/>
          <a:p>
            <a:pPr eaLnBrk="1" hangingPunct="1"/>
            <a:r>
              <a:rPr lang="cs-CZ" altLang="cs-CZ" b="1">
                <a:solidFill>
                  <a:schemeClr val="bg1"/>
                </a:solidFill>
                <a:latin typeface="Times New Roman" panose="02020603050405020304" pitchFamily="18" charset="0"/>
              </a:rPr>
              <a:t>rozhodnout, zda setrvat na místě nebo pochodovat jinam</a:t>
            </a:r>
          </a:p>
          <a:p>
            <a:pPr lvl="1" eaLnBrk="1" hangingPunct="1"/>
            <a:r>
              <a:rPr lang="cs-CZ" altLang="cs-CZ" b="1">
                <a:solidFill>
                  <a:schemeClr val="bg1"/>
                </a:solidFill>
                <a:latin typeface="Times New Roman" panose="02020603050405020304" pitchFamily="18" charset="0"/>
              </a:rPr>
              <a:t>v případě pochodu:</a:t>
            </a:r>
          </a:p>
          <a:p>
            <a:pPr lvl="2" eaLnBrk="1" hangingPunct="1"/>
            <a:r>
              <a:rPr lang="cs-CZ" altLang="cs-CZ" b="1">
                <a:solidFill>
                  <a:schemeClr val="bg1"/>
                </a:solidFill>
                <a:latin typeface="Times New Roman" panose="02020603050405020304" pitchFamily="18" charset="0"/>
              </a:rPr>
              <a:t>určit směr a způsob, jak ho udržovat</a:t>
            </a:r>
          </a:p>
          <a:p>
            <a:pPr lvl="2" eaLnBrk="1" hangingPunct="1"/>
            <a:r>
              <a:rPr lang="cs-CZ" altLang="cs-CZ" b="1">
                <a:solidFill>
                  <a:schemeClr val="bg1"/>
                </a:solidFill>
                <a:latin typeface="Times New Roman" panose="02020603050405020304" pitchFamily="18" charset="0"/>
              </a:rPr>
              <a:t>rozvrhnout denní pochodové dávky</a:t>
            </a:r>
          </a:p>
          <a:p>
            <a:pPr lvl="2" eaLnBrk="1" hangingPunct="1"/>
            <a:r>
              <a:rPr lang="cs-CZ" altLang="cs-CZ" b="1">
                <a:solidFill>
                  <a:schemeClr val="bg1"/>
                </a:solidFill>
                <a:latin typeface="Times New Roman" panose="02020603050405020304" pitchFamily="18" charset="0"/>
              </a:rPr>
              <a:t>promyslet způsob signalizace</a:t>
            </a:r>
          </a:p>
          <a:p>
            <a:pPr lvl="1" eaLnBrk="1" hangingPunct="1"/>
            <a:r>
              <a:rPr lang="cs-CZ" altLang="cs-CZ" b="1">
                <a:solidFill>
                  <a:schemeClr val="bg1"/>
                </a:solidFill>
                <a:latin typeface="Times New Roman" panose="02020603050405020304" pitchFamily="18" charset="0"/>
              </a:rPr>
              <a:t>na místě:</a:t>
            </a:r>
          </a:p>
          <a:p>
            <a:pPr lvl="2" eaLnBrk="1" hangingPunct="1"/>
            <a:r>
              <a:rPr lang="cs-CZ" altLang="cs-CZ" b="1">
                <a:solidFill>
                  <a:schemeClr val="bg1"/>
                </a:solidFill>
                <a:latin typeface="Times New Roman" panose="02020603050405020304" pitchFamily="18" charset="0"/>
              </a:rPr>
              <a:t>zřídit signalizační systém</a:t>
            </a:r>
          </a:p>
          <a:p>
            <a:pPr lvl="2" eaLnBrk="1" hangingPunct="1"/>
            <a:r>
              <a:rPr lang="cs-CZ" altLang="cs-CZ" b="1">
                <a:solidFill>
                  <a:schemeClr val="bg1"/>
                </a:solidFill>
                <a:latin typeface="Times New Roman" panose="02020603050405020304" pitchFamily="18" charset="0"/>
              </a:rPr>
              <a:t>vybrat místo postavit úkryt</a:t>
            </a:r>
          </a:p>
          <a:p>
            <a:pPr lvl="2" eaLnBrk="1" hangingPunct="1"/>
            <a:r>
              <a:rPr lang="cs-CZ" altLang="cs-CZ" b="1">
                <a:solidFill>
                  <a:schemeClr val="bg1"/>
                </a:solidFill>
                <a:latin typeface="Times New Roman" panose="02020603050405020304" pitchFamily="18" charset="0"/>
              </a:rPr>
              <a:t>nalézt zdroj vody</a:t>
            </a:r>
          </a:p>
          <a:p>
            <a:pPr lvl="2" eaLnBrk="1" hangingPunct="1"/>
            <a:r>
              <a:rPr lang="cs-CZ" altLang="cs-CZ" b="1">
                <a:solidFill>
                  <a:schemeClr val="bg1"/>
                </a:solidFill>
                <a:latin typeface="Times New Roman" panose="02020603050405020304" pitchFamily="18" charset="0"/>
              </a:rPr>
              <a:t>postarat se o získání potravy</a:t>
            </a:r>
          </a:p>
        </p:txBody>
      </p:sp>
      <p:sp>
        <p:nvSpPr>
          <p:cNvPr id="123908" name="Text Box 4">
            <a:extLst>
              <a:ext uri="{FF2B5EF4-FFF2-40B4-BE49-F238E27FC236}">
                <a16:creationId xmlns:a16="http://schemas.microsoft.com/office/drawing/2014/main" id="{36D875F4-CB6F-434F-B101-C84786DAE62A}"/>
              </a:ext>
            </a:extLst>
          </p:cNvPr>
          <p:cNvSpPr txBox="1">
            <a:spLocks noChangeArrowheads="1"/>
          </p:cNvSpPr>
          <p:nvPr/>
        </p:nvSpPr>
        <p:spPr bwMode="auto">
          <a:xfrm rot="-1209105">
            <a:off x="5348288" y="4508500"/>
            <a:ext cx="28082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cs-CZ" altLang="cs-CZ" sz="2400" b="1"/>
              <a:t>IMPROVIZUJ!!!</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fade">
                                      <p:cBhvr>
                                        <p:cTn id="7" dur="2000"/>
                                        <p:tgtEl>
                                          <p:spTgt spid="1239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3907">
                                            <p:txEl>
                                              <p:pRg st="0" end="0"/>
                                            </p:txEl>
                                          </p:spTgt>
                                        </p:tgtEl>
                                        <p:attrNameLst>
                                          <p:attrName>style.visibility</p:attrName>
                                        </p:attrNameLst>
                                      </p:cBhvr>
                                      <p:to>
                                        <p:strVal val="visible"/>
                                      </p:to>
                                    </p:set>
                                    <p:animEffect transition="in" filter="fade">
                                      <p:cBhvr>
                                        <p:cTn id="12" dur="2000"/>
                                        <p:tgtEl>
                                          <p:spTgt spid="1239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3907">
                                            <p:txEl>
                                              <p:pRg st="1" end="1"/>
                                            </p:txEl>
                                          </p:spTgt>
                                        </p:tgtEl>
                                        <p:attrNameLst>
                                          <p:attrName>style.visibility</p:attrName>
                                        </p:attrNameLst>
                                      </p:cBhvr>
                                      <p:to>
                                        <p:strVal val="visible"/>
                                      </p:to>
                                    </p:set>
                                    <p:animEffect transition="in" filter="fade">
                                      <p:cBhvr>
                                        <p:cTn id="17" dur="2000"/>
                                        <p:tgtEl>
                                          <p:spTgt spid="12390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3907">
                                            <p:txEl>
                                              <p:pRg st="2" end="2"/>
                                            </p:txEl>
                                          </p:spTgt>
                                        </p:tgtEl>
                                        <p:attrNameLst>
                                          <p:attrName>style.visibility</p:attrName>
                                        </p:attrNameLst>
                                      </p:cBhvr>
                                      <p:to>
                                        <p:strVal val="visible"/>
                                      </p:to>
                                    </p:set>
                                    <p:animEffect transition="in" filter="fade">
                                      <p:cBhvr>
                                        <p:cTn id="22" dur="2000"/>
                                        <p:tgtEl>
                                          <p:spTgt spid="12390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3907">
                                            <p:txEl>
                                              <p:pRg st="3" end="3"/>
                                            </p:txEl>
                                          </p:spTgt>
                                        </p:tgtEl>
                                        <p:attrNameLst>
                                          <p:attrName>style.visibility</p:attrName>
                                        </p:attrNameLst>
                                      </p:cBhvr>
                                      <p:to>
                                        <p:strVal val="visible"/>
                                      </p:to>
                                    </p:set>
                                    <p:animEffect transition="in" filter="fade">
                                      <p:cBhvr>
                                        <p:cTn id="27" dur="2000"/>
                                        <p:tgtEl>
                                          <p:spTgt spid="123907">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3907">
                                            <p:txEl>
                                              <p:pRg st="4" end="4"/>
                                            </p:txEl>
                                          </p:spTgt>
                                        </p:tgtEl>
                                        <p:attrNameLst>
                                          <p:attrName>style.visibility</p:attrName>
                                        </p:attrNameLst>
                                      </p:cBhvr>
                                      <p:to>
                                        <p:strVal val="visible"/>
                                      </p:to>
                                    </p:set>
                                    <p:animEffect transition="in" filter="fade">
                                      <p:cBhvr>
                                        <p:cTn id="32" dur="2000"/>
                                        <p:tgtEl>
                                          <p:spTgt spid="123907">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3907">
                                            <p:txEl>
                                              <p:pRg st="5" end="5"/>
                                            </p:txEl>
                                          </p:spTgt>
                                        </p:tgtEl>
                                        <p:attrNameLst>
                                          <p:attrName>style.visibility</p:attrName>
                                        </p:attrNameLst>
                                      </p:cBhvr>
                                      <p:to>
                                        <p:strVal val="visible"/>
                                      </p:to>
                                    </p:set>
                                    <p:animEffect transition="in" filter="fade">
                                      <p:cBhvr>
                                        <p:cTn id="37" dur="2000"/>
                                        <p:tgtEl>
                                          <p:spTgt spid="123907">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3907">
                                            <p:txEl>
                                              <p:pRg st="6" end="6"/>
                                            </p:txEl>
                                          </p:spTgt>
                                        </p:tgtEl>
                                        <p:attrNameLst>
                                          <p:attrName>style.visibility</p:attrName>
                                        </p:attrNameLst>
                                      </p:cBhvr>
                                      <p:to>
                                        <p:strVal val="visible"/>
                                      </p:to>
                                    </p:set>
                                    <p:animEffect transition="in" filter="fade">
                                      <p:cBhvr>
                                        <p:cTn id="42" dur="2000"/>
                                        <p:tgtEl>
                                          <p:spTgt spid="123907">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3907">
                                            <p:txEl>
                                              <p:pRg st="7" end="7"/>
                                            </p:txEl>
                                          </p:spTgt>
                                        </p:tgtEl>
                                        <p:attrNameLst>
                                          <p:attrName>style.visibility</p:attrName>
                                        </p:attrNameLst>
                                      </p:cBhvr>
                                      <p:to>
                                        <p:strVal val="visible"/>
                                      </p:to>
                                    </p:set>
                                    <p:animEffect transition="in" filter="fade">
                                      <p:cBhvr>
                                        <p:cTn id="47" dur="2000"/>
                                        <p:tgtEl>
                                          <p:spTgt spid="123907">
                                            <p:txEl>
                                              <p:pRg st="7" end="7"/>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3907">
                                            <p:txEl>
                                              <p:pRg st="8" end="8"/>
                                            </p:txEl>
                                          </p:spTgt>
                                        </p:tgtEl>
                                        <p:attrNameLst>
                                          <p:attrName>style.visibility</p:attrName>
                                        </p:attrNameLst>
                                      </p:cBhvr>
                                      <p:to>
                                        <p:strVal val="visible"/>
                                      </p:to>
                                    </p:set>
                                    <p:animEffect transition="in" filter="fade">
                                      <p:cBhvr>
                                        <p:cTn id="52" dur="2000"/>
                                        <p:tgtEl>
                                          <p:spTgt spid="123907">
                                            <p:txEl>
                                              <p:pRg st="8" end="8"/>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3907">
                                            <p:txEl>
                                              <p:pRg st="9" end="9"/>
                                            </p:txEl>
                                          </p:spTgt>
                                        </p:tgtEl>
                                        <p:attrNameLst>
                                          <p:attrName>style.visibility</p:attrName>
                                        </p:attrNameLst>
                                      </p:cBhvr>
                                      <p:to>
                                        <p:strVal val="visible"/>
                                      </p:to>
                                    </p:set>
                                    <p:animEffect transition="in" filter="fade">
                                      <p:cBhvr>
                                        <p:cTn id="57" dur="2000"/>
                                        <p:tgtEl>
                                          <p:spTgt spid="123907">
                                            <p:txEl>
                                              <p:pRg st="9" end="9"/>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4" fill="hold" grpId="1" nodeType="clickEffect">
                                  <p:stCondLst>
                                    <p:cond delay="0"/>
                                  </p:stCondLst>
                                  <p:childTnLst>
                                    <p:set>
                                      <p:cBhvr>
                                        <p:cTn id="61" dur="1" fill="hold">
                                          <p:stCondLst>
                                            <p:cond delay="0"/>
                                          </p:stCondLst>
                                        </p:cTn>
                                        <p:tgtEl>
                                          <p:spTgt spid="123908"/>
                                        </p:tgtEl>
                                        <p:attrNameLst>
                                          <p:attrName>style.visibility</p:attrName>
                                        </p:attrNameLst>
                                      </p:cBhvr>
                                      <p:to>
                                        <p:strVal val="visible"/>
                                      </p:to>
                                    </p:set>
                                    <p:anim calcmode="lin" valueType="num">
                                      <p:cBhvr additive="base">
                                        <p:cTn id="62" dur="500" fill="hold"/>
                                        <p:tgtEl>
                                          <p:spTgt spid="123908"/>
                                        </p:tgtEl>
                                        <p:attrNameLst>
                                          <p:attrName>ppt_x</p:attrName>
                                        </p:attrNameLst>
                                      </p:cBhvr>
                                      <p:tavLst>
                                        <p:tav tm="0">
                                          <p:val>
                                            <p:strVal val="#ppt_x"/>
                                          </p:val>
                                        </p:tav>
                                        <p:tav tm="100000">
                                          <p:val>
                                            <p:strVal val="#ppt_x"/>
                                          </p:val>
                                        </p:tav>
                                      </p:tavLst>
                                    </p:anim>
                                    <p:anim calcmode="lin" valueType="num">
                                      <p:cBhvr additive="base">
                                        <p:cTn id="63" dur="500" fill="hold"/>
                                        <p:tgtEl>
                                          <p:spTgt spid="123908"/>
                                        </p:tgtEl>
                                        <p:attrNameLst>
                                          <p:attrName>ppt_y</p:attrName>
                                        </p:attrNameLst>
                                      </p:cBhvr>
                                      <p:tavLst>
                                        <p:tav tm="0">
                                          <p:val>
                                            <p:strVal val="1+#ppt_h/2"/>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8" presetClass="emph" presetSubtype="0" fill="hold" grpId="0" nodeType="clickEffect">
                                  <p:stCondLst>
                                    <p:cond delay="0"/>
                                  </p:stCondLst>
                                  <p:childTnLst>
                                    <p:animRot by="21600000">
                                      <p:cBhvr>
                                        <p:cTn id="67" dur="2000" fill="hold"/>
                                        <p:tgtEl>
                                          <p:spTgt spid="12390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p:bldP spid="123907" grpId="0" build="p"/>
      <p:bldP spid="123908" grpId="0"/>
      <p:bldP spid="123908" grpId="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98E918EC-EEBA-46E1-A8B1-14EE1801DF65}"/>
              </a:ext>
            </a:extLst>
          </p:cNvPr>
          <p:cNvSpPr>
            <a:spLocks noGrp="1" noRot="1" noChangeArrowheads="1"/>
          </p:cNvSpPr>
          <p:nvPr>
            <p:ph type="title"/>
          </p:nvPr>
        </p:nvSpPr>
        <p:spPr>
          <a:xfrm>
            <a:off x="647700" y="38100"/>
            <a:ext cx="8496300" cy="1143000"/>
          </a:xfrm>
        </p:spPr>
        <p:txBody>
          <a:bodyPr/>
          <a:lstStyle/>
          <a:p>
            <a:pPr eaLnBrk="1" hangingPunct="1"/>
            <a:r>
              <a:rPr lang="cs-CZ" altLang="cs-CZ" sz="3600" u="sng">
                <a:solidFill>
                  <a:schemeClr val="bg1"/>
                </a:solidFill>
              </a:rPr>
              <a:t>Otázky</a:t>
            </a:r>
          </a:p>
        </p:txBody>
      </p:sp>
      <p:sp>
        <p:nvSpPr>
          <p:cNvPr id="123907" name="Rectangle 3">
            <a:extLst>
              <a:ext uri="{FF2B5EF4-FFF2-40B4-BE49-F238E27FC236}">
                <a16:creationId xmlns:a16="http://schemas.microsoft.com/office/drawing/2014/main" id="{C7CB5187-6131-48F9-9628-65DA86F3135B}"/>
              </a:ext>
            </a:extLst>
          </p:cNvPr>
          <p:cNvSpPr>
            <a:spLocks noGrp="1" noRot="1" noChangeArrowheads="1"/>
          </p:cNvSpPr>
          <p:nvPr>
            <p:ph type="body" idx="1"/>
          </p:nvPr>
        </p:nvSpPr>
        <p:spPr>
          <a:xfrm>
            <a:off x="838200" y="1773238"/>
            <a:ext cx="7156450" cy="4608512"/>
          </a:xfrm>
        </p:spPr>
        <p:txBody>
          <a:bodyPr/>
          <a:lstStyle/>
          <a:p>
            <a:pPr eaLnBrk="1" hangingPunct="1"/>
            <a:endParaRPr lang="cs-CZ" altLang="cs-CZ" sz="1800" b="1">
              <a:solidFill>
                <a:schemeClr val="bg1"/>
              </a:solidFill>
              <a:latin typeface="Times New Roman" panose="02020603050405020304" pitchFamily="18" charset="0"/>
            </a:endParaRPr>
          </a:p>
        </p:txBody>
      </p:sp>
      <p:sp>
        <p:nvSpPr>
          <p:cNvPr id="123908" name="Text Box 4">
            <a:extLst>
              <a:ext uri="{FF2B5EF4-FFF2-40B4-BE49-F238E27FC236}">
                <a16:creationId xmlns:a16="http://schemas.microsoft.com/office/drawing/2014/main" id="{D04E6743-DD87-4ADA-AF27-4B749A0769C1}"/>
              </a:ext>
            </a:extLst>
          </p:cNvPr>
          <p:cNvSpPr txBox="1">
            <a:spLocks noChangeArrowheads="1"/>
          </p:cNvSpPr>
          <p:nvPr/>
        </p:nvSpPr>
        <p:spPr bwMode="auto">
          <a:xfrm rot="-1209105">
            <a:off x="5348288" y="4508500"/>
            <a:ext cx="28082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cs-CZ" altLang="cs-CZ" sz="2400" b="1"/>
              <a:t>IMPROVIZUJ!!!</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fade">
                                      <p:cBhvr>
                                        <p:cTn id="7" dur="2000"/>
                                        <p:tgtEl>
                                          <p:spTgt spid="1239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nodePh="1">
                                  <p:stCondLst>
                                    <p:cond delay="0"/>
                                  </p:stCondLst>
                                  <p:endCondLst>
                                    <p:cond evt="begin" delay="0">
                                      <p:tn val="10"/>
                                    </p:cond>
                                  </p:endCondLst>
                                  <p:childTnLst>
                                    <p:set>
                                      <p:cBhvr>
                                        <p:cTn id="11" dur="1" fill="hold">
                                          <p:stCondLst>
                                            <p:cond delay="0"/>
                                          </p:stCondLst>
                                        </p:cTn>
                                        <p:tgtEl>
                                          <p:spTgt spid="123907">
                                            <p:txEl>
                                              <p:pRg st="0" end="0"/>
                                            </p:txEl>
                                          </p:spTgt>
                                        </p:tgtEl>
                                        <p:attrNameLst>
                                          <p:attrName>style.visibility</p:attrName>
                                        </p:attrNameLst>
                                      </p:cBhvr>
                                      <p:to>
                                        <p:strVal val="visible"/>
                                      </p:to>
                                    </p:set>
                                    <p:animEffect transition="in" filter="fade">
                                      <p:cBhvr>
                                        <p:cTn id="12" dur="2000"/>
                                        <p:tgtEl>
                                          <p:spTgt spid="1239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1" nodeType="clickEffect">
                                  <p:stCondLst>
                                    <p:cond delay="0"/>
                                  </p:stCondLst>
                                  <p:childTnLst>
                                    <p:set>
                                      <p:cBhvr>
                                        <p:cTn id="16" dur="1" fill="hold">
                                          <p:stCondLst>
                                            <p:cond delay="0"/>
                                          </p:stCondLst>
                                        </p:cTn>
                                        <p:tgtEl>
                                          <p:spTgt spid="123908"/>
                                        </p:tgtEl>
                                        <p:attrNameLst>
                                          <p:attrName>style.visibility</p:attrName>
                                        </p:attrNameLst>
                                      </p:cBhvr>
                                      <p:to>
                                        <p:strVal val="visible"/>
                                      </p:to>
                                    </p:set>
                                    <p:anim calcmode="lin" valueType="num">
                                      <p:cBhvr additive="base">
                                        <p:cTn id="17" dur="500" fill="hold"/>
                                        <p:tgtEl>
                                          <p:spTgt spid="123908"/>
                                        </p:tgtEl>
                                        <p:attrNameLst>
                                          <p:attrName>ppt_x</p:attrName>
                                        </p:attrNameLst>
                                      </p:cBhvr>
                                      <p:tavLst>
                                        <p:tav tm="0">
                                          <p:val>
                                            <p:strVal val="#ppt_x"/>
                                          </p:val>
                                        </p:tav>
                                        <p:tav tm="100000">
                                          <p:val>
                                            <p:strVal val="#ppt_x"/>
                                          </p:val>
                                        </p:tav>
                                      </p:tavLst>
                                    </p:anim>
                                    <p:anim calcmode="lin" valueType="num">
                                      <p:cBhvr additive="base">
                                        <p:cTn id="18" dur="500" fill="hold"/>
                                        <p:tgtEl>
                                          <p:spTgt spid="123908"/>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mph" presetSubtype="0" fill="hold" grpId="0" nodeType="clickEffect">
                                  <p:stCondLst>
                                    <p:cond delay="0"/>
                                  </p:stCondLst>
                                  <p:childTnLst>
                                    <p:animRot by="21600000">
                                      <p:cBhvr>
                                        <p:cTn id="22" dur="2000" fill="hold"/>
                                        <p:tgtEl>
                                          <p:spTgt spid="12390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p:bldP spid="123907" grpId="0" build="p"/>
      <p:bldP spid="123908" grpId="0"/>
      <p:bldP spid="123908" grpId="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6A81102-C393-4DE8-8C14-975AF232A1D2}"/>
              </a:ext>
            </a:extLst>
          </p:cNvPr>
          <p:cNvSpPr>
            <a:spLocks noGrp="1" noRot="1" noChangeArrowheads="1"/>
          </p:cNvSpPr>
          <p:nvPr>
            <p:ph type="title"/>
          </p:nvPr>
        </p:nvSpPr>
        <p:spPr>
          <a:xfrm>
            <a:off x="585788" y="115888"/>
            <a:ext cx="8229600" cy="779462"/>
          </a:xfrm>
        </p:spPr>
        <p:txBody>
          <a:bodyPr/>
          <a:lstStyle/>
          <a:p>
            <a:pPr eaLnBrk="1" hangingPunct="1"/>
            <a:r>
              <a:rPr lang="cs-CZ" altLang="cs-CZ" sz="3600" u="sng" dirty="0">
                <a:solidFill>
                  <a:schemeClr val="bg1"/>
                </a:solidFill>
              </a:rPr>
              <a:t>Základy přežití</a:t>
            </a:r>
          </a:p>
        </p:txBody>
      </p:sp>
      <p:sp>
        <p:nvSpPr>
          <p:cNvPr id="2051" name="Rectangle 3">
            <a:extLst>
              <a:ext uri="{FF2B5EF4-FFF2-40B4-BE49-F238E27FC236}">
                <a16:creationId xmlns:a16="http://schemas.microsoft.com/office/drawing/2014/main" id="{94E40E34-D0BD-4EA8-B3B8-74182E45DCC0}"/>
              </a:ext>
            </a:extLst>
          </p:cNvPr>
          <p:cNvSpPr>
            <a:spLocks noGrp="1" noRot="1" noChangeArrowheads="1"/>
          </p:cNvSpPr>
          <p:nvPr>
            <p:ph type="body" idx="1"/>
          </p:nvPr>
        </p:nvSpPr>
        <p:spPr>
          <a:xfrm>
            <a:off x="395288" y="1557338"/>
            <a:ext cx="8424862" cy="4679950"/>
          </a:xfrm>
        </p:spPr>
        <p:txBody>
          <a:bodyPr/>
          <a:lstStyle/>
          <a:p>
            <a:pPr eaLnBrk="1" hangingPunct="1">
              <a:buFont typeface="Wingdings" panose="05000000000000000000" pitchFamily="2" charset="2"/>
              <a:buNone/>
            </a:pPr>
            <a:r>
              <a:rPr lang="cs-CZ" altLang="cs-CZ">
                <a:solidFill>
                  <a:schemeClr val="bg1"/>
                </a:solidFill>
              </a:rPr>
              <a:t>Cíl: prostředky sebezáchovy</a:t>
            </a:r>
          </a:p>
          <a:p>
            <a:pPr eaLnBrk="1" hangingPunct="1">
              <a:buFont typeface="Wingdings" panose="05000000000000000000" pitchFamily="2" charset="2"/>
              <a:buNone/>
            </a:pPr>
            <a:r>
              <a:rPr lang="cs-CZ" altLang="cs-CZ">
                <a:solidFill>
                  <a:schemeClr val="bg1"/>
                </a:solidFill>
              </a:rPr>
              <a:t>Průběh: pobyt v terénu, ochrana, orientace, oheň, voda, strava, prevence poškození zdraví</a:t>
            </a:r>
          </a:p>
          <a:p>
            <a:pPr eaLnBrk="1" hangingPunct="1">
              <a:buFont typeface="Wingdings" panose="05000000000000000000" pitchFamily="2" charset="2"/>
              <a:buNone/>
            </a:pPr>
            <a:r>
              <a:rPr lang="cs-CZ" altLang="cs-CZ">
                <a:solidFill>
                  <a:schemeClr val="bg1"/>
                </a:solidFill>
              </a:rPr>
              <a:t>Přezkoušení:</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fade">
                                      <p:cBhvr>
                                        <p:cTn id="12" dur="20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fade">
                                      <p:cBhvr>
                                        <p:cTn id="17" dur="20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fade">
                                      <p:cBhvr>
                                        <p:cTn id="22" dur="2000"/>
                                        <p:tgtEl>
                                          <p:spTgt spid="2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4" name="Rectangle 2">
            <a:extLst>
              <a:ext uri="{FF2B5EF4-FFF2-40B4-BE49-F238E27FC236}">
                <a16:creationId xmlns:a16="http://schemas.microsoft.com/office/drawing/2014/main" id="{D84DF0CA-C26A-4150-A83B-00CFA6DF01F6}"/>
              </a:ext>
            </a:extLst>
          </p:cNvPr>
          <p:cNvSpPr>
            <a:spLocks noGrp="1" noRot="1" noChangeArrowheads="1"/>
          </p:cNvSpPr>
          <p:nvPr>
            <p:ph type="title"/>
          </p:nvPr>
        </p:nvSpPr>
        <p:spPr>
          <a:xfrm>
            <a:off x="457200" y="31750"/>
            <a:ext cx="8229600" cy="1143000"/>
          </a:xfrm>
        </p:spPr>
        <p:txBody>
          <a:bodyPr/>
          <a:lstStyle/>
          <a:p>
            <a:pPr eaLnBrk="1" hangingPunct="1"/>
            <a:r>
              <a:rPr lang="cs-CZ" altLang="cs-CZ" sz="3200" u="sng">
                <a:solidFill>
                  <a:schemeClr val="bg1"/>
                </a:solidFill>
              </a:rPr>
              <a:t>Pobyt v terénu  - způsoby ukrytí v létě</a:t>
            </a:r>
          </a:p>
        </p:txBody>
      </p:sp>
      <p:sp>
        <p:nvSpPr>
          <p:cNvPr id="136195" name="Rectangle 3">
            <a:extLst>
              <a:ext uri="{FF2B5EF4-FFF2-40B4-BE49-F238E27FC236}">
                <a16:creationId xmlns:a16="http://schemas.microsoft.com/office/drawing/2014/main" id="{619F3313-1CF3-4FA6-929A-9F17E2BDA993}"/>
              </a:ext>
            </a:extLst>
          </p:cNvPr>
          <p:cNvSpPr>
            <a:spLocks noGrp="1" noRot="1" noChangeArrowheads="1"/>
          </p:cNvSpPr>
          <p:nvPr>
            <p:ph type="body" idx="1"/>
          </p:nvPr>
        </p:nvSpPr>
        <p:spPr/>
        <p:txBody>
          <a:bodyPr/>
          <a:lstStyle/>
          <a:p>
            <a:pPr lvl="1" eaLnBrk="1" hangingPunct="1"/>
            <a:r>
              <a:rPr lang="cs-CZ" altLang="cs-CZ" sz="3200" b="1">
                <a:solidFill>
                  <a:schemeClr val="bg1"/>
                </a:solidFill>
                <a:latin typeface="Times New Roman" panose="02020603050405020304" pitchFamily="18" charset="0"/>
              </a:rPr>
              <a:t>s využitím stromů a větví</a:t>
            </a:r>
          </a:p>
          <a:p>
            <a:pPr lvl="1" eaLnBrk="1" hangingPunct="1"/>
            <a:r>
              <a:rPr lang="cs-CZ" altLang="cs-CZ" sz="3200" b="1">
                <a:solidFill>
                  <a:schemeClr val="bg1"/>
                </a:solidFill>
                <a:latin typeface="Times New Roman" panose="02020603050405020304" pitchFamily="18" charset="0"/>
              </a:rPr>
              <a:t>s využitím kabátu, pláštěnky, celty, padáku</a:t>
            </a:r>
          </a:p>
          <a:p>
            <a:pPr lvl="1" eaLnBrk="1" hangingPunct="1"/>
            <a:r>
              <a:rPr lang="cs-CZ" altLang="cs-CZ" sz="3200" b="1">
                <a:solidFill>
                  <a:schemeClr val="bg1"/>
                </a:solidFill>
                <a:latin typeface="Times New Roman" panose="02020603050405020304" pitchFamily="18" charset="0"/>
              </a:rPr>
              <a:t>s využitím skalního převisu, balvanů, kamenů</a:t>
            </a:r>
          </a:p>
          <a:p>
            <a:pPr lvl="1" eaLnBrk="1" hangingPunct="1"/>
            <a:r>
              <a:rPr lang="cs-CZ" altLang="cs-CZ" sz="3200" b="1">
                <a:solidFill>
                  <a:schemeClr val="bg1"/>
                </a:solidFill>
                <a:latin typeface="Times New Roman" panose="02020603050405020304" pitchFamily="18" charset="0"/>
              </a:rPr>
              <a:t>zateplené úkryty</a:t>
            </a:r>
          </a:p>
          <a:p>
            <a:pPr lvl="2" eaLnBrk="1" hangingPunct="1"/>
            <a:r>
              <a:rPr lang="cs-CZ" altLang="cs-CZ" sz="2800">
                <a:solidFill>
                  <a:schemeClr val="bg1"/>
                </a:solidFill>
                <a:latin typeface="Times New Roman" panose="02020603050405020304" pitchFamily="18" charset="0"/>
              </a:rPr>
              <a:t>s využitím provizorních konstrukcí a jejich nakrytí (chýše, chatrče)</a:t>
            </a:r>
          </a:p>
          <a:p>
            <a:pPr eaLnBrk="1" hangingPunct="1"/>
            <a:endParaRPr lang="cs-CZ" altLang="cs-CZ">
              <a:solidFill>
                <a:schemeClr val="bg1"/>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6194"/>
                                        </p:tgtEl>
                                        <p:attrNameLst>
                                          <p:attrName>style.visibility</p:attrName>
                                        </p:attrNameLst>
                                      </p:cBhvr>
                                      <p:to>
                                        <p:strVal val="visible"/>
                                      </p:to>
                                    </p:set>
                                    <p:animEffect transition="in" filter="fade">
                                      <p:cBhvr>
                                        <p:cTn id="7" dur="2000"/>
                                        <p:tgtEl>
                                          <p:spTgt spid="136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6195">
                                            <p:txEl>
                                              <p:pRg st="0" end="0"/>
                                            </p:txEl>
                                          </p:spTgt>
                                        </p:tgtEl>
                                        <p:attrNameLst>
                                          <p:attrName>style.visibility</p:attrName>
                                        </p:attrNameLst>
                                      </p:cBhvr>
                                      <p:to>
                                        <p:strVal val="visible"/>
                                      </p:to>
                                    </p:set>
                                    <p:animEffect transition="in" filter="fade">
                                      <p:cBhvr>
                                        <p:cTn id="12" dur="2000"/>
                                        <p:tgtEl>
                                          <p:spTgt spid="1361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6195">
                                            <p:txEl>
                                              <p:pRg st="1" end="1"/>
                                            </p:txEl>
                                          </p:spTgt>
                                        </p:tgtEl>
                                        <p:attrNameLst>
                                          <p:attrName>style.visibility</p:attrName>
                                        </p:attrNameLst>
                                      </p:cBhvr>
                                      <p:to>
                                        <p:strVal val="visible"/>
                                      </p:to>
                                    </p:set>
                                    <p:animEffect transition="in" filter="fade">
                                      <p:cBhvr>
                                        <p:cTn id="17" dur="2000"/>
                                        <p:tgtEl>
                                          <p:spTgt spid="13619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6195">
                                            <p:txEl>
                                              <p:pRg st="2" end="2"/>
                                            </p:txEl>
                                          </p:spTgt>
                                        </p:tgtEl>
                                        <p:attrNameLst>
                                          <p:attrName>style.visibility</p:attrName>
                                        </p:attrNameLst>
                                      </p:cBhvr>
                                      <p:to>
                                        <p:strVal val="visible"/>
                                      </p:to>
                                    </p:set>
                                    <p:animEffect transition="in" filter="fade">
                                      <p:cBhvr>
                                        <p:cTn id="22" dur="2000"/>
                                        <p:tgtEl>
                                          <p:spTgt spid="13619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6195">
                                            <p:txEl>
                                              <p:pRg st="3" end="3"/>
                                            </p:txEl>
                                          </p:spTgt>
                                        </p:tgtEl>
                                        <p:attrNameLst>
                                          <p:attrName>style.visibility</p:attrName>
                                        </p:attrNameLst>
                                      </p:cBhvr>
                                      <p:to>
                                        <p:strVal val="visible"/>
                                      </p:to>
                                    </p:set>
                                    <p:animEffect transition="in" filter="fade">
                                      <p:cBhvr>
                                        <p:cTn id="27" dur="2000"/>
                                        <p:tgtEl>
                                          <p:spTgt spid="13619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6195">
                                            <p:txEl>
                                              <p:pRg st="4" end="4"/>
                                            </p:txEl>
                                          </p:spTgt>
                                        </p:tgtEl>
                                        <p:attrNameLst>
                                          <p:attrName>style.visibility</p:attrName>
                                        </p:attrNameLst>
                                      </p:cBhvr>
                                      <p:to>
                                        <p:strVal val="visible"/>
                                      </p:to>
                                    </p:set>
                                    <p:animEffect transition="in" filter="fade">
                                      <p:cBhvr>
                                        <p:cTn id="32" dur="2000"/>
                                        <p:tgtEl>
                                          <p:spTgt spid="1361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p:bldP spid="136195"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419F19C0-9C76-4B3E-98A5-75259FA89E62}"/>
              </a:ext>
            </a:extLst>
          </p:cNvPr>
          <p:cNvSpPr>
            <a:spLocks noGrp="1" noRot="1" noChangeArrowheads="1"/>
          </p:cNvSpPr>
          <p:nvPr>
            <p:ph type="title"/>
          </p:nvPr>
        </p:nvSpPr>
        <p:spPr>
          <a:xfrm>
            <a:off x="838200" y="0"/>
            <a:ext cx="8229600" cy="1143000"/>
          </a:xfrm>
        </p:spPr>
        <p:txBody>
          <a:bodyPr/>
          <a:lstStyle/>
          <a:p>
            <a:pPr eaLnBrk="1" hangingPunct="1"/>
            <a:r>
              <a:rPr lang="cs-CZ" altLang="cs-CZ" sz="2800">
                <a:solidFill>
                  <a:schemeClr val="bg1"/>
                </a:solidFill>
              </a:rPr>
              <a:t>Ochrana před nepříznivými povětrnostními vlivy</a:t>
            </a:r>
          </a:p>
        </p:txBody>
      </p:sp>
      <p:sp>
        <p:nvSpPr>
          <p:cNvPr id="45059" name="Rectangle 3">
            <a:extLst>
              <a:ext uri="{FF2B5EF4-FFF2-40B4-BE49-F238E27FC236}">
                <a16:creationId xmlns:a16="http://schemas.microsoft.com/office/drawing/2014/main" id="{69CDB835-DE59-489A-B2CB-12CC84417A8D}"/>
              </a:ext>
            </a:extLst>
          </p:cNvPr>
          <p:cNvSpPr>
            <a:spLocks noGrp="1" noRot="1" noChangeArrowheads="1"/>
          </p:cNvSpPr>
          <p:nvPr>
            <p:ph type="body" idx="1"/>
          </p:nvPr>
        </p:nvSpPr>
        <p:spPr>
          <a:xfrm>
            <a:off x="611188" y="1557338"/>
            <a:ext cx="8007350" cy="3898900"/>
          </a:xfrm>
        </p:spPr>
        <p:txBody>
          <a:bodyPr/>
          <a:lstStyle/>
          <a:p>
            <a:pPr marL="808038" lvl="1" eaLnBrk="1" hangingPunct="1">
              <a:lnSpc>
                <a:spcPct val="90000"/>
              </a:lnSpc>
            </a:pPr>
            <a:r>
              <a:rPr lang="cs-CZ" altLang="cs-CZ" b="1">
                <a:solidFill>
                  <a:schemeClr val="bg1"/>
                </a:solidFill>
                <a:latin typeface="Times New Roman" panose="02020603050405020304" pitchFamily="18" charset="0"/>
              </a:rPr>
              <a:t>ústroj a výstroj, speciální vybavení pro přežití, péče o materiál </a:t>
            </a:r>
          </a:p>
          <a:p>
            <a:pPr marL="808038" lvl="1" eaLnBrk="1" hangingPunct="1">
              <a:lnSpc>
                <a:spcPct val="90000"/>
              </a:lnSpc>
              <a:buFont typeface="Wingdings" panose="05000000000000000000" pitchFamily="2" charset="2"/>
              <a:buNone/>
            </a:pPr>
            <a:endParaRPr lang="cs-CZ" altLang="cs-CZ" b="1">
              <a:solidFill>
                <a:schemeClr val="bg1"/>
              </a:solidFill>
              <a:latin typeface="Times New Roman" panose="02020603050405020304" pitchFamily="18" charset="0"/>
            </a:endParaRPr>
          </a:p>
          <a:p>
            <a:pPr marL="808038" lvl="1" eaLnBrk="1" hangingPunct="1">
              <a:lnSpc>
                <a:spcPct val="90000"/>
              </a:lnSpc>
            </a:pPr>
            <a:r>
              <a:rPr lang="cs-CZ" altLang="cs-CZ" b="1">
                <a:solidFill>
                  <a:schemeClr val="bg1"/>
                </a:solidFill>
                <a:latin typeface="Times New Roman" panose="02020603050405020304" pitchFamily="18" charset="0"/>
              </a:rPr>
              <a:t>tepelný komfort a jeho dodržování, popř. důsledky jeho nedodržování</a:t>
            </a:r>
          </a:p>
          <a:p>
            <a:pPr marL="808038" lvl="1" eaLnBrk="1" hangingPunct="1">
              <a:lnSpc>
                <a:spcPct val="90000"/>
              </a:lnSpc>
            </a:pPr>
            <a:endParaRPr lang="cs-CZ" altLang="cs-CZ" b="1">
              <a:solidFill>
                <a:schemeClr val="bg1"/>
              </a:solidFill>
              <a:latin typeface="Times New Roman" panose="02020603050405020304" pitchFamily="18" charset="0"/>
            </a:endParaRPr>
          </a:p>
          <a:p>
            <a:pPr marL="808038" lvl="1" eaLnBrk="1" hangingPunct="1">
              <a:lnSpc>
                <a:spcPct val="90000"/>
              </a:lnSpc>
            </a:pPr>
            <a:r>
              <a:rPr lang="cs-CZ" altLang="cs-CZ" b="1">
                <a:solidFill>
                  <a:schemeClr val="bg1"/>
                </a:solidFill>
                <a:latin typeface="Times New Roman" panose="02020603050405020304" pitchFamily="18" charset="0"/>
              </a:rPr>
              <a:t>možnosti osobní ochrany před nepříznivými povětrnostními vlivy</a:t>
            </a:r>
          </a:p>
          <a:p>
            <a:pPr marL="808038" lvl="1" eaLnBrk="1" hangingPunct="1">
              <a:lnSpc>
                <a:spcPct val="90000"/>
              </a:lnSpc>
              <a:buFont typeface="Wingdings" panose="05000000000000000000" pitchFamily="2" charset="2"/>
              <a:buNone/>
            </a:pPr>
            <a:endParaRPr lang="cs-CZ" altLang="cs-CZ" b="1">
              <a:solidFill>
                <a:schemeClr val="bg1"/>
              </a:solidFill>
              <a:latin typeface="Times New Roman" panose="02020603050405020304" pitchFamily="18" charset="0"/>
            </a:endParaRPr>
          </a:p>
          <a:p>
            <a:pPr marL="808038" lvl="1" eaLnBrk="1" hangingPunct="1">
              <a:lnSpc>
                <a:spcPct val="90000"/>
              </a:lnSpc>
            </a:pPr>
            <a:r>
              <a:rPr lang="cs-CZ" altLang="cs-CZ" b="1">
                <a:solidFill>
                  <a:schemeClr val="bg1"/>
                </a:solidFill>
                <a:latin typeface="Times New Roman" panose="02020603050405020304" pitchFamily="18" charset="0"/>
              </a:rPr>
              <a:t>optimální výstroj a vybavení pro účely přežití v tísni</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fade">
                                      <p:cBhvr>
                                        <p:cTn id="7" dur="2000"/>
                                        <p:tgtEl>
                                          <p:spTgt spid="45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5059">
                                            <p:txEl>
                                              <p:pRg st="0" end="0"/>
                                            </p:txEl>
                                          </p:spTgt>
                                        </p:tgtEl>
                                        <p:attrNameLst>
                                          <p:attrName>style.visibility</p:attrName>
                                        </p:attrNameLst>
                                      </p:cBhvr>
                                      <p:to>
                                        <p:strVal val="visible"/>
                                      </p:to>
                                    </p:set>
                                    <p:animEffect transition="in" filter="fade">
                                      <p:cBhvr>
                                        <p:cTn id="12" dur="2000"/>
                                        <p:tgtEl>
                                          <p:spTgt spid="4505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5059">
                                            <p:txEl>
                                              <p:pRg st="2" end="2"/>
                                            </p:txEl>
                                          </p:spTgt>
                                        </p:tgtEl>
                                        <p:attrNameLst>
                                          <p:attrName>style.visibility</p:attrName>
                                        </p:attrNameLst>
                                      </p:cBhvr>
                                      <p:to>
                                        <p:strVal val="visible"/>
                                      </p:to>
                                    </p:set>
                                    <p:animEffect transition="in" filter="fade">
                                      <p:cBhvr>
                                        <p:cTn id="17" dur="2000"/>
                                        <p:tgtEl>
                                          <p:spTgt spid="4505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5059">
                                            <p:txEl>
                                              <p:pRg st="4" end="4"/>
                                            </p:txEl>
                                          </p:spTgt>
                                        </p:tgtEl>
                                        <p:attrNameLst>
                                          <p:attrName>style.visibility</p:attrName>
                                        </p:attrNameLst>
                                      </p:cBhvr>
                                      <p:to>
                                        <p:strVal val="visible"/>
                                      </p:to>
                                    </p:set>
                                    <p:animEffect transition="in" filter="fade">
                                      <p:cBhvr>
                                        <p:cTn id="22" dur="2000"/>
                                        <p:tgtEl>
                                          <p:spTgt spid="4505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5059">
                                            <p:txEl>
                                              <p:pRg st="6" end="6"/>
                                            </p:txEl>
                                          </p:spTgt>
                                        </p:tgtEl>
                                        <p:attrNameLst>
                                          <p:attrName>style.visibility</p:attrName>
                                        </p:attrNameLst>
                                      </p:cBhvr>
                                      <p:to>
                                        <p:strVal val="visible"/>
                                      </p:to>
                                    </p:set>
                                    <p:animEffect transition="in" filter="fade">
                                      <p:cBhvr>
                                        <p:cTn id="27" dur="2000"/>
                                        <p:tgtEl>
                                          <p:spTgt spid="450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810C0C8D-65F9-49B1-BA5D-24146B4B8133}"/>
              </a:ext>
            </a:extLst>
          </p:cNvPr>
          <p:cNvSpPr>
            <a:spLocks noGrp="1" noRot="1" noChangeArrowheads="1"/>
          </p:cNvSpPr>
          <p:nvPr>
            <p:ph type="title"/>
          </p:nvPr>
        </p:nvSpPr>
        <p:spPr>
          <a:xfrm>
            <a:off x="855663" y="15875"/>
            <a:ext cx="8229600" cy="1143000"/>
          </a:xfrm>
        </p:spPr>
        <p:txBody>
          <a:bodyPr/>
          <a:lstStyle/>
          <a:p>
            <a:pPr eaLnBrk="1" hangingPunct="1"/>
            <a:r>
              <a:rPr lang="cs-CZ" altLang="cs-CZ" sz="2800">
                <a:solidFill>
                  <a:schemeClr val="bg1"/>
                </a:solidFill>
              </a:rPr>
              <a:t>Orientace v terénu podle mapy a buzoly, podle přírodních úkazů</a:t>
            </a:r>
          </a:p>
        </p:txBody>
      </p:sp>
      <p:sp>
        <p:nvSpPr>
          <p:cNvPr id="58371" name="Rectangle 3">
            <a:extLst>
              <a:ext uri="{FF2B5EF4-FFF2-40B4-BE49-F238E27FC236}">
                <a16:creationId xmlns:a16="http://schemas.microsoft.com/office/drawing/2014/main" id="{1FABAF0B-5F95-4441-9847-36466CC560C9}"/>
              </a:ext>
            </a:extLst>
          </p:cNvPr>
          <p:cNvSpPr>
            <a:spLocks noGrp="1" noRot="1" noChangeArrowheads="1"/>
          </p:cNvSpPr>
          <p:nvPr>
            <p:ph type="body" idx="1"/>
          </p:nvPr>
        </p:nvSpPr>
        <p:spPr>
          <a:xfrm>
            <a:off x="684213" y="1484313"/>
            <a:ext cx="8007350" cy="4098925"/>
          </a:xfrm>
        </p:spPr>
        <p:txBody>
          <a:bodyPr/>
          <a:lstStyle/>
          <a:p>
            <a:pPr eaLnBrk="1" hangingPunct="1">
              <a:lnSpc>
                <a:spcPct val="80000"/>
              </a:lnSpc>
            </a:pPr>
            <a:r>
              <a:rPr lang="cs-CZ" altLang="cs-CZ" sz="2800" b="1">
                <a:solidFill>
                  <a:schemeClr val="bg1"/>
                </a:solidFill>
                <a:latin typeface="Times New Roman" panose="02020603050405020304" pitchFamily="18" charset="0"/>
              </a:rPr>
              <a:t>stanovení světových stran</a:t>
            </a:r>
          </a:p>
          <a:p>
            <a:pPr lvl="1" eaLnBrk="1" hangingPunct="1">
              <a:lnSpc>
                <a:spcPct val="80000"/>
              </a:lnSpc>
            </a:pPr>
            <a:r>
              <a:rPr lang="cs-CZ" altLang="cs-CZ" sz="2400" b="1">
                <a:solidFill>
                  <a:schemeClr val="bg1"/>
                </a:solidFill>
                <a:latin typeface="Times New Roman" panose="02020603050405020304" pitchFamily="18" charset="0"/>
              </a:rPr>
              <a:t>podle buzoly nebo kompasu</a:t>
            </a:r>
          </a:p>
          <a:p>
            <a:pPr lvl="1" eaLnBrk="1" hangingPunct="1">
              <a:lnSpc>
                <a:spcPct val="80000"/>
              </a:lnSpc>
            </a:pPr>
            <a:r>
              <a:rPr lang="cs-CZ" altLang="cs-CZ" sz="2400" b="1">
                <a:solidFill>
                  <a:schemeClr val="bg1"/>
                </a:solidFill>
                <a:latin typeface="Times New Roman" panose="02020603050405020304" pitchFamily="18" charset="0"/>
              </a:rPr>
              <a:t>podle nebeských těles</a:t>
            </a:r>
            <a:endParaRPr lang="cs-CZ" altLang="cs-CZ" sz="1800" b="1">
              <a:solidFill>
                <a:schemeClr val="bg1"/>
              </a:solidFill>
              <a:latin typeface="Times New Roman" panose="02020603050405020304" pitchFamily="18" charset="0"/>
            </a:endParaRPr>
          </a:p>
          <a:p>
            <a:pPr eaLnBrk="1" hangingPunct="1">
              <a:lnSpc>
                <a:spcPct val="80000"/>
              </a:lnSpc>
            </a:pPr>
            <a:r>
              <a:rPr lang="cs-CZ" altLang="cs-CZ" sz="2800" b="1">
                <a:solidFill>
                  <a:schemeClr val="bg1"/>
                </a:solidFill>
                <a:latin typeface="Times New Roman" panose="02020603050405020304" pitchFamily="18" charset="0"/>
              </a:rPr>
              <a:t>různé způsoby určování a odhadu vzdáleností, úhlů a času</a:t>
            </a:r>
          </a:p>
          <a:p>
            <a:pPr eaLnBrk="1" hangingPunct="1">
              <a:lnSpc>
                <a:spcPct val="80000"/>
              </a:lnSpc>
            </a:pPr>
            <a:r>
              <a:rPr lang="cs-CZ" altLang="cs-CZ" sz="2800" b="1">
                <a:solidFill>
                  <a:schemeClr val="bg1"/>
                </a:solidFill>
                <a:latin typeface="Times New Roman" panose="02020603050405020304" pitchFamily="18" charset="0"/>
              </a:rPr>
              <a:t>orientace v terénu podle buzoly, pochod podle azimutu</a:t>
            </a:r>
          </a:p>
          <a:p>
            <a:pPr eaLnBrk="1" hangingPunct="1">
              <a:lnSpc>
                <a:spcPct val="80000"/>
              </a:lnSpc>
            </a:pPr>
            <a:r>
              <a:rPr lang="cs-CZ" altLang="cs-CZ" sz="2800" b="1">
                <a:solidFill>
                  <a:schemeClr val="bg1"/>
                </a:solidFill>
                <a:latin typeface="Times New Roman" panose="02020603050405020304" pitchFamily="18" charset="0"/>
              </a:rPr>
              <a:t>orientace v terénu podle mapy</a:t>
            </a:r>
          </a:p>
          <a:p>
            <a:pPr lvl="1" eaLnBrk="1" hangingPunct="1">
              <a:lnSpc>
                <a:spcPct val="80000"/>
              </a:lnSpc>
            </a:pPr>
            <a:r>
              <a:rPr lang="cs-CZ" altLang="cs-CZ" sz="2400" b="1">
                <a:solidFill>
                  <a:schemeClr val="bg1"/>
                </a:solidFill>
                <a:latin typeface="Times New Roman" panose="02020603050405020304" pitchFamily="18" charset="0"/>
              </a:rPr>
              <a:t>určení vlastního stanoviště</a:t>
            </a:r>
          </a:p>
          <a:p>
            <a:pPr lvl="1" eaLnBrk="1" hangingPunct="1">
              <a:lnSpc>
                <a:spcPct val="80000"/>
              </a:lnSpc>
            </a:pPr>
            <a:r>
              <a:rPr lang="cs-CZ" altLang="cs-CZ" sz="2400" b="1">
                <a:solidFill>
                  <a:schemeClr val="bg1"/>
                </a:solidFill>
                <a:latin typeface="Times New Roman" panose="02020603050405020304" pitchFamily="18" charset="0"/>
              </a:rPr>
              <a:t>srovnání mapy s terénem </a:t>
            </a:r>
            <a:endParaRPr lang="cs-CZ" altLang="cs-CZ" sz="1000" b="1">
              <a:solidFill>
                <a:schemeClr val="bg1"/>
              </a:solidFill>
              <a:latin typeface="Times New Roman" panose="02020603050405020304" pitchFamily="18" charset="0"/>
            </a:endParaRPr>
          </a:p>
          <a:p>
            <a:pPr eaLnBrk="1" hangingPunct="1">
              <a:lnSpc>
                <a:spcPct val="80000"/>
              </a:lnSpc>
            </a:pPr>
            <a:r>
              <a:rPr lang="cs-CZ" altLang="cs-CZ" sz="2800" b="1">
                <a:solidFill>
                  <a:schemeClr val="bg1"/>
                </a:solidFill>
                <a:latin typeface="Times New Roman" panose="02020603050405020304" pitchFamily="18" charset="0"/>
              </a:rPr>
              <a:t>příprava pochodu, stanovení pochodové osy, určení prvků pro pochod</a:t>
            </a:r>
          </a:p>
          <a:p>
            <a:pPr eaLnBrk="1" hangingPunct="1">
              <a:lnSpc>
                <a:spcPct val="80000"/>
              </a:lnSpc>
            </a:pPr>
            <a:r>
              <a:rPr lang="cs-CZ" altLang="cs-CZ" sz="2800" b="1">
                <a:solidFill>
                  <a:schemeClr val="bg1"/>
                </a:solidFill>
                <a:latin typeface="Times New Roman" panose="02020603050405020304" pitchFamily="18" charset="0"/>
              </a:rPr>
              <a:t>využití GPS k určování polohy a směru pohybu</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8370"/>
                                        </p:tgtEl>
                                        <p:attrNameLst>
                                          <p:attrName>style.visibility</p:attrName>
                                        </p:attrNameLst>
                                      </p:cBhvr>
                                      <p:to>
                                        <p:strVal val="visible"/>
                                      </p:to>
                                    </p:set>
                                    <p:animEffect transition="in" filter="fade">
                                      <p:cBhvr>
                                        <p:cTn id="7" dur="2000"/>
                                        <p:tgtEl>
                                          <p:spTgt spid="583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8371">
                                            <p:txEl>
                                              <p:pRg st="0" end="0"/>
                                            </p:txEl>
                                          </p:spTgt>
                                        </p:tgtEl>
                                        <p:attrNameLst>
                                          <p:attrName>style.visibility</p:attrName>
                                        </p:attrNameLst>
                                      </p:cBhvr>
                                      <p:to>
                                        <p:strVal val="visible"/>
                                      </p:to>
                                    </p:set>
                                    <p:animEffect transition="in" filter="fade">
                                      <p:cBhvr>
                                        <p:cTn id="12" dur="2000"/>
                                        <p:tgtEl>
                                          <p:spTgt spid="58371">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8371">
                                            <p:txEl>
                                              <p:pRg st="1" end="1"/>
                                            </p:txEl>
                                          </p:spTgt>
                                        </p:tgtEl>
                                        <p:attrNameLst>
                                          <p:attrName>style.visibility</p:attrName>
                                        </p:attrNameLst>
                                      </p:cBhvr>
                                      <p:to>
                                        <p:strVal val="visible"/>
                                      </p:to>
                                    </p:set>
                                    <p:animEffect transition="in" filter="fade">
                                      <p:cBhvr>
                                        <p:cTn id="15" dur="2000"/>
                                        <p:tgtEl>
                                          <p:spTgt spid="58371">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8371">
                                            <p:txEl>
                                              <p:pRg st="2" end="2"/>
                                            </p:txEl>
                                          </p:spTgt>
                                        </p:tgtEl>
                                        <p:attrNameLst>
                                          <p:attrName>style.visibility</p:attrName>
                                        </p:attrNameLst>
                                      </p:cBhvr>
                                      <p:to>
                                        <p:strVal val="visible"/>
                                      </p:to>
                                    </p:set>
                                    <p:animEffect transition="in" filter="fade">
                                      <p:cBhvr>
                                        <p:cTn id="18" dur="2000"/>
                                        <p:tgtEl>
                                          <p:spTgt spid="58371">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8371">
                                            <p:txEl>
                                              <p:pRg st="3" end="3"/>
                                            </p:txEl>
                                          </p:spTgt>
                                        </p:tgtEl>
                                        <p:attrNameLst>
                                          <p:attrName>style.visibility</p:attrName>
                                        </p:attrNameLst>
                                      </p:cBhvr>
                                      <p:to>
                                        <p:strVal val="visible"/>
                                      </p:to>
                                    </p:set>
                                    <p:animEffect transition="in" filter="fade">
                                      <p:cBhvr>
                                        <p:cTn id="23" dur="2000"/>
                                        <p:tgtEl>
                                          <p:spTgt spid="58371">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8371">
                                            <p:txEl>
                                              <p:pRg st="4" end="4"/>
                                            </p:txEl>
                                          </p:spTgt>
                                        </p:tgtEl>
                                        <p:attrNameLst>
                                          <p:attrName>style.visibility</p:attrName>
                                        </p:attrNameLst>
                                      </p:cBhvr>
                                      <p:to>
                                        <p:strVal val="visible"/>
                                      </p:to>
                                    </p:set>
                                    <p:animEffect transition="in" filter="fade">
                                      <p:cBhvr>
                                        <p:cTn id="28" dur="2000"/>
                                        <p:tgtEl>
                                          <p:spTgt spid="58371">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8371">
                                            <p:txEl>
                                              <p:pRg st="5" end="5"/>
                                            </p:txEl>
                                          </p:spTgt>
                                        </p:tgtEl>
                                        <p:attrNameLst>
                                          <p:attrName>style.visibility</p:attrName>
                                        </p:attrNameLst>
                                      </p:cBhvr>
                                      <p:to>
                                        <p:strVal val="visible"/>
                                      </p:to>
                                    </p:set>
                                    <p:animEffect transition="in" filter="fade">
                                      <p:cBhvr>
                                        <p:cTn id="33" dur="2000"/>
                                        <p:tgtEl>
                                          <p:spTgt spid="58371">
                                            <p:txEl>
                                              <p:pRg st="5" end="5"/>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58371">
                                            <p:txEl>
                                              <p:pRg st="6" end="6"/>
                                            </p:txEl>
                                          </p:spTgt>
                                        </p:tgtEl>
                                        <p:attrNameLst>
                                          <p:attrName>style.visibility</p:attrName>
                                        </p:attrNameLst>
                                      </p:cBhvr>
                                      <p:to>
                                        <p:strVal val="visible"/>
                                      </p:to>
                                    </p:set>
                                    <p:animEffect transition="in" filter="fade">
                                      <p:cBhvr>
                                        <p:cTn id="36" dur="2000"/>
                                        <p:tgtEl>
                                          <p:spTgt spid="58371">
                                            <p:txEl>
                                              <p:pRg st="6" end="6"/>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8371">
                                            <p:txEl>
                                              <p:pRg st="7" end="7"/>
                                            </p:txEl>
                                          </p:spTgt>
                                        </p:tgtEl>
                                        <p:attrNameLst>
                                          <p:attrName>style.visibility</p:attrName>
                                        </p:attrNameLst>
                                      </p:cBhvr>
                                      <p:to>
                                        <p:strVal val="visible"/>
                                      </p:to>
                                    </p:set>
                                    <p:animEffect transition="in" filter="fade">
                                      <p:cBhvr>
                                        <p:cTn id="39" dur="2000"/>
                                        <p:tgtEl>
                                          <p:spTgt spid="58371">
                                            <p:txEl>
                                              <p:pRg st="7" end="7"/>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58371">
                                            <p:txEl>
                                              <p:pRg st="8" end="8"/>
                                            </p:txEl>
                                          </p:spTgt>
                                        </p:tgtEl>
                                        <p:attrNameLst>
                                          <p:attrName>style.visibility</p:attrName>
                                        </p:attrNameLst>
                                      </p:cBhvr>
                                      <p:to>
                                        <p:strVal val="visible"/>
                                      </p:to>
                                    </p:set>
                                    <p:animEffect transition="in" filter="fade">
                                      <p:cBhvr>
                                        <p:cTn id="44" dur="2000"/>
                                        <p:tgtEl>
                                          <p:spTgt spid="58371">
                                            <p:txEl>
                                              <p:pRg st="8" end="8"/>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58371">
                                            <p:txEl>
                                              <p:pRg st="9" end="9"/>
                                            </p:txEl>
                                          </p:spTgt>
                                        </p:tgtEl>
                                        <p:attrNameLst>
                                          <p:attrName>style.visibility</p:attrName>
                                        </p:attrNameLst>
                                      </p:cBhvr>
                                      <p:to>
                                        <p:strVal val="visible"/>
                                      </p:to>
                                    </p:set>
                                    <p:animEffect transition="in" filter="fade">
                                      <p:cBhvr>
                                        <p:cTn id="49" dur="2000"/>
                                        <p:tgtEl>
                                          <p:spTgt spid="5837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p:bldP spid="5837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a:extLst>
              <a:ext uri="{FF2B5EF4-FFF2-40B4-BE49-F238E27FC236}">
                <a16:creationId xmlns:a16="http://schemas.microsoft.com/office/drawing/2014/main" id="{74C89859-6DAC-47DA-8CC0-94C7DFDE39D5}"/>
              </a:ext>
            </a:extLst>
          </p:cNvPr>
          <p:cNvSpPr>
            <a:spLocks noGrp="1" noRot="1" noChangeArrowheads="1"/>
          </p:cNvSpPr>
          <p:nvPr>
            <p:ph type="title"/>
          </p:nvPr>
        </p:nvSpPr>
        <p:spPr>
          <a:xfrm>
            <a:off x="612775" y="0"/>
            <a:ext cx="8229600" cy="1143000"/>
          </a:xfrm>
        </p:spPr>
        <p:txBody>
          <a:bodyPr/>
          <a:lstStyle/>
          <a:p>
            <a:pPr eaLnBrk="1" hangingPunct="1"/>
            <a:r>
              <a:rPr lang="cs-CZ" altLang="cs-CZ" sz="3600">
                <a:solidFill>
                  <a:schemeClr val="bg1"/>
                </a:solidFill>
              </a:rPr>
              <a:t>Oheň a jeho využití</a:t>
            </a:r>
          </a:p>
        </p:txBody>
      </p:sp>
      <p:sp>
        <p:nvSpPr>
          <p:cNvPr id="133123" name="Rectangle 3">
            <a:extLst>
              <a:ext uri="{FF2B5EF4-FFF2-40B4-BE49-F238E27FC236}">
                <a16:creationId xmlns:a16="http://schemas.microsoft.com/office/drawing/2014/main" id="{2CF8D5B5-9616-417B-8A64-2B63C38C7488}"/>
              </a:ext>
            </a:extLst>
          </p:cNvPr>
          <p:cNvSpPr>
            <a:spLocks noGrp="1" noRot="1" noChangeArrowheads="1"/>
          </p:cNvSpPr>
          <p:nvPr>
            <p:ph type="body" idx="1"/>
          </p:nvPr>
        </p:nvSpPr>
        <p:spPr>
          <a:xfrm>
            <a:off x="1331913" y="1412875"/>
            <a:ext cx="7366000" cy="4191000"/>
          </a:xfrm>
        </p:spPr>
        <p:txBody>
          <a:bodyPr/>
          <a:lstStyle/>
          <a:p>
            <a:pPr eaLnBrk="1" hangingPunct="1">
              <a:buFont typeface="Wingdings" panose="05000000000000000000" pitchFamily="2" charset="2"/>
              <a:buNone/>
            </a:pPr>
            <a:r>
              <a:rPr lang="cs-CZ" altLang="cs-CZ" sz="3600" b="1">
                <a:solidFill>
                  <a:schemeClr val="bg1"/>
                </a:solidFill>
                <a:latin typeface="Times New Roman" panose="02020603050405020304" pitchFamily="18" charset="0"/>
              </a:rPr>
              <a:t>Význam ohně:</a:t>
            </a:r>
          </a:p>
          <a:p>
            <a:pPr lvl="1" eaLnBrk="1" hangingPunct="1">
              <a:buClr>
                <a:schemeClr val="tx1"/>
              </a:buClr>
            </a:pPr>
            <a:r>
              <a:rPr lang="cs-CZ" altLang="cs-CZ" sz="3200" b="1">
                <a:solidFill>
                  <a:schemeClr val="bg1"/>
                </a:solidFill>
                <a:latin typeface="Times New Roman" panose="02020603050405020304" pitchFamily="18" charset="0"/>
              </a:rPr>
              <a:t>teplo a světlo</a:t>
            </a:r>
          </a:p>
          <a:p>
            <a:pPr lvl="1" eaLnBrk="1" hangingPunct="1">
              <a:buClr>
                <a:schemeClr val="tx1"/>
              </a:buClr>
            </a:pPr>
            <a:r>
              <a:rPr lang="cs-CZ" altLang="cs-CZ" sz="3200" b="1">
                <a:solidFill>
                  <a:schemeClr val="bg1"/>
                </a:solidFill>
                <a:latin typeface="Times New Roman" panose="02020603050405020304" pitchFamily="18" charset="0"/>
              </a:rPr>
              <a:t>signalizace</a:t>
            </a:r>
          </a:p>
          <a:p>
            <a:pPr lvl="1" eaLnBrk="1" hangingPunct="1">
              <a:buClr>
                <a:schemeClr val="tx1"/>
              </a:buClr>
            </a:pPr>
            <a:r>
              <a:rPr lang="cs-CZ" altLang="cs-CZ" sz="3200" b="1">
                <a:solidFill>
                  <a:schemeClr val="bg1"/>
                </a:solidFill>
                <a:latin typeface="Times New Roman" panose="02020603050405020304" pitchFamily="18" charset="0"/>
              </a:rPr>
              <a:t>úprava vody a stravy</a:t>
            </a:r>
          </a:p>
          <a:p>
            <a:pPr lvl="1" eaLnBrk="1" hangingPunct="1">
              <a:buClr>
                <a:schemeClr val="tx1"/>
              </a:buClr>
            </a:pPr>
            <a:r>
              <a:rPr lang="cs-CZ" altLang="cs-CZ" sz="3200" b="1">
                <a:solidFill>
                  <a:schemeClr val="bg1"/>
                </a:solidFill>
                <a:latin typeface="Times New Roman" panose="02020603050405020304" pitchFamily="18" charset="0"/>
              </a:rPr>
              <a:t>sušení oděvu</a:t>
            </a:r>
          </a:p>
          <a:p>
            <a:pPr lvl="1" eaLnBrk="1" hangingPunct="1">
              <a:buClr>
                <a:schemeClr val="tx1"/>
              </a:buClr>
            </a:pPr>
            <a:r>
              <a:rPr lang="cs-CZ" altLang="cs-CZ" sz="3200" b="1">
                <a:solidFill>
                  <a:schemeClr val="bg1"/>
                </a:solidFill>
                <a:latin typeface="Times New Roman" panose="02020603050405020304" pitchFamily="18" charset="0"/>
              </a:rPr>
              <a:t>výroba pomůcek</a:t>
            </a:r>
          </a:p>
          <a:p>
            <a:pPr lvl="1" eaLnBrk="1" hangingPunct="1">
              <a:buClr>
                <a:schemeClr val="tx1"/>
              </a:buClr>
            </a:pPr>
            <a:r>
              <a:rPr lang="cs-CZ" altLang="cs-CZ" sz="3200" b="1">
                <a:solidFill>
                  <a:schemeClr val="bg1"/>
                </a:solidFill>
                <a:latin typeface="Times New Roman" panose="02020603050405020304" pitchFamily="18" charset="0"/>
              </a:rPr>
              <a:t>ochrana před zvěří a obtížným hmyzem</a:t>
            </a:r>
          </a:p>
          <a:p>
            <a:pPr lvl="1" eaLnBrk="1" hangingPunct="1">
              <a:buClr>
                <a:schemeClr val="tx1"/>
              </a:buClr>
            </a:pPr>
            <a:r>
              <a:rPr lang="cs-CZ" altLang="cs-CZ" sz="3200" b="1">
                <a:solidFill>
                  <a:schemeClr val="bg1"/>
                </a:solidFill>
                <a:latin typeface="Times New Roman" panose="02020603050405020304" pitchFamily="18" charset="0"/>
              </a:rPr>
              <a:t>psychologický efekt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3122"/>
                                        </p:tgtEl>
                                        <p:attrNameLst>
                                          <p:attrName>style.visibility</p:attrName>
                                        </p:attrNameLst>
                                      </p:cBhvr>
                                      <p:to>
                                        <p:strVal val="visible"/>
                                      </p:to>
                                    </p:set>
                                    <p:animEffect transition="in" filter="fade">
                                      <p:cBhvr>
                                        <p:cTn id="7" dur="2000"/>
                                        <p:tgtEl>
                                          <p:spTgt spid="133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123">
                                            <p:txEl>
                                              <p:pRg st="0" end="0"/>
                                            </p:txEl>
                                          </p:spTgt>
                                        </p:tgtEl>
                                        <p:attrNameLst>
                                          <p:attrName>style.visibility</p:attrName>
                                        </p:attrNameLst>
                                      </p:cBhvr>
                                      <p:to>
                                        <p:strVal val="visible"/>
                                      </p:to>
                                    </p:set>
                                    <p:animEffect transition="in" filter="fade">
                                      <p:cBhvr>
                                        <p:cTn id="12" dur="2000"/>
                                        <p:tgtEl>
                                          <p:spTgt spid="13312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3123">
                                            <p:txEl>
                                              <p:pRg st="1" end="1"/>
                                            </p:txEl>
                                          </p:spTgt>
                                        </p:tgtEl>
                                        <p:attrNameLst>
                                          <p:attrName>style.visibility</p:attrName>
                                        </p:attrNameLst>
                                      </p:cBhvr>
                                      <p:to>
                                        <p:strVal val="visible"/>
                                      </p:to>
                                    </p:set>
                                    <p:animEffect transition="in" filter="fade">
                                      <p:cBhvr>
                                        <p:cTn id="17" dur="2000"/>
                                        <p:tgtEl>
                                          <p:spTgt spid="13312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3123">
                                            <p:txEl>
                                              <p:pRg st="2" end="2"/>
                                            </p:txEl>
                                          </p:spTgt>
                                        </p:tgtEl>
                                        <p:attrNameLst>
                                          <p:attrName>style.visibility</p:attrName>
                                        </p:attrNameLst>
                                      </p:cBhvr>
                                      <p:to>
                                        <p:strVal val="visible"/>
                                      </p:to>
                                    </p:set>
                                    <p:animEffect transition="in" filter="fade">
                                      <p:cBhvr>
                                        <p:cTn id="22" dur="2000"/>
                                        <p:tgtEl>
                                          <p:spTgt spid="13312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3123">
                                            <p:txEl>
                                              <p:pRg st="3" end="3"/>
                                            </p:txEl>
                                          </p:spTgt>
                                        </p:tgtEl>
                                        <p:attrNameLst>
                                          <p:attrName>style.visibility</p:attrName>
                                        </p:attrNameLst>
                                      </p:cBhvr>
                                      <p:to>
                                        <p:strVal val="visible"/>
                                      </p:to>
                                    </p:set>
                                    <p:animEffect transition="in" filter="fade">
                                      <p:cBhvr>
                                        <p:cTn id="27" dur="2000"/>
                                        <p:tgtEl>
                                          <p:spTgt spid="13312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3123">
                                            <p:txEl>
                                              <p:pRg st="4" end="4"/>
                                            </p:txEl>
                                          </p:spTgt>
                                        </p:tgtEl>
                                        <p:attrNameLst>
                                          <p:attrName>style.visibility</p:attrName>
                                        </p:attrNameLst>
                                      </p:cBhvr>
                                      <p:to>
                                        <p:strVal val="visible"/>
                                      </p:to>
                                    </p:set>
                                    <p:animEffect transition="in" filter="fade">
                                      <p:cBhvr>
                                        <p:cTn id="32" dur="2000"/>
                                        <p:tgtEl>
                                          <p:spTgt spid="13312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3123">
                                            <p:txEl>
                                              <p:pRg st="5" end="5"/>
                                            </p:txEl>
                                          </p:spTgt>
                                        </p:tgtEl>
                                        <p:attrNameLst>
                                          <p:attrName>style.visibility</p:attrName>
                                        </p:attrNameLst>
                                      </p:cBhvr>
                                      <p:to>
                                        <p:strVal val="visible"/>
                                      </p:to>
                                    </p:set>
                                    <p:animEffect transition="in" filter="fade">
                                      <p:cBhvr>
                                        <p:cTn id="37" dur="2000"/>
                                        <p:tgtEl>
                                          <p:spTgt spid="133123">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3123">
                                            <p:txEl>
                                              <p:pRg st="6" end="6"/>
                                            </p:txEl>
                                          </p:spTgt>
                                        </p:tgtEl>
                                        <p:attrNameLst>
                                          <p:attrName>style.visibility</p:attrName>
                                        </p:attrNameLst>
                                      </p:cBhvr>
                                      <p:to>
                                        <p:strVal val="visible"/>
                                      </p:to>
                                    </p:set>
                                    <p:animEffect transition="in" filter="fade">
                                      <p:cBhvr>
                                        <p:cTn id="42" dur="2000"/>
                                        <p:tgtEl>
                                          <p:spTgt spid="133123">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3123">
                                            <p:txEl>
                                              <p:pRg st="7" end="7"/>
                                            </p:txEl>
                                          </p:spTgt>
                                        </p:tgtEl>
                                        <p:attrNameLst>
                                          <p:attrName>style.visibility</p:attrName>
                                        </p:attrNameLst>
                                      </p:cBhvr>
                                      <p:to>
                                        <p:strVal val="visible"/>
                                      </p:to>
                                    </p:set>
                                    <p:animEffect transition="in" filter="fade">
                                      <p:cBhvr>
                                        <p:cTn id="47" dur="2000"/>
                                        <p:tgtEl>
                                          <p:spTgt spid="13312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P spid="13312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E07EB139-1A24-4CC7-8018-906D97D8AF71}"/>
              </a:ext>
            </a:extLst>
          </p:cNvPr>
          <p:cNvSpPr>
            <a:spLocks noGrp="1" noRot="1" noChangeArrowheads="1"/>
          </p:cNvSpPr>
          <p:nvPr>
            <p:ph type="title"/>
          </p:nvPr>
        </p:nvSpPr>
        <p:spPr>
          <a:xfrm>
            <a:off x="914400" y="31750"/>
            <a:ext cx="8229600" cy="1143000"/>
          </a:xfrm>
        </p:spPr>
        <p:txBody>
          <a:bodyPr/>
          <a:lstStyle/>
          <a:p>
            <a:pPr eaLnBrk="1" hangingPunct="1"/>
            <a:r>
              <a:rPr lang="cs-CZ" altLang="cs-CZ" sz="2800">
                <a:solidFill>
                  <a:schemeClr val="bg1"/>
                </a:solidFill>
              </a:rPr>
              <a:t>Způsoby rozdělávání a udržování ohně, druhy ohňů a jejich využití</a:t>
            </a:r>
          </a:p>
        </p:txBody>
      </p:sp>
      <p:sp>
        <p:nvSpPr>
          <p:cNvPr id="74755" name="Rectangle 3">
            <a:extLst>
              <a:ext uri="{FF2B5EF4-FFF2-40B4-BE49-F238E27FC236}">
                <a16:creationId xmlns:a16="http://schemas.microsoft.com/office/drawing/2014/main" id="{0855B564-90D0-4436-B2E5-2FE1A548D8F6}"/>
              </a:ext>
            </a:extLst>
          </p:cNvPr>
          <p:cNvSpPr>
            <a:spLocks noGrp="1" noRot="1" noChangeArrowheads="1"/>
          </p:cNvSpPr>
          <p:nvPr>
            <p:ph type="body" idx="1"/>
          </p:nvPr>
        </p:nvSpPr>
        <p:spPr>
          <a:xfrm>
            <a:off x="179388" y="1196975"/>
            <a:ext cx="8229600" cy="4752975"/>
          </a:xfrm>
        </p:spPr>
        <p:txBody>
          <a:bodyPr/>
          <a:lstStyle/>
          <a:p>
            <a:pPr lvl="1" eaLnBrk="1" hangingPunct="1"/>
            <a:r>
              <a:rPr lang="cs-CZ" altLang="cs-CZ" sz="3200" b="1">
                <a:solidFill>
                  <a:schemeClr val="bg1"/>
                </a:solidFill>
                <a:latin typeface="Times New Roman" panose="02020603050405020304" pitchFamily="18" charset="0"/>
              </a:rPr>
              <a:t>hoření vyžaduje:</a:t>
            </a:r>
          </a:p>
          <a:p>
            <a:pPr lvl="2" eaLnBrk="1" hangingPunct="1"/>
            <a:r>
              <a:rPr lang="cs-CZ" altLang="cs-CZ" sz="2800" b="1">
                <a:solidFill>
                  <a:schemeClr val="bg1"/>
                </a:solidFill>
                <a:latin typeface="Times New Roman" panose="02020603050405020304" pitchFamily="18" charset="0"/>
              </a:rPr>
              <a:t>kyslík (vzduch)</a:t>
            </a:r>
          </a:p>
          <a:p>
            <a:pPr lvl="2" eaLnBrk="1" hangingPunct="1"/>
            <a:r>
              <a:rPr lang="cs-CZ" altLang="cs-CZ" sz="2800" b="1">
                <a:solidFill>
                  <a:schemeClr val="bg1"/>
                </a:solidFill>
                <a:latin typeface="Times New Roman" panose="02020603050405020304" pitchFamily="18" charset="0"/>
              </a:rPr>
              <a:t>teplo</a:t>
            </a:r>
          </a:p>
          <a:p>
            <a:pPr lvl="2" eaLnBrk="1" hangingPunct="1"/>
            <a:r>
              <a:rPr lang="cs-CZ" altLang="cs-CZ" sz="2800" b="1">
                <a:solidFill>
                  <a:schemeClr val="bg1"/>
                </a:solidFill>
                <a:latin typeface="Times New Roman" panose="02020603050405020304" pitchFamily="18" charset="0"/>
              </a:rPr>
              <a:t>palivo</a:t>
            </a:r>
          </a:p>
          <a:p>
            <a:pPr lvl="2" eaLnBrk="1" hangingPunct="1">
              <a:buFont typeface="Wingdings" panose="05000000000000000000" pitchFamily="2" charset="2"/>
              <a:buNone/>
            </a:pPr>
            <a:endParaRPr lang="cs-CZ" altLang="cs-CZ" sz="2800" b="1">
              <a:solidFill>
                <a:schemeClr val="bg1"/>
              </a:solidFill>
              <a:latin typeface="Times New Roman" panose="02020603050405020304" pitchFamily="18" charset="0"/>
            </a:endParaRPr>
          </a:p>
          <a:p>
            <a:pPr lvl="1" eaLnBrk="1" hangingPunct="1"/>
            <a:r>
              <a:rPr lang="cs-CZ" altLang="cs-CZ" sz="3200" b="1">
                <a:solidFill>
                  <a:schemeClr val="bg1"/>
                </a:solidFill>
                <a:latin typeface="Times New Roman" panose="02020603050405020304" pitchFamily="18" charset="0"/>
              </a:rPr>
              <a:t>k rozdělání a udržování ohně je třeba:</a:t>
            </a:r>
          </a:p>
          <a:p>
            <a:pPr lvl="2" eaLnBrk="1" hangingPunct="1"/>
            <a:r>
              <a:rPr lang="cs-CZ" altLang="cs-CZ" sz="2800" b="1">
                <a:solidFill>
                  <a:schemeClr val="bg1"/>
                </a:solidFill>
                <a:latin typeface="Times New Roman" panose="02020603050405020304" pitchFamily="18" charset="0"/>
              </a:rPr>
              <a:t>zdroj tepla (křesadlo, sirky, lupa, tření dřeva)</a:t>
            </a:r>
          </a:p>
          <a:p>
            <a:pPr lvl="2" eaLnBrk="1" hangingPunct="1"/>
            <a:r>
              <a:rPr lang="cs-CZ" altLang="cs-CZ" sz="2800" b="1">
                <a:solidFill>
                  <a:schemeClr val="bg1"/>
                </a:solidFill>
                <a:latin typeface="Times New Roman" panose="02020603050405020304" pitchFamily="18" charset="0"/>
              </a:rPr>
              <a:t>lehce zapálitelná látka - troud  nebo „podpal“ (peří, vata, suchá kůra, …)</a:t>
            </a:r>
          </a:p>
          <a:p>
            <a:pPr lvl="2" eaLnBrk="1" hangingPunct="1"/>
            <a:r>
              <a:rPr lang="cs-CZ" altLang="cs-CZ" sz="2800" b="1">
                <a:solidFill>
                  <a:schemeClr val="bg1"/>
                </a:solidFill>
                <a:latin typeface="Times New Roman" panose="02020603050405020304" pitchFamily="18" charset="0"/>
              </a:rPr>
              <a:t>palivo (dřevo, dř. uhlí, suchý trus,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4754"/>
                                        </p:tgtEl>
                                        <p:attrNameLst>
                                          <p:attrName>style.visibility</p:attrName>
                                        </p:attrNameLst>
                                      </p:cBhvr>
                                      <p:to>
                                        <p:strVal val="visible"/>
                                      </p:to>
                                    </p:set>
                                    <p:animEffect transition="in" filter="fade">
                                      <p:cBhvr>
                                        <p:cTn id="7" dur="2000"/>
                                        <p:tgtEl>
                                          <p:spTgt spid="747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4755">
                                            <p:txEl>
                                              <p:pRg st="0" end="0"/>
                                            </p:txEl>
                                          </p:spTgt>
                                        </p:tgtEl>
                                        <p:attrNameLst>
                                          <p:attrName>style.visibility</p:attrName>
                                        </p:attrNameLst>
                                      </p:cBhvr>
                                      <p:to>
                                        <p:strVal val="visible"/>
                                      </p:to>
                                    </p:set>
                                    <p:animEffect transition="in" filter="fade">
                                      <p:cBhvr>
                                        <p:cTn id="12" dur="2000"/>
                                        <p:tgtEl>
                                          <p:spTgt spid="747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4755">
                                            <p:txEl>
                                              <p:pRg st="1" end="1"/>
                                            </p:txEl>
                                          </p:spTgt>
                                        </p:tgtEl>
                                        <p:attrNameLst>
                                          <p:attrName>style.visibility</p:attrName>
                                        </p:attrNameLst>
                                      </p:cBhvr>
                                      <p:to>
                                        <p:strVal val="visible"/>
                                      </p:to>
                                    </p:set>
                                    <p:animEffect transition="in" filter="fade">
                                      <p:cBhvr>
                                        <p:cTn id="17" dur="2000"/>
                                        <p:tgtEl>
                                          <p:spTgt spid="7475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4755">
                                            <p:txEl>
                                              <p:pRg st="2" end="2"/>
                                            </p:txEl>
                                          </p:spTgt>
                                        </p:tgtEl>
                                        <p:attrNameLst>
                                          <p:attrName>style.visibility</p:attrName>
                                        </p:attrNameLst>
                                      </p:cBhvr>
                                      <p:to>
                                        <p:strVal val="visible"/>
                                      </p:to>
                                    </p:set>
                                    <p:animEffect transition="in" filter="fade">
                                      <p:cBhvr>
                                        <p:cTn id="22" dur="2000"/>
                                        <p:tgtEl>
                                          <p:spTgt spid="7475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4755">
                                            <p:txEl>
                                              <p:pRg st="3" end="3"/>
                                            </p:txEl>
                                          </p:spTgt>
                                        </p:tgtEl>
                                        <p:attrNameLst>
                                          <p:attrName>style.visibility</p:attrName>
                                        </p:attrNameLst>
                                      </p:cBhvr>
                                      <p:to>
                                        <p:strVal val="visible"/>
                                      </p:to>
                                    </p:set>
                                    <p:animEffect transition="in" filter="fade">
                                      <p:cBhvr>
                                        <p:cTn id="27" dur="2000"/>
                                        <p:tgtEl>
                                          <p:spTgt spid="7475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4755">
                                            <p:txEl>
                                              <p:pRg st="5" end="5"/>
                                            </p:txEl>
                                          </p:spTgt>
                                        </p:tgtEl>
                                        <p:attrNameLst>
                                          <p:attrName>style.visibility</p:attrName>
                                        </p:attrNameLst>
                                      </p:cBhvr>
                                      <p:to>
                                        <p:strVal val="visible"/>
                                      </p:to>
                                    </p:set>
                                    <p:animEffect transition="in" filter="fade">
                                      <p:cBhvr>
                                        <p:cTn id="32" dur="2000"/>
                                        <p:tgtEl>
                                          <p:spTgt spid="7475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4755">
                                            <p:txEl>
                                              <p:pRg st="6" end="6"/>
                                            </p:txEl>
                                          </p:spTgt>
                                        </p:tgtEl>
                                        <p:attrNameLst>
                                          <p:attrName>style.visibility</p:attrName>
                                        </p:attrNameLst>
                                      </p:cBhvr>
                                      <p:to>
                                        <p:strVal val="visible"/>
                                      </p:to>
                                    </p:set>
                                    <p:animEffect transition="in" filter="fade">
                                      <p:cBhvr>
                                        <p:cTn id="37" dur="2000"/>
                                        <p:tgtEl>
                                          <p:spTgt spid="7475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4755">
                                            <p:txEl>
                                              <p:pRg st="7" end="7"/>
                                            </p:txEl>
                                          </p:spTgt>
                                        </p:tgtEl>
                                        <p:attrNameLst>
                                          <p:attrName>style.visibility</p:attrName>
                                        </p:attrNameLst>
                                      </p:cBhvr>
                                      <p:to>
                                        <p:strVal val="visible"/>
                                      </p:to>
                                    </p:set>
                                    <p:animEffect transition="in" filter="fade">
                                      <p:cBhvr>
                                        <p:cTn id="42" dur="2000"/>
                                        <p:tgtEl>
                                          <p:spTgt spid="74755">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4755">
                                            <p:txEl>
                                              <p:pRg st="8" end="8"/>
                                            </p:txEl>
                                          </p:spTgt>
                                        </p:tgtEl>
                                        <p:attrNameLst>
                                          <p:attrName>style.visibility</p:attrName>
                                        </p:attrNameLst>
                                      </p:cBhvr>
                                      <p:to>
                                        <p:strVal val="visible"/>
                                      </p:to>
                                    </p:set>
                                    <p:animEffect transition="in" filter="fade">
                                      <p:cBhvr>
                                        <p:cTn id="47" dur="2000"/>
                                        <p:tgtEl>
                                          <p:spTgt spid="7475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a:extLst>
              <a:ext uri="{FF2B5EF4-FFF2-40B4-BE49-F238E27FC236}">
                <a16:creationId xmlns:a16="http://schemas.microsoft.com/office/drawing/2014/main" id="{AFA8EB8A-ECBB-4983-951C-C8C36CBBBAA0}"/>
              </a:ext>
            </a:extLst>
          </p:cNvPr>
          <p:cNvSpPr>
            <a:spLocks noGrp="1" noRot="1" noChangeArrowheads="1"/>
          </p:cNvSpPr>
          <p:nvPr>
            <p:ph type="title"/>
          </p:nvPr>
        </p:nvSpPr>
        <p:spPr>
          <a:xfrm>
            <a:off x="890588" y="0"/>
            <a:ext cx="8229600" cy="1143000"/>
          </a:xfrm>
        </p:spPr>
        <p:txBody>
          <a:bodyPr/>
          <a:lstStyle/>
          <a:p>
            <a:pPr eaLnBrk="1" hangingPunct="1"/>
            <a:r>
              <a:rPr lang="cs-CZ" altLang="cs-CZ" sz="2800">
                <a:solidFill>
                  <a:schemeClr val="bg1"/>
                </a:solidFill>
              </a:rPr>
              <a:t>Způsoby rozdělávání a udržování ohně, druhy ohňů a jejich využití</a:t>
            </a:r>
          </a:p>
        </p:txBody>
      </p:sp>
      <p:sp>
        <p:nvSpPr>
          <p:cNvPr id="137219" name="Rectangle 3">
            <a:extLst>
              <a:ext uri="{FF2B5EF4-FFF2-40B4-BE49-F238E27FC236}">
                <a16:creationId xmlns:a16="http://schemas.microsoft.com/office/drawing/2014/main" id="{1188209F-55F1-4E7B-B3D7-099F715FB1F1}"/>
              </a:ext>
            </a:extLst>
          </p:cNvPr>
          <p:cNvSpPr>
            <a:spLocks noGrp="1" noRot="1" noChangeArrowheads="1"/>
          </p:cNvSpPr>
          <p:nvPr>
            <p:ph type="body" idx="1"/>
          </p:nvPr>
        </p:nvSpPr>
        <p:spPr>
          <a:xfrm>
            <a:off x="684213" y="1412875"/>
            <a:ext cx="7945437" cy="4191000"/>
          </a:xfrm>
        </p:spPr>
        <p:txBody>
          <a:bodyPr/>
          <a:lstStyle/>
          <a:p>
            <a:pPr eaLnBrk="1" hangingPunct="1">
              <a:lnSpc>
                <a:spcPct val="90000"/>
              </a:lnSpc>
              <a:spcBef>
                <a:spcPct val="50000"/>
              </a:spcBef>
            </a:pPr>
            <a:r>
              <a:rPr lang="cs-CZ" altLang="cs-CZ" b="1">
                <a:solidFill>
                  <a:schemeClr val="bg1"/>
                </a:solidFill>
                <a:latin typeface="Times New Roman" panose="02020603050405020304" pitchFamily="18" charset="0"/>
              </a:rPr>
              <a:t>výběr místa pro rozdělání ohně</a:t>
            </a:r>
          </a:p>
          <a:p>
            <a:pPr eaLnBrk="1" hangingPunct="1">
              <a:lnSpc>
                <a:spcPct val="90000"/>
              </a:lnSpc>
              <a:spcBef>
                <a:spcPct val="50000"/>
              </a:spcBef>
            </a:pPr>
            <a:r>
              <a:rPr lang="cs-CZ" altLang="cs-CZ" b="1">
                <a:solidFill>
                  <a:schemeClr val="bg1"/>
                </a:solidFill>
                <a:latin typeface="Times New Roman" panose="02020603050405020304" pitchFamily="18" charset="0"/>
              </a:rPr>
              <a:t>příprava ohniště a paliva</a:t>
            </a:r>
          </a:p>
          <a:p>
            <a:pPr eaLnBrk="1" hangingPunct="1">
              <a:lnSpc>
                <a:spcPct val="90000"/>
              </a:lnSpc>
              <a:spcBef>
                <a:spcPct val="50000"/>
              </a:spcBef>
            </a:pPr>
            <a:r>
              <a:rPr lang="cs-CZ" altLang="cs-CZ" b="1">
                <a:solidFill>
                  <a:schemeClr val="bg1"/>
                </a:solidFill>
                <a:latin typeface="Times New Roman" panose="02020603050405020304" pitchFamily="18" charset="0"/>
              </a:rPr>
              <a:t>druhy ohňů:</a:t>
            </a:r>
          </a:p>
          <a:p>
            <a:pPr eaLnBrk="1" hangingPunct="1">
              <a:lnSpc>
                <a:spcPct val="90000"/>
              </a:lnSpc>
              <a:spcBef>
                <a:spcPct val="50000"/>
              </a:spcBef>
              <a:buFont typeface="Wingdings" panose="05000000000000000000" pitchFamily="2" charset="2"/>
              <a:buNone/>
            </a:pPr>
            <a:endParaRPr lang="cs-CZ" altLang="cs-CZ" b="1">
              <a:solidFill>
                <a:schemeClr val="bg1"/>
              </a:solidFill>
              <a:latin typeface="Times New Roman" panose="02020603050405020304" pitchFamily="18" charset="0"/>
            </a:endParaRPr>
          </a:p>
          <a:p>
            <a:pPr lvl="1" eaLnBrk="1" hangingPunct="1">
              <a:lnSpc>
                <a:spcPct val="90000"/>
              </a:lnSpc>
              <a:spcBef>
                <a:spcPct val="50000"/>
              </a:spcBef>
            </a:pPr>
            <a:r>
              <a:rPr lang="cs-CZ" altLang="cs-CZ" b="1">
                <a:solidFill>
                  <a:schemeClr val="bg1"/>
                </a:solidFill>
                <a:latin typeface="Times New Roman" panose="02020603050405020304" pitchFamily="18" charset="0"/>
              </a:rPr>
              <a:t>ohně na ohřátí: např. oheň s odrazovou stěnou</a:t>
            </a:r>
          </a:p>
          <a:p>
            <a:pPr lvl="1" eaLnBrk="1" hangingPunct="1">
              <a:lnSpc>
                <a:spcPct val="90000"/>
              </a:lnSpc>
              <a:spcBef>
                <a:spcPct val="50000"/>
              </a:spcBef>
            </a:pPr>
            <a:r>
              <a:rPr lang="cs-CZ" altLang="cs-CZ" b="1">
                <a:solidFill>
                  <a:schemeClr val="bg1"/>
                </a:solidFill>
                <a:latin typeface="Times New Roman" panose="02020603050405020304" pitchFamily="18" charset="0"/>
              </a:rPr>
              <a:t>ohně na vaření: např. oheň v díře, mezi kameny, mezi dlouhými poleny</a:t>
            </a:r>
          </a:p>
          <a:p>
            <a:pPr lvl="1" eaLnBrk="1" hangingPunct="1">
              <a:lnSpc>
                <a:spcPct val="90000"/>
              </a:lnSpc>
              <a:spcBef>
                <a:spcPct val="50000"/>
              </a:spcBef>
            </a:pPr>
            <a:r>
              <a:rPr lang="cs-CZ" altLang="cs-CZ" b="1">
                <a:solidFill>
                  <a:schemeClr val="bg1"/>
                </a:solidFill>
                <a:latin typeface="Times New Roman" panose="02020603050405020304" pitchFamily="18" charset="0"/>
              </a:rPr>
              <a:t>ohně na signalizaci: např. hranice, pyramida</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7218"/>
                                        </p:tgtEl>
                                        <p:attrNameLst>
                                          <p:attrName>style.visibility</p:attrName>
                                        </p:attrNameLst>
                                      </p:cBhvr>
                                      <p:to>
                                        <p:strVal val="visible"/>
                                      </p:to>
                                    </p:set>
                                    <p:animEffect transition="in" filter="fade">
                                      <p:cBhvr>
                                        <p:cTn id="7" dur="2000"/>
                                        <p:tgtEl>
                                          <p:spTgt spid="1372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7219">
                                            <p:txEl>
                                              <p:pRg st="0" end="0"/>
                                            </p:txEl>
                                          </p:spTgt>
                                        </p:tgtEl>
                                        <p:attrNameLst>
                                          <p:attrName>style.visibility</p:attrName>
                                        </p:attrNameLst>
                                      </p:cBhvr>
                                      <p:to>
                                        <p:strVal val="visible"/>
                                      </p:to>
                                    </p:set>
                                    <p:animEffect transition="in" filter="fade">
                                      <p:cBhvr>
                                        <p:cTn id="12" dur="2000"/>
                                        <p:tgtEl>
                                          <p:spTgt spid="1372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7219">
                                            <p:txEl>
                                              <p:pRg st="1" end="1"/>
                                            </p:txEl>
                                          </p:spTgt>
                                        </p:tgtEl>
                                        <p:attrNameLst>
                                          <p:attrName>style.visibility</p:attrName>
                                        </p:attrNameLst>
                                      </p:cBhvr>
                                      <p:to>
                                        <p:strVal val="visible"/>
                                      </p:to>
                                    </p:set>
                                    <p:animEffect transition="in" filter="fade">
                                      <p:cBhvr>
                                        <p:cTn id="17" dur="2000"/>
                                        <p:tgtEl>
                                          <p:spTgt spid="13721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7219">
                                            <p:txEl>
                                              <p:pRg st="2" end="2"/>
                                            </p:txEl>
                                          </p:spTgt>
                                        </p:tgtEl>
                                        <p:attrNameLst>
                                          <p:attrName>style.visibility</p:attrName>
                                        </p:attrNameLst>
                                      </p:cBhvr>
                                      <p:to>
                                        <p:strVal val="visible"/>
                                      </p:to>
                                    </p:set>
                                    <p:animEffect transition="in" filter="fade">
                                      <p:cBhvr>
                                        <p:cTn id="22" dur="2000"/>
                                        <p:tgtEl>
                                          <p:spTgt spid="13721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7219">
                                            <p:txEl>
                                              <p:pRg st="4" end="4"/>
                                            </p:txEl>
                                          </p:spTgt>
                                        </p:tgtEl>
                                        <p:attrNameLst>
                                          <p:attrName>style.visibility</p:attrName>
                                        </p:attrNameLst>
                                      </p:cBhvr>
                                      <p:to>
                                        <p:strVal val="visible"/>
                                      </p:to>
                                    </p:set>
                                    <p:animEffect transition="in" filter="fade">
                                      <p:cBhvr>
                                        <p:cTn id="27" dur="2000"/>
                                        <p:tgtEl>
                                          <p:spTgt spid="13721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7219">
                                            <p:txEl>
                                              <p:pRg st="5" end="5"/>
                                            </p:txEl>
                                          </p:spTgt>
                                        </p:tgtEl>
                                        <p:attrNameLst>
                                          <p:attrName>style.visibility</p:attrName>
                                        </p:attrNameLst>
                                      </p:cBhvr>
                                      <p:to>
                                        <p:strVal val="visible"/>
                                      </p:to>
                                    </p:set>
                                    <p:animEffect transition="in" filter="fade">
                                      <p:cBhvr>
                                        <p:cTn id="32" dur="2000"/>
                                        <p:tgtEl>
                                          <p:spTgt spid="13721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7219">
                                            <p:txEl>
                                              <p:pRg st="6" end="6"/>
                                            </p:txEl>
                                          </p:spTgt>
                                        </p:tgtEl>
                                        <p:attrNameLst>
                                          <p:attrName>style.visibility</p:attrName>
                                        </p:attrNameLst>
                                      </p:cBhvr>
                                      <p:to>
                                        <p:strVal val="visible"/>
                                      </p:to>
                                    </p:set>
                                    <p:animEffect transition="in" filter="fade">
                                      <p:cBhvr>
                                        <p:cTn id="37" dur="2000"/>
                                        <p:tgtEl>
                                          <p:spTgt spid="1372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p:bldP spid="137219"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B3EEF82B-0DD5-402A-8DEB-6C64433C0087}"/>
              </a:ext>
            </a:extLst>
          </p:cNvPr>
          <p:cNvSpPr>
            <a:spLocks noGrp="1" noRot="1" noChangeArrowheads="1"/>
          </p:cNvSpPr>
          <p:nvPr>
            <p:ph type="title"/>
          </p:nvPr>
        </p:nvSpPr>
        <p:spPr>
          <a:xfrm>
            <a:off x="755650" y="0"/>
            <a:ext cx="8229600" cy="1143000"/>
          </a:xfrm>
        </p:spPr>
        <p:txBody>
          <a:bodyPr/>
          <a:lstStyle/>
          <a:p>
            <a:pPr eaLnBrk="1" hangingPunct="1"/>
            <a:r>
              <a:rPr lang="cs-CZ" altLang="cs-CZ" sz="2800">
                <a:solidFill>
                  <a:schemeClr val="bg1"/>
                </a:solidFill>
              </a:rPr>
              <a:t>Improvizované způsoby získávání a úpravy vody</a:t>
            </a:r>
          </a:p>
        </p:txBody>
      </p:sp>
      <p:sp>
        <p:nvSpPr>
          <p:cNvPr id="77827" name="Rectangle 3">
            <a:extLst>
              <a:ext uri="{FF2B5EF4-FFF2-40B4-BE49-F238E27FC236}">
                <a16:creationId xmlns:a16="http://schemas.microsoft.com/office/drawing/2014/main" id="{0FD7EBD4-F96E-4BE4-90AA-0ED113A33F14}"/>
              </a:ext>
            </a:extLst>
          </p:cNvPr>
          <p:cNvSpPr>
            <a:spLocks noGrp="1" noRot="1" noChangeArrowheads="1"/>
          </p:cNvSpPr>
          <p:nvPr>
            <p:ph type="body" idx="1"/>
          </p:nvPr>
        </p:nvSpPr>
        <p:spPr>
          <a:xfrm>
            <a:off x="468313" y="1412875"/>
            <a:ext cx="8229600" cy="4319588"/>
          </a:xfrm>
        </p:spPr>
        <p:txBody>
          <a:bodyPr/>
          <a:lstStyle/>
          <a:p>
            <a:pPr lvl="1" eaLnBrk="1" hangingPunct="1">
              <a:lnSpc>
                <a:spcPct val="90000"/>
              </a:lnSpc>
            </a:pPr>
            <a:r>
              <a:rPr lang="cs-CZ" altLang="cs-CZ" sz="3200" b="1">
                <a:solidFill>
                  <a:schemeClr val="bg1"/>
                </a:solidFill>
                <a:latin typeface="Times New Roman" panose="02020603050405020304" pitchFamily="18" charset="0"/>
              </a:rPr>
              <a:t>hledání vody</a:t>
            </a:r>
          </a:p>
          <a:p>
            <a:pPr lvl="1" eaLnBrk="1" hangingPunct="1">
              <a:lnSpc>
                <a:spcPct val="90000"/>
              </a:lnSpc>
            </a:pPr>
            <a:r>
              <a:rPr lang="cs-CZ" altLang="cs-CZ" sz="3200" b="1">
                <a:solidFill>
                  <a:schemeClr val="bg1"/>
                </a:solidFill>
                <a:latin typeface="Times New Roman" panose="02020603050405020304" pitchFamily="18" charset="0"/>
              </a:rPr>
              <a:t>zdroje vody (tekutin)</a:t>
            </a:r>
          </a:p>
          <a:p>
            <a:pPr lvl="1" eaLnBrk="1" hangingPunct="1">
              <a:lnSpc>
                <a:spcPct val="90000"/>
              </a:lnSpc>
            </a:pPr>
            <a:r>
              <a:rPr lang="cs-CZ" altLang="cs-CZ" sz="3200" b="1">
                <a:solidFill>
                  <a:schemeClr val="bg1"/>
                </a:solidFill>
                <a:latin typeface="Times New Roman" panose="02020603050405020304" pitchFamily="18" charset="0"/>
              </a:rPr>
              <a:t>způsoby získávání a úpravy vody z přírodních zdrojů</a:t>
            </a:r>
          </a:p>
          <a:p>
            <a:pPr lvl="1" eaLnBrk="1" hangingPunct="1">
              <a:lnSpc>
                <a:spcPct val="90000"/>
              </a:lnSpc>
            </a:pPr>
            <a:r>
              <a:rPr lang="cs-CZ" altLang="cs-CZ" sz="3200" b="1">
                <a:solidFill>
                  <a:schemeClr val="bg1"/>
                </a:solidFill>
                <a:latin typeface="Times New Roman" panose="02020603050405020304" pitchFamily="18" charset="0"/>
              </a:rPr>
              <a:t>úprava vody:</a:t>
            </a:r>
          </a:p>
          <a:p>
            <a:pPr lvl="1" eaLnBrk="1" hangingPunct="1">
              <a:lnSpc>
                <a:spcPct val="90000"/>
              </a:lnSpc>
              <a:buFont typeface="Wingdings" panose="05000000000000000000" pitchFamily="2" charset="2"/>
              <a:buNone/>
            </a:pPr>
            <a:endParaRPr lang="cs-CZ" altLang="cs-CZ" sz="3200" b="1">
              <a:solidFill>
                <a:schemeClr val="bg1"/>
              </a:solidFill>
              <a:latin typeface="Times New Roman" panose="02020603050405020304" pitchFamily="18" charset="0"/>
            </a:endParaRPr>
          </a:p>
          <a:p>
            <a:pPr lvl="2" eaLnBrk="1" hangingPunct="1">
              <a:lnSpc>
                <a:spcPct val="90000"/>
              </a:lnSpc>
            </a:pPr>
            <a:r>
              <a:rPr lang="cs-CZ" altLang="cs-CZ" sz="2800" i="1">
                <a:solidFill>
                  <a:schemeClr val="bg1"/>
                </a:solidFill>
                <a:latin typeface="Times New Roman" panose="02020603050405020304" pitchFamily="18" charset="0"/>
              </a:rPr>
              <a:t>mechanicky = filtrování</a:t>
            </a:r>
          </a:p>
          <a:p>
            <a:pPr lvl="2" eaLnBrk="1" hangingPunct="1">
              <a:lnSpc>
                <a:spcPct val="90000"/>
              </a:lnSpc>
            </a:pPr>
            <a:r>
              <a:rPr lang="cs-CZ" altLang="cs-CZ" sz="2800" i="1">
                <a:solidFill>
                  <a:schemeClr val="bg1"/>
                </a:solidFill>
                <a:latin typeface="Times New Roman" panose="02020603050405020304" pitchFamily="18" charset="0"/>
              </a:rPr>
              <a:t>chemicky = tablety</a:t>
            </a:r>
          </a:p>
          <a:p>
            <a:pPr lvl="2" eaLnBrk="1" hangingPunct="1">
              <a:lnSpc>
                <a:spcPct val="90000"/>
              </a:lnSpc>
            </a:pPr>
            <a:r>
              <a:rPr lang="cs-CZ" altLang="cs-CZ" sz="2800" i="1">
                <a:solidFill>
                  <a:schemeClr val="bg1"/>
                </a:solidFill>
                <a:latin typeface="Times New Roman" panose="02020603050405020304" pitchFamily="18" charset="0"/>
              </a:rPr>
              <a:t>fyzikálně = převaření, destilace</a:t>
            </a:r>
            <a:br>
              <a:rPr lang="cs-CZ" altLang="cs-CZ" i="1">
                <a:solidFill>
                  <a:schemeClr val="bg1"/>
                </a:solidFill>
                <a:latin typeface="Times New Roman" panose="02020603050405020304" pitchFamily="18" charset="0"/>
              </a:rPr>
            </a:br>
            <a:endParaRPr lang="cs-CZ" altLang="cs-CZ" i="1">
              <a:solidFill>
                <a:schemeClr val="bg1"/>
              </a:solidFill>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fade">
                                      <p:cBhvr>
                                        <p:cTn id="7" dur="2000"/>
                                        <p:tgtEl>
                                          <p:spTgt spid="77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7827">
                                            <p:txEl>
                                              <p:pRg st="0" end="0"/>
                                            </p:txEl>
                                          </p:spTgt>
                                        </p:tgtEl>
                                        <p:attrNameLst>
                                          <p:attrName>style.visibility</p:attrName>
                                        </p:attrNameLst>
                                      </p:cBhvr>
                                      <p:to>
                                        <p:strVal val="visible"/>
                                      </p:to>
                                    </p:set>
                                    <p:animEffect transition="in" filter="fade">
                                      <p:cBhvr>
                                        <p:cTn id="12" dur="2000"/>
                                        <p:tgtEl>
                                          <p:spTgt spid="7782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7827">
                                            <p:txEl>
                                              <p:pRg st="1" end="1"/>
                                            </p:txEl>
                                          </p:spTgt>
                                        </p:tgtEl>
                                        <p:attrNameLst>
                                          <p:attrName>style.visibility</p:attrName>
                                        </p:attrNameLst>
                                      </p:cBhvr>
                                      <p:to>
                                        <p:strVal val="visible"/>
                                      </p:to>
                                    </p:set>
                                    <p:animEffect transition="in" filter="fade">
                                      <p:cBhvr>
                                        <p:cTn id="17" dur="2000"/>
                                        <p:tgtEl>
                                          <p:spTgt spid="7782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7827">
                                            <p:txEl>
                                              <p:pRg st="2" end="2"/>
                                            </p:txEl>
                                          </p:spTgt>
                                        </p:tgtEl>
                                        <p:attrNameLst>
                                          <p:attrName>style.visibility</p:attrName>
                                        </p:attrNameLst>
                                      </p:cBhvr>
                                      <p:to>
                                        <p:strVal val="visible"/>
                                      </p:to>
                                    </p:set>
                                    <p:animEffect transition="in" filter="fade">
                                      <p:cBhvr>
                                        <p:cTn id="22" dur="2000"/>
                                        <p:tgtEl>
                                          <p:spTgt spid="7782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7827">
                                            <p:txEl>
                                              <p:pRg st="3" end="3"/>
                                            </p:txEl>
                                          </p:spTgt>
                                        </p:tgtEl>
                                        <p:attrNameLst>
                                          <p:attrName>style.visibility</p:attrName>
                                        </p:attrNameLst>
                                      </p:cBhvr>
                                      <p:to>
                                        <p:strVal val="visible"/>
                                      </p:to>
                                    </p:set>
                                    <p:animEffect transition="in" filter="fade">
                                      <p:cBhvr>
                                        <p:cTn id="27" dur="2000"/>
                                        <p:tgtEl>
                                          <p:spTgt spid="77827">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7827">
                                            <p:txEl>
                                              <p:pRg st="5" end="5"/>
                                            </p:txEl>
                                          </p:spTgt>
                                        </p:tgtEl>
                                        <p:attrNameLst>
                                          <p:attrName>style.visibility</p:attrName>
                                        </p:attrNameLst>
                                      </p:cBhvr>
                                      <p:to>
                                        <p:strVal val="visible"/>
                                      </p:to>
                                    </p:set>
                                    <p:animEffect transition="in" filter="fade">
                                      <p:cBhvr>
                                        <p:cTn id="32" dur="2000"/>
                                        <p:tgtEl>
                                          <p:spTgt spid="7782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7827">
                                            <p:txEl>
                                              <p:pRg st="6" end="6"/>
                                            </p:txEl>
                                          </p:spTgt>
                                        </p:tgtEl>
                                        <p:attrNameLst>
                                          <p:attrName>style.visibility</p:attrName>
                                        </p:attrNameLst>
                                      </p:cBhvr>
                                      <p:to>
                                        <p:strVal val="visible"/>
                                      </p:to>
                                    </p:set>
                                    <p:animEffect transition="in" filter="fade">
                                      <p:cBhvr>
                                        <p:cTn id="37" dur="2000"/>
                                        <p:tgtEl>
                                          <p:spTgt spid="7782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7827">
                                            <p:txEl>
                                              <p:pRg st="7" end="7"/>
                                            </p:txEl>
                                          </p:spTgt>
                                        </p:tgtEl>
                                        <p:attrNameLst>
                                          <p:attrName>style.visibility</p:attrName>
                                        </p:attrNameLst>
                                      </p:cBhvr>
                                      <p:to>
                                        <p:strVal val="visible"/>
                                      </p:to>
                                    </p:set>
                                    <p:animEffect transition="in" filter="fade">
                                      <p:cBhvr>
                                        <p:cTn id="42" dur="2000"/>
                                        <p:tgtEl>
                                          <p:spTgt spid="7782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P spid="7782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Zástupný symbol pro zápatí 4">
            <a:extLst>
              <a:ext uri="{FF2B5EF4-FFF2-40B4-BE49-F238E27FC236}">
                <a16:creationId xmlns:a16="http://schemas.microsoft.com/office/drawing/2014/main" id="{F0969674-618C-47C8-B4B6-E76964EA18D3}"/>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cs-CZ" altLang="cs-CZ" sz="1400"/>
              <a:t>VO FTVS UK v Praze                                   Mgr. Michal Vágner  </a:t>
            </a:r>
          </a:p>
        </p:txBody>
      </p:sp>
      <p:sp>
        <p:nvSpPr>
          <p:cNvPr id="3075" name="WordArt 4">
            <a:extLst>
              <a:ext uri="{FF2B5EF4-FFF2-40B4-BE49-F238E27FC236}">
                <a16:creationId xmlns:a16="http://schemas.microsoft.com/office/drawing/2014/main" id="{099E0642-ACEB-4EFB-9CA8-C4E0667487B1}"/>
              </a:ext>
            </a:extLst>
          </p:cNvPr>
          <p:cNvSpPr>
            <a:spLocks noChangeArrowheads="1" noChangeShapeType="1" noTextEdit="1"/>
          </p:cNvSpPr>
          <p:nvPr/>
        </p:nvSpPr>
        <p:spPr bwMode="auto">
          <a:xfrm>
            <a:off x="1357313" y="357188"/>
            <a:ext cx="6480175" cy="576262"/>
          </a:xfrm>
          <a:prstGeom prst="rect">
            <a:avLst/>
          </a:prstGeom>
        </p:spPr>
        <p:txBody>
          <a:bodyPr wrap="none" fromWordArt="1">
            <a:prstTxWarp prst="textPlain">
              <a:avLst>
                <a:gd name="adj" fmla="val 50000"/>
              </a:avLst>
            </a:prstTxWarp>
          </a:bodyPr>
          <a:lstStyle/>
          <a:p>
            <a:pPr algn="ctr"/>
            <a:r>
              <a:rPr lang="cs-CZ" sz="2800" kern="10">
                <a:ln w="9525">
                  <a:solidFill>
                    <a:srgbClr val="000000"/>
                  </a:solidFill>
                  <a:round/>
                  <a:headEnd/>
                  <a:tailEnd/>
                </a:ln>
                <a:solidFill>
                  <a:srgbClr val="FFFF00"/>
                </a:solidFill>
                <a:effectLst>
                  <a:outerShdw dist="35921" dir="2700000" algn="ctr" rotWithShape="0">
                    <a:srgbClr val="808080">
                      <a:alpha val="79999"/>
                    </a:srgbClr>
                  </a:outerShdw>
                </a:effectLst>
                <a:latin typeface="Arial Black" panose="020B0A04020102020204" pitchFamily="34" charset="0"/>
              </a:rPr>
              <a:t>Základy přežití</a:t>
            </a:r>
          </a:p>
        </p:txBody>
      </p:sp>
      <p:sp>
        <p:nvSpPr>
          <p:cNvPr id="12293" name="TextovéPole 5">
            <a:extLst>
              <a:ext uri="{FF2B5EF4-FFF2-40B4-BE49-F238E27FC236}">
                <a16:creationId xmlns:a16="http://schemas.microsoft.com/office/drawing/2014/main" id="{2868B3A8-0716-4962-8043-5EF1FDCC527E}"/>
              </a:ext>
            </a:extLst>
          </p:cNvPr>
          <p:cNvSpPr txBox="1">
            <a:spLocks noChangeArrowheads="1"/>
          </p:cNvSpPr>
          <p:nvPr/>
        </p:nvSpPr>
        <p:spPr bwMode="auto">
          <a:xfrm>
            <a:off x="323850" y="2143125"/>
            <a:ext cx="8640763" cy="3046413"/>
          </a:xfrm>
          <a:prstGeom prst="rect">
            <a:avLst/>
          </a:prstGeom>
          <a:noFill/>
          <a:ln w="9525">
            <a:noFill/>
            <a:miter lim="800000"/>
            <a:headEnd/>
            <a:tailEnd/>
          </a:ln>
        </p:spPr>
        <p:txBody>
          <a:bodyPr>
            <a:spAutoFit/>
          </a:bodyPr>
          <a:lstStyle/>
          <a:p>
            <a:pPr eaLnBrk="1" hangingPunct="1">
              <a:lnSpc>
                <a:spcPct val="200000"/>
              </a:lnSpc>
              <a:defRPr/>
            </a:pPr>
            <a:r>
              <a:rPr lang="cs-CZ" sz="2400" dirty="0">
                <a:solidFill>
                  <a:schemeClr val="bg1">
                    <a:lumMod val="95000"/>
                  </a:schemeClr>
                </a:solidFill>
                <a:latin typeface="Arial" charset="0"/>
              </a:rPr>
              <a:t>Normativní výnos z roku 2011, částka 7 (11. RMO a 12. RMO)</a:t>
            </a:r>
          </a:p>
          <a:p>
            <a:pPr eaLnBrk="1" hangingPunct="1">
              <a:lnSpc>
                <a:spcPct val="200000"/>
              </a:lnSpc>
              <a:defRPr/>
            </a:pPr>
            <a:r>
              <a:rPr lang="cs-CZ" sz="2400" dirty="0">
                <a:solidFill>
                  <a:schemeClr val="bg1">
                    <a:lumMod val="95000"/>
                  </a:schemeClr>
                </a:solidFill>
                <a:latin typeface="Arial" charset="0"/>
              </a:rPr>
              <a:t>Pub 71-84-03. Základy přežití </a:t>
            </a:r>
          </a:p>
          <a:p>
            <a:pPr eaLnBrk="1" hangingPunct="1">
              <a:lnSpc>
                <a:spcPct val="200000"/>
              </a:lnSpc>
              <a:defRPr/>
            </a:pPr>
            <a:r>
              <a:rPr lang="cs-CZ" sz="2400" dirty="0" err="1">
                <a:solidFill>
                  <a:schemeClr val="bg1">
                    <a:lumMod val="95000"/>
                  </a:schemeClr>
                </a:solidFill>
                <a:latin typeface="Arial" charset="0"/>
              </a:rPr>
              <a:t>Pub</a:t>
            </a:r>
            <a:r>
              <a:rPr lang="cs-CZ" sz="2400" dirty="0">
                <a:solidFill>
                  <a:schemeClr val="bg1">
                    <a:lumMod val="95000"/>
                  </a:schemeClr>
                </a:solidFill>
                <a:latin typeface="Arial" charset="0"/>
              </a:rPr>
              <a:t> 74-81-01. STP – programy výcviku z roku 2010</a:t>
            </a:r>
          </a:p>
          <a:p>
            <a:pPr eaLnBrk="1" hangingPunct="1">
              <a:defRPr/>
            </a:pPr>
            <a:endParaRPr lang="cs-CZ" sz="2400" dirty="0">
              <a:solidFill>
                <a:schemeClr val="bg1">
                  <a:lumMod val="95000"/>
                </a:schemeClr>
              </a:solidFill>
              <a:latin typeface="Arial" charset="0"/>
            </a:endParaRPr>
          </a:p>
          <a:p>
            <a:pPr eaLnBrk="1" hangingPunct="1">
              <a:defRPr/>
            </a:pPr>
            <a:endParaRPr lang="cs-CZ" sz="2400" dirty="0">
              <a:solidFill>
                <a:schemeClr val="bg1">
                  <a:lumMod val="95000"/>
                </a:schemeClr>
              </a:solidFill>
              <a:latin typeface="Arial"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1B887DE1-71C3-45B4-B4AB-2EB391076C60}"/>
              </a:ext>
            </a:extLst>
          </p:cNvPr>
          <p:cNvSpPr>
            <a:spLocks noGrp="1" noRot="1" noChangeArrowheads="1"/>
          </p:cNvSpPr>
          <p:nvPr>
            <p:ph type="title"/>
          </p:nvPr>
        </p:nvSpPr>
        <p:spPr>
          <a:xfrm>
            <a:off x="727075" y="0"/>
            <a:ext cx="8229600" cy="1143000"/>
          </a:xfrm>
        </p:spPr>
        <p:txBody>
          <a:bodyPr/>
          <a:lstStyle/>
          <a:p>
            <a:pPr eaLnBrk="1" hangingPunct="1"/>
            <a:r>
              <a:rPr lang="cs-CZ" altLang="cs-CZ" sz="3200">
                <a:solidFill>
                  <a:schemeClr val="bg1"/>
                </a:solidFill>
              </a:rPr>
              <a:t>Opatřování, příprava a uchovávání stravy</a:t>
            </a:r>
          </a:p>
        </p:txBody>
      </p:sp>
      <p:sp>
        <p:nvSpPr>
          <p:cNvPr id="82947" name="Rectangle 3">
            <a:extLst>
              <a:ext uri="{FF2B5EF4-FFF2-40B4-BE49-F238E27FC236}">
                <a16:creationId xmlns:a16="http://schemas.microsoft.com/office/drawing/2014/main" id="{AD117F7C-7A08-4412-9CB3-1DB7A5A4C580}"/>
              </a:ext>
            </a:extLst>
          </p:cNvPr>
          <p:cNvSpPr>
            <a:spLocks noGrp="1" noRot="1" noChangeArrowheads="1"/>
          </p:cNvSpPr>
          <p:nvPr>
            <p:ph type="body" idx="1"/>
          </p:nvPr>
        </p:nvSpPr>
        <p:spPr>
          <a:xfrm>
            <a:off x="838200" y="1916113"/>
            <a:ext cx="8007350" cy="4608512"/>
          </a:xfrm>
        </p:spPr>
        <p:txBody>
          <a:bodyPr/>
          <a:lstStyle/>
          <a:p>
            <a:pPr eaLnBrk="1" hangingPunct="1"/>
            <a:r>
              <a:rPr lang="cs-CZ" altLang="cs-CZ" b="1">
                <a:solidFill>
                  <a:schemeClr val="bg1"/>
                </a:solidFill>
                <a:latin typeface="Times New Roman" panose="02020603050405020304" pitchFamily="18" charset="0"/>
              </a:rPr>
              <a:t>hlavní zásady výživy, rozdělení a stručná charakteristika živin</a:t>
            </a:r>
          </a:p>
          <a:p>
            <a:pPr eaLnBrk="1" hangingPunct="1"/>
            <a:endParaRPr lang="cs-CZ" altLang="cs-CZ" b="1">
              <a:solidFill>
                <a:schemeClr val="bg1"/>
              </a:solidFill>
              <a:latin typeface="Times New Roman" panose="02020603050405020304" pitchFamily="18" charset="0"/>
            </a:endParaRPr>
          </a:p>
          <a:p>
            <a:pPr eaLnBrk="1" hangingPunct="1"/>
            <a:r>
              <a:rPr lang="cs-CZ" altLang="cs-CZ" b="1">
                <a:solidFill>
                  <a:schemeClr val="bg1"/>
                </a:solidFill>
                <a:latin typeface="Times New Roman" panose="02020603050405020304" pitchFamily="18" charset="0"/>
              </a:rPr>
              <a:t>přírodní zdroje potravy, způsoby jejího získávání a úpravy</a:t>
            </a:r>
          </a:p>
          <a:p>
            <a:pPr eaLnBrk="1" hangingPunct="1"/>
            <a:endParaRPr lang="cs-CZ" altLang="cs-CZ" b="1">
              <a:solidFill>
                <a:schemeClr val="bg1"/>
              </a:solidFill>
              <a:latin typeface="Times New Roman" panose="02020603050405020304" pitchFamily="18" charset="0"/>
            </a:endParaRPr>
          </a:p>
          <a:p>
            <a:pPr eaLnBrk="1" hangingPunct="1"/>
            <a:r>
              <a:rPr lang="cs-CZ" altLang="cs-CZ" b="1">
                <a:solidFill>
                  <a:schemeClr val="bg1"/>
                </a:solidFill>
                <a:latin typeface="Times New Roman" panose="02020603050405020304" pitchFamily="18" charset="0"/>
              </a:rPr>
              <a:t>výroba a kladení pastí na zvěř</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2946"/>
                                        </p:tgtEl>
                                        <p:attrNameLst>
                                          <p:attrName>style.visibility</p:attrName>
                                        </p:attrNameLst>
                                      </p:cBhvr>
                                      <p:to>
                                        <p:strVal val="visible"/>
                                      </p:to>
                                    </p:set>
                                    <p:animEffect transition="in" filter="fade">
                                      <p:cBhvr>
                                        <p:cTn id="7" dur="2000"/>
                                        <p:tgtEl>
                                          <p:spTgt spid="829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947">
                                            <p:txEl>
                                              <p:pRg st="0" end="0"/>
                                            </p:txEl>
                                          </p:spTgt>
                                        </p:tgtEl>
                                        <p:attrNameLst>
                                          <p:attrName>style.visibility</p:attrName>
                                        </p:attrNameLst>
                                      </p:cBhvr>
                                      <p:to>
                                        <p:strVal val="visible"/>
                                      </p:to>
                                    </p:set>
                                    <p:animEffect transition="in" filter="fade">
                                      <p:cBhvr>
                                        <p:cTn id="12" dur="2000"/>
                                        <p:tgtEl>
                                          <p:spTgt spid="8294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2947">
                                            <p:txEl>
                                              <p:pRg st="2" end="2"/>
                                            </p:txEl>
                                          </p:spTgt>
                                        </p:tgtEl>
                                        <p:attrNameLst>
                                          <p:attrName>style.visibility</p:attrName>
                                        </p:attrNameLst>
                                      </p:cBhvr>
                                      <p:to>
                                        <p:strVal val="visible"/>
                                      </p:to>
                                    </p:set>
                                    <p:animEffect transition="in" filter="fade">
                                      <p:cBhvr>
                                        <p:cTn id="17" dur="2000"/>
                                        <p:tgtEl>
                                          <p:spTgt spid="829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2947">
                                            <p:txEl>
                                              <p:pRg st="4" end="4"/>
                                            </p:txEl>
                                          </p:spTgt>
                                        </p:tgtEl>
                                        <p:attrNameLst>
                                          <p:attrName>style.visibility</p:attrName>
                                        </p:attrNameLst>
                                      </p:cBhvr>
                                      <p:to>
                                        <p:strVal val="visible"/>
                                      </p:to>
                                    </p:set>
                                    <p:animEffect transition="in" filter="fade">
                                      <p:cBhvr>
                                        <p:cTn id="22" dur="2000"/>
                                        <p:tgtEl>
                                          <p:spTgt spid="829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P spid="82947"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9EF9D8C6-97B4-4FDC-9BFA-F15F764CA6A5}"/>
              </a:ext>
            </a:extLst>
          </p:cNvPr>
          <p:cNvSpPr>
            <a:spLocks noGrp="1" noRot="1" noChangeArrowheads="1"/>
          </p:cNvSpPr>
          <p:nvPr>
            <p:ph type="title"/>
          </p:nvPr>
        </p:nvSpPr>
        <p:spPr>
          <a:xfrm>
            <a:off x="595313" y="0"/>
            <a:ext cx="8229600" cy="1143000"/>
          </a:xfrm>
        </p:spPr>
        <p:txBody>
          <a:bodyPr/>
          <a:lstStyle/>
          <a:p>
            <a:pPr eaLnBrk="1" hangingPunct="1"/>
            <a:r>
              <a:rPr lang="cs-CZ" altLang="cs-CZ" sz="2800">
                <a:solidFill>
                  <a:schemeClr val="bg1"/>
                </a:solidFill>
              </a:rPr>
              <a:t>Prevence poškození zdraví,</a:t>
            </a:r>
            <a:br>
              <a:rPr lang="cs-CZ" altLang="cs-CZ" sz="2800">
                <a:solidFill>
                  <a:schemeClr val="bg1"/>
                </a:solidFill>
              </a:rPr>
            </a:br>
            <a:r>
              <a:rPr lang="cs-CZ" altLang="cs-CZ" sz="2800">
                <a:solidFill>
                  <a:schemeClr val="bg1"/>
                </a:solidFill>
              </a:rPr>
              <a:t>1. pomoc a svépomoc</a:t>
            </a:r>
          </a:p>
        </p:txBody>
      </p:sp>
      <p:sp>
        <p:nvSpPr>
          <p:cNvPr id="96259" name="Rectangle 3">
            <a:extLst>
              <a:ext uri="{FF2B5EF4-FFF2-40B4-BE49-F238E27FC236}">
                <a16:creationId xmlns:a16="http://schemas.microsoft.com/office/drawing/2014/main" id="{BA3AC624-ADED-41C9-ADA4-D7D7E85B5607}"/>
              </a:ext>
            </a:extLst>
          </p:cNvPr>
          <p:cNvSpPr>
            <a:spLocks noGrp="1" noRot="1" noChangeArrowheads="1"/>
          </p:cNvSpPr>
          <p:nvPr>
            <p:ph type="body" idx="1"/>
          </p:nvPr>
        </p:nvSpPr>
        <p:spPr>
          <a:xfrm>
            <a:off x="684213" y="1628775"/>
            <a:ext cx="8007350" cy="4251325"/>
          </a:xfrm>
        </p:spPr>
        <p:txBody>
          <a:bodyPr/>
          <a:lstStyle/>
          <a:p>
            <a:pPr eaLnBrk="1" hangingPunct="1"/>
            <a:r>
              <a:rPr lang="cs-CZ" altLang="cs-CZ" sz="2800" b="1">
                <a:solidFill>
                  <a:schemeClr val="bg1"/>
                </a:solidFill>
                <a:latin typeface="Times New Roman" panose="02020603050405020304" pitchFamily="18" charset="0"/>
              </a:rPr>
              <a:t>základní hygienická opatření při dlouhodobém pobytu v terénu</a:t>
            </a:r>
          </a:p>
          <a:p>
            <a:pPr eaLnBrk="1" hangingPunct="1"/>
            <a:r>
              <a:rPr lang="cs-CZ" altLang="cs-CZ" sz="2800" b="1">
                <a:solidFill>
                  <a:schemeClr val="bg1"/>
                </a:solidFill>
                <a:latin typeface="Times New Roman" panose="02020603050405020304" pitchFamily="18" charset="0"/>
              </a:rPr>
              <a:t>využití dostupných zdrojů k léčbě nemocí a ošetřování ran</a:t>
            </a:r>
          </a:p>
          <a:p>
            <a:pPr eaLnBrk="1" hangingPunct="1"/>
            <a:r>
              <a:rPr lang="cs-CZ" altLang="cs-CZ" sz="2800" b="1">
                <a:solidFill>
                  <a:schemeClr val="bg1"/>
                </a:solidFill>
                <a:latin typeface="Times New Roman" panose="02020603050405020304" pitchFamily="18" charset="0"/>
              </a:rPr>
              <a:t>standardní a improvizované způsoby 1. pomoci a svépomoci u nejčastějších zdravotních komplikací při pobytu v terénu</a:t>
            </a:r>
          </a:p>
          <a:p>
            <a:pPr eaLnBrk="1" hangingPunct="1"/>
            <a:r>
              <a:rPr lang="cs-CZ" altLang="cs-CZ" sz="2800" b="1">
                <a:solidFill>
                  <a:schemeClr val="bg1"/>
                </a:solidFill>
                <a:latin typeface="Times New Roman" panose="02020603050405020304" pitchFamily="18" charset="0"/>
              </a:rPr>
              <a:t>přírodní lékařství – rostliny s léčivými účinky a jejich využití při léčbě nemocí a ošetřování ran</a:t>
            </a:r>
          </a:p>
          <a:p>
            <a:pPr eaLnBrk="1" hangingPunct="1"/>
            <a:r>
              <a:rPr lang="cs-CZ" altLang="cs-CZ" sz="2800" b="1">
                <a:solidFill>
                  <a:schemeClr val="bg1"/>
                </a:solidFill>
                <a:latin typeface="Times New Roman" panose="02020603050405020304" pitchFamily="18" charset="0"/>
              </a:rPr>
              <a:t>nebezpeční živočichové a rostliny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6258"/>
                                        </p:tgtEl>
                                        <p:attrNameLst>
                                          <p:attrName>style.visibility</p:attrName>
                                        </p:attrNameLst>
                                      </p:cBhvr>
                                      <p:to>
                                        <p:strVal val="visible"/>
                                      </p:to>
                                    </p:set>
                                    <p:animEffect transition="in" filter="fade">
                                      <p:cBhvr>
                                        <p:cTn id="7" dur="2000"/>
                                        <p:tgtEl>
                                          <p:spTgt spid="962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6259">
                                            <p:txEl>
                                              <p:pRg st="0" end="0"/>
                                            </p:txEl>
                                          </p:spTgt>
                                        </p:tgtEl>
                                        <p:attrNameLst>
                                          <p:attrName>style.visibility</p:attrName>
                                        </p:attrNameLst>
                                      </p:cBhvr>
                                      <p:to>
                                        <p:strVal val="visible"/>
                                      </p:to>
                                    </p:set>
                                    <p:animEffect transition="in" filter="fade">
                                      <p:cBhvr>
                                        <p:cTn id="12" dur="2000"/>
                                        <p:tgtEl>
                                          <p:spTgt spid="9625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6259">
                                            <p:txEl>
                                              <p:pRg st="1" end="1"/>
                                            </p:txEl>
                                          </p:spTgt>
                                        </p:tgtEl>
                                        <p:attrNameLst>
                                          <p:attrName>style.visibility</p:attrName>
                                        </p:attrNameLst>
                                      </p:cBhvr>
                                      <p:to>
                                        <p:strVal val="visible"/>
                                      </p:to>
                                    </p:set>
                                    <p:animEffect transition="in" filter="fade">
                                      <p:cBhvr>
                                        <p:cTn id="17" dur="2000"/>
                                        <p:tgtEl>
                                          <p:spTgt spid="9625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6259">
                                            <p:txEl>
                                              <p:pRg st="2" end="2"/>
                                            </p:txEl>
                                          </p:spTgt>
                                        </p:tgtEl>
                                        <p:attrNameLst>
                                          <p:attrName>style.visibility</p:attrName>
                                        </p:attrNameLst>
                                      </p:cBhvr>
                                      <p:to>
                                        <p:strVal val="visible"/>
                                      </p:to>
                                    </p:set>
                                    <p:animEffect transition="in" filter="fade">
                                      <p:cBhvr>
                                        <p:cTn id="22" dur="2000"/>
                                        <p:tgtEl>
                                          <p:spTgt spid="9625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6259">
                                            <p:txEl>
                                              <p:pRg st="3" end="3"/>
                                            </p:txEl>
                                          </p:spTgt>
                                        </p:tgtEl>
                                        <p:attrNameLst>
                                          <p:attrName>style.visibility</p:attrName>
                                        </p:attrNameLst>
                                      </p:cBhvr>
                                      <p:to>
                                        <p:strVal val="visible"/>
                                      </p:to>
                                    </p:set>
                                    <p:animEffect transition="in" filter="fade">
                                      <p:cBhvr>
                                        <p:cTn id="27" dur="2000"/>
                                        <p:tgtEl>
                                          <p:spTgt spid="96259">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6259">
                                            <p:txEl>
                                              <p:pRg st="4" end="4"/>
                                            </p:txEl>
                                          </p:spTgt>
                                        </p:tgtEl>
                                        <p:attrNameLst>
                                          <p:attrName>style.visibility</p:attrName>
                                        </p:attrNameLst>
                                      </p:cBhvr>
                                      <p:to>
                                        <p:strVal val="visible"/>
                                      </p:to>
                                    </p:set>
                                    <p:animEffect transition="in" filter="fade">
                                      <p:cBhvr>
                                        <p:cTn id="32" dur="2000"/>
                                        <p:tgtEl>
                                          <p:spTgt spid="962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p:bldP spid="96259"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C402474B-CEEC-4F28-8A35-A5EE40AAAAE8}"/>
              </a:ext>
            </a:extLst>
          </p:cNvPr>
          <p:cNvSpPr>
            <a:spLocks noGrp="1" noRot="1" noChangeArrowheads="1"/>
          </p:cNvSpPr>
          <p:nvPr>
            <p:ph type="title"/>
          </p:nvPr>
        </p:nvSpPr>
        <p:spPr>
          <a:xfrm>
            <a:off x="595313" y="0"/>
            <a:ext cx="8229600" cy="1143000"/>
          </a:xfrm>
        </p:spPr>
        <p:txBody>
          <a:bodyPr/>
          <a:lstStyle/>
          <a:p>
            <a:pPr eaLnBrk="1" hangingPunct="1"/>
            <a:r>
              <a:rPr lang="cs-CZ" altLang="cs-CZ" b="1">
                <a:solidFill>
                  <a:schemeClr val="bg1"/>
                </a:solidFill>
              </a:rPr>
              <a:t>Otázky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6258"/>
                                        </p:tgtEl>
                                        <p:attrNameLst>
                                          <p:attrName>style.visibility</p:attrName>
                                        </p:attrNameLst>
                                      </p:cBhvr>
                                      <p:to>
                                        <p:strVal val="visible"/>
                                      </p:to>
                                    </p:set>
                                    <p:animEffect transition="in" filter="fade">
                                      <p:cBhvr>
                                        <p:cTn id="7" dur="2000"/>
                                        <p:tgtEl>
                                          <p:spTgt spid="96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3A9A063-7AFD-4230-BD94-CD89EB67F13B}"/>
              </a:ext>
            </a:extLst>
          </p:cNvPr>
          <p:cNvSpPr>
            <a:spLocks noGrp="1" noRot="1" noChangeArrowheads="1"/>
          </p:cNvSpPr>
          <p:nvPr>
            <p:ph type="title"/>
          </p:nvPr>
        </p:nvSpPr>
        <p:spPr>
          <a:xfrm>
            <a:off x="585788" y="115888"/>
            <a:ext cx="8229600" cy="779462"/>
          </a:xfrm>
        </p:spPr>
        <p:txBody>
          <a:bodyPr/>
          <a:lstStyle/>
          <a:p>
            <a:pPr eaLnBrk="1" hangingPunct="1"/>
            <a:r>
              <a:rPr lang="cs-CZ" altLang="cs-CZ" sz="3600" u="sng">
                <a:solidFill>
                  <a:schemeClr val="bg1"/>
                </a:solidFill>
              </a:rPr>
              <a:t>Základy přežití - úvod</a:t>
            </a:r>
          </a:p>
        </p:txBody>
      </p:sp>
      <p:sp>
        <p:nvSpPr>
          <p:cNvPr id="2051" name="Rectangle 3">
            <a:extLst>
              <a:ext uri="{FF2B5EF4-FFF2-40B4-BE49-F238E27FC236}">
                <a16:creationId xmlns:a16="http://schemas.microsoft.com/office/drawing/2014/main" id="{1B68AD47-4028-4247-ACE9-3B0705DBEAEF}"/>
              </a:ext>
            </a:extLst>
          </p:cNvPr>
          <p:cNvSpPr>
            <a:spLocks noGrp="1" noRot="1" noChangeArrowheads="1"/>
          </p:cNvSpPr>
          <p:nvPr>
            <p:ph type="body" idx="1"/>
          </p:nvPr>
        </p:nvSpPr>
        <p:spPr>
          <a:xfrm>
            <a:off x="395288" y="1557338"/>
            <a:ext cx="8424862" cy="4679950"/>
          </a:xfrm>
        </p:spPr>
        <p:txBody>
          <a:bodyPr/>
          <a:lstStyle/>
          <a:p>
            <a:pPr eaLnBrk="1" hangingPunct="1">
              <a:buFont typeface="Wingdings" panose="05000000000000000000" pitchFamily="2" charset="2"/>
              <a:buNone/>
            </a:pPr>
            <a:r>
              <a:rPr lang="cs-CZ" altLang="cs-CZ">
                <a:solidFill>
                  <a:schemeClr val="bg1"/>
                </a:solidFill>
              </a:rPr>
              <a:t>Cíl: připravit jednotlivce, popř. malou skupinu na zvládnutí pobytu v terénu</a:t>
            </a:r>
          </a:p>
          <a:p>
            <a:pPr eaLnBrk="1" hangingPunct="1">
              <a:buFont typeface="Wingdings" panose="05000000000000000000" pitchFamily="2" charset="2"/>
              <a:buNone/>
            </a:pPr>
            <a:r>
              <a:rPr lang="cs-CZ" altLang="cs-CZ">
                <a:solidFill>
                  <a:schemeClr val="bg1"/>
                </a:solidFill>
              </a:rPr>
              <a:t>Průběh: základní pravidla, úkoly, obsah výcviku, zásady pro vypracování plánu, </a:t>
            </a:r>
          </a:p>
          <a:p>
            <a:pPr eaLnBrk="1" hangingPunct="1">
              <a:buFont typeface="Wingdings" panose="05000000000000000000" pitchFamily="2" charset="2"/>
              <a:buNone/>
            </a:pPr>
            <a:r>
              <a:rPr lang="cs-CZ" altLang="cs-CZ">
                <a:solidFill>
                  <a:schemeClr val="bg1"/>
                </a:solidFill>
              </a:rPr>
              <a:t>Přezkoušení:</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fade">
                                      <p:cBhvr>
                                        <p:cTn id="12" dur="20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fade">
                                      <p:cBhvr>
                                        <p:cTn id="17" dur="20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fade">
                                      <p:cBhvr>
                                        <p:cTn id="22" dur="2000"/>
                                        <p:tgtEl>
                                          <p:spTgt spid="2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1B5DBA7-E540-419B-9766-D99069F04CCB}"/>
              </a:ext>
            </a:extLst>
          </p:cNvPr>
          <p:cNvSpPr>
            <a:spLocks noGrp="1" noRot="1" noChangeArrowheads="1"/>
          </p:cNvSpPr>
          <p:nvPr>
            <p:ph type="title"/>
          </p:nvPr>
        </p:nvSpPr>
        <p:spPr>
          <a:xfrm>
            <a:off x="585788" y="115888"/>
            <a:ext cx="8229600" cy="779462"/>
          </a:xfrm>
        </p:spPr>
        <p:txBody>
          <a:bodyPr/>
          <a:lstStyle/>
          <a:p>
            <a:pPr eaLnBrk="1" hangingPunct="1"/>
            <a:r>
              <a:rPr lang="cs-CZ" altLang="cs-CZ" sz="3600" u="sng">
                <a:solidFill>
                  <a:schemeClr val="bg1"/>
                </a:solidFill>
              </a:rPr>
              <a:t>Základy přežití</a:t>
            </a:r>
          </a:p>
        </p:txBody>
      </p:sp>
      <p:sp>
        <p:nvSpPr>
          <p:cNvPr id="2051" name="Rectangle 3">
            <a:extLst>
              <a:ext uri="{FF2B5EF4-FFF2-40B4-BE49-F238E27FC236}">
                <a16:creationId xmlns:a16="http://schemas.microsoft.com/office/drawing/2014/main" id="{5B933234-D7F8-4697-B5E0-E94C01CEA23F}"/>
              </a:ext>
            </a:extLst>
          </p:cNvPr>
          <p:cNvSpPr>
            <a:spLocks noGrp="1" noRot="1" noChangeArrowheads="1"/>
          </p:cNvSpPr>
          <p:nvPr>
            <p:ph type="body" idx="1"/>
          </p:nvPr>
        </p:nvSpPr>
        <p:spPr>
          <a:xfrm>
            <a:off x="395288" y="1557338"/>
            <a:ext cx="8424862" cy="4679950"/>
          </a:xfrm>
        </p:spPr>
        <p:txBody>
          <a:bodyPr/>
          <a:lstStyle/>
          <a:p>
            <a:pPr eaLnBrk="1" hangingPunct="1">
              <a:buFont typeface="Wingdings" panose="05000000000000000000" pitchFamily="2" charset="2"/>
              <a:buNone/>
            </a:pPr>
            <a:r>
              <a:rPr lang="cs-CZ" altLang="cs-CZ" i="1">
                <a:solidFill>
                  <a:schemeClr val="bg1"/>
                </a:solidFill>
              </a:rPr>
              <a:t>Cíl: připravit jednotlivce, popř. malou skupinu</a:t>
            </a:r>
          </a:p>
          <a:p>
            <a:pPr eaLnBrk="1" hangingPunct="1">
              <a:spcBef>
                <a:spcPct val="50000"/>
              </a:spcBef>
            </a:pPr>
            <a:r>
              <a:rPr lang="cs-CZ" altLang="cs-CZ" sz="2800" b="1">
                <a:solidFill>
                  <a:schemeClr val="bg1"/>
                </a:solidFill>
              </a:rPr>
              <a:t>na zvládnutí činností při pohybu a pobytu v neznámém terénu </a:t>
            </a:r>
          </a:p>
          <a:p>
            <a:pPr eaLnBrk="1" hangingPunct="1">
              <a:spcBef>
                <a:spcPct val="50000"/>
              </a:spcBef>
            </a:pPr>
            <a:r>
              <a:rPr lang="cs-CZ" altLang="cs-CZ" sz="2800" b="1">
                <a:solidFill>
                  <a:schemeClr val="bg1"/>
                </a:solidFill>
              </a:rPr>
              <a:t>k řešení obtížných situací při plnění úkolů v odloučení</a:t>
            </a:r>
          </a:p>
          <a:p>
            <a:pPr lvl="1" eaLnBrk="1" hangingPunct="1">
              <a:spcBef>
                <a:spcPct val="50000"/>
              </a:spcBef>
            </a:pPr>
            <a:r>
              <a:rPr lang="cs-CZ" altLang="cs-CZ" sz="2400" b="1">
                <a:solidFill>
                  <a:schemeClr val="bg1"/>
                </a:solidFill>
              </a:rPr>
              <a:t>s omezenými prostředky</a:t>
            </a:r>
          </a:p>
          <a:p>
            <a:pPr lvl="1" eaLnBrk="1" hangingPunct="1"/>
            <a:r>
              <a:rPr lang="cs-CZ" altLang="cs-CZ" sz="2400" b="1">
                <a:solidFill>
                  <a:schemeClr val="bg1"/>
                </a:solidFill>
              </a:rPr>
              <a:t>s využitím přírodních zdrojů</a:t>
            </a:r>
          </a:p>
          <a:p>
            <a:pPr lvl="1" eaLnBrk="1" hangingPunct="1"/>
            <a:r>
              <a:rPr lang="cs-CZ" altLang="cs-CZ" sz="2400" b="1">
                <a:solidFill>
                  <a:schemeClr val="bg1"/>
                </a:solidFill>
              </a:rPr>
              <a:t>na přátelském nebo neutrálním neobydleném území</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fade">
                                      <p:cBhvr>
                                        <p:cTn id="12" dur="20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fade">
                                      <p:cBhvr>
                                        <p:cTn id="17" dur="20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fade">
                                      <p:cBhvr>
                                        <p:cTn id="22" dur="2000"/>
                                        <p:tgtEl>
                                          <p:spTgt spid="205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Effect transition="in" filter="fade">
                                      <p:cBhvr>
                                        <p:cTn id="27" dur="2000"/>
                                        <p:tgtEl>
                                          <p:spTgt spid="2051">
                                            <p:txEl>
                                              <p:pRg st="3" end="3"/>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051">
                                            <p:txEl>
                                              <p:pRg st="4" end="4"/>
                                            </p:txEl>
                                          </p:spTgt>
                                        </p:tgtEl>
                                        <p:attrNameLst>
                                          <p:attrName>style.visibility</p:attrName>
                                        </p:attrNameLst>
                                      </p:cBhvr>
                                      <p:to>
                                        <p:strVal val="visible"/>
                                      </p:to>
                                    </p:set>
                                    <p:animEffect transition="in" filter="fade">
                                      <p:cBhvr>
                                        <p:cTn id="30" dur="2000"/>
                                        <p:tgtEl>
                                          <p:spTgt spid="2051">
                                            <p:txEl>
                                              <p:pRg st="4" end="4"/>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051">
                                            <p:txEl>
                                              <p:pRg st="5" end="5"/>
                                            </p:txEl>
                                          </p:spTgt>
                                        </p:tgtEl>
                                        <p:attrNameLst>
                                          <p:attrName>style.visibility</p:attrName>
                                        </p:attrNameLst>
                                      </p:cBhvr>
                                      <p:to>
                                        <p:strVal val="visible"/>
                                      </p:to>
                                    </p:set>
                                    <p:animEffect transition="in" filter="fade">
                                      <p:cBhvr>
                                        <p:cTn id="33" dur="2000"/>
                                        <p:tgtEl>
                                          <p:spTgt spid="20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1866AB8B-D255-4E2F-96A7-16DDDD849085}"/>
              </a:ext>
            </a:extLst>
          </p:cNvPr>
          <p:cNvSpPr>
            <a:spLocks noGrp="1" noRot="1" noChangeArrowheads="1"/>
          </p:cNvSpPr>
          <p:nvPr>
            <p:ph type="title"/>
          </p:nvPr>
        </p:nvSpPr>
        <p:spPr>
          <a:xfrm>
            <a:off x="468313" y="15875"/>
            <a:ext cx="8229600" cy="1143000"/>
          </a:xfrm>
        </p:spPr>
        <p:txBody>
          <a:bodyPr/>
          <a:lstStyle/>
          <a:p>
            <a:pPr eaLnBrk="1" hangingPunct="1"/>
            <a:r>
              <a:rPr lang="cs-CZ" altLang="cs-CZ" sz="3600" u="sng">
                <a:solidFill>
                  <a:schemeClr val="bg1"/>
                </a:solidFill>
              </a:rPr>
              <a:t>Úkoly výcviku přežití</a:t>
            </a:r>
          </a:p>
        </p:txBody>
      </p:sp>
      <p:sp>
        <p:nvSpPr>
          <p:cNvPr id="106499" name="Rectangle 3">
            <a:extLst>
              <a:ext uri="{FF2B5EF4-FFF2-40B4-BE49-F238E27FC236}">
                <a16:creationId xmlns:a16="http://schemas.microsoft.com/office/drawing/2014/main" id="{F838D74E-5C97-41C2-B3E2-0BC0C41BEBD0}"/>
              </a:ext>
            </a:extLst>
          </p:cNvPr>
          <p:cNvSpPr>
            <a:spLocks noGrp="1" noRot="1" noChangeArrowheads="1"/>
          </p:cNvSpPr>
          <p:nvPr>
            <p:ph type="body" idx="1"/>
          </p:nvPr>
        </p:nvSpPr>
        <p:spPr>
          <a:xfrm>
            <a:off x="827088" y="1773238"/>
            <a:ext cx="8066087" cy="4310062"/>
          </a:xfrm>
        </p:spPr>
        <p:txBody>
          <a:bodyPr/>
          <a:lstStyle/>
          <a:p>
            <a:pPr eaLnBrk="1" hangingPunct="1"/>
            <a:r>
              <a:rPr lang="cs-CZ" altLang="cs-CZ" sz="2800" b="1">
                <a:solidFill>
                  <a:schemeClr val="bg1"/>
                </a:solidFill>
              </a:rPr>
              <a:t>naučit cvičící využívat všechny dostupné prostředky pro zachování života a zdraví při pohybu a pobytu v neznámém terénu za různorodých klimatických podmínek</a:t>
            </a:r>
          </a:p>
          <a:p>
            <a:pPr eaLnBrk="1" hangingPunct="1">
              <a:buFont typeface="Wingdings" panose="05000000000000000000" pitchFamily="2" charset="2"/>
              <a:buNone/>
            </a:pPr>
            <a:r>
              <a:rPr lang="cs-CZ" altLang="cs-CZ" sz="2800" b="1">
                <a:solidFill>
                  <a:schemeClr val="bg1"/>
                </a:solidFill>
              </a:rPr>
              <a:t>	=</a:t>
            </a:r>
            <a:r>
              <a:rPr lang="en-US" altLang="cs-CZ" sz="2800" b="1">
                <a:solidFill>
                  <a:schemeClr val="bg1"/>
                </a:solidFill>
                <a:cs typeface="Arial" panose="020B0604020202020204" pitchFamily="34" charset="0"/>
              </a:rPr>
              <a:t>&gt;</a:t>
            </a:r>
            <a:r>
              <a:rPr lang="cs-CZ" altLang="cs-CZ" sz="2800" b="1">
                <a:solidFill>
                  <a:schemeClr val="bg1"/>
                </a:solidFill>
                <a:cs typeface="Arial" panose="020B0604020202020204" pitchFamily="34" charset="0"/>
              </a:rPr>
              <a:t> naučit je </a:t>
            </a:r>
            <a:r>
              <a:rPr lang="cs-CZ" altLang="cs-CZ" sz="2800" i="1">
                <a:solidFill>
                  <a:schemeClr val="bg1"/>
                </a:solidFill>
                <a:cs typeface="Arial" panose="020B0604020202020204" pitchFamily="34" charset="0"/>
              </a:rPr>
              <a:t>techniky přežití</a:t>
            </a:r>
            <a:endParaRPr lang="en-US" altLang="cs-CZ" sz="2800" i="1">
              <a:solidFill>
                <a:schemeClr val="bg1"/>
              </a:solidFill>
              <a:cs typeface="Arial" panose="020B0604020202020204" pitchFamily="34" charset="0"/>
            </a:endParaRPr>
          </a:p>
          <a:p>
            <a:pPr eaLnBrk="1" hangingPunct="1">
              <a:buFont typeface="Wingdings" panose="05000000000000000000" pitchFamily="2" charset="2"/>
              <a:buNone/>
            </a:pPr>
            <a:endParaRPr lang="cs-CZ" altLang="cs-CZ" sz="2800" i="1">
              <a:solidFill>
                <a:schemeClr val="bg1"/>
              </a:solidFill>
            </a:endParaRPr>
          </a:p>
          <a:p>
            <a:pPr eaLnBrk="1" hangingPunct="1"/>
            <a:r>
              <a:rPr lang="cs-CZ" altLang="cs-CZ" sz="2800" b="1">
                <a:solidFill>
                  <a:schemeClr val="bg1"/>
                </a:solidFill>
              </a:rPr>
              <a:t>pěstovat u cvičících </a:t>
            </a:r>
            <a:r>
              <a:rPr lang="cs-CZ" altLang="cs-CZ" sz="2800" i="1">
                <a:solidFill>
                  <a:schemeClr val="bg1"/>
                </a:solidFill>
              </a:rPr>
              <a:t>odolnost vůči hraničním zátěžím</a:t>
            </a:r>
            <a:r>
              <a:rPr lang="cs-CZ" altLang="cs-CZ" sz="2800" b="1">
                <a:solidFill>
                  <a:schemeClr val="bg1"/>
                </a:solidFill>
              </a:rPr>
              <a:t> a vůli je překonávat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fade">
                                      <p:cBhvr>
                                        <p:cTn id="7" dur="2000"/>
                                        <p:tgtEl>
                                          <p:spTgt spid="1064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6499">
                                            <p:txEl>
                                              <p:pRg st="0" end="0"/>
                                            </p:txEl>
                                          </p:spTgt>
                                        </p:tgtEl>
                                        <p:attrNameLst>
                                          <p:attrName>style.visibility</p:attrName>
                                        </p:attrNameLst>
                                      </p:cBhvr>
                                      <p:to>
                                        <p:strVal val="visible"/>
                                      </p:to>
                                    </p:set>
                                    <p:animEffect transition="in" filter="fade">
                                      <p:cBhvr>
                                        <p:cTn id="12" dur="2000"/>
                                        <p:tgtEl>
                                          <p:spTgt spid="1064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6499">
                                            <p:txEl>
                                              <p:pRg st="1" end="1"/>
                                            </p:txEl>
                                          </p:spTgt>
                                        </p:tgtEl>
                                        <p:attrNameLst>
                                          <p:attrName>style.visibility</p:attrName>
                                        </p:attrNameLst>
                                      </p:cBhvr>
                                      <p:to>
                                        <p:strVal val="visible"/>
                                      </p:to>
                                    </p:set>
                                    <p:animEffect transition="in" filter="fade">
                                      <p:cBhvr>
                                        <p:cTn id="17" dur="2000"/>
                                        <p:tgtEl>
                                          <p:spTgt spid="10649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6499">
                                            <p:txEl>
                                              <p:pRg st="3" end="3"/>
                                            </p:txEl>
                                          </p:spTgt>
                                        </p:tgtEl>
                                        <p:attrNameLst>
                                          <p:attrName>style.visibility</p:attrName>
                                        </p:attrNameLst>
                                      </p:cBhvr>
                                      <p:to>
                                        <p:strVal val="visible"/>
                                      </p:to>
                                    </p:set>
                                    <p:animEffect transition="in" filter="fade">
                                      <p:cBhvr>
                                        <p:cTn id="22" dur="2000"/>
                                        <p:tgtEl>
                                          <p:spTgt spid="1064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P spid="10649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BB8ABCF0-40E2-4DB3-8272-F0BACED7597F}"/>
              </a:ext>
            </a:extLst>
          </p:cNvPr>
          <p:cNvSpPr>
            <a:spLocks noGrp="1" noRot="1" noChangeArrowheads="1"/>
          </p:cNvSpPr>
          <p:nvPr>
            <p:ph type="title"/>
          </p:nvPr>
        </p:nvSpPr>
        <p:spPr>
          <a:xfrm>
            <a:off x="468313" y="0"/>
            <a:ext cx="8229600" cy="1143000"/>
          </a:xfrm>
        </p:spPr>
        <p:txBody>
          <a:bodyPr/>
          <a:lstStyle/>
          <a:p>
            <a:pPr eaLnBrk="1" hangingPunct="1"/>
            <a:r>
              <a:rPr lang="cs-CZ" altLang="cs-CZ" sz="3600" u="sng">
                <a:solidFill>
                  <a:schemeClr val="bg1"/>
                </a:solidFill>
              </a:rPr>
              <a:t>Obsah výcviku přežití</a:t>
            </a:r>
          </a:p>
        </p:txBody>
      </p:sp>
      <p:sp>
        <p:nvSpPr>
          <p:cNvPr id="107523" name="Rectangle 3">
            <a:extLst>
              <a:ext uri="{FF2B5EF4-FFF2-40B4-BE49-F238E27FC236}">
                <a16:creationId xmlns:a16="http://schemas.microsoft.com/office/drawing/2014/main" id="{B39C7D63-45B6-444D-8D5A-4587E5C20F3D}"/>
              </a:ext>
            </a:extLst>
          </p:cNvPr>
          <p:cNvSpPr>
            <a:spLocks noGrp="1" noRot="1" noChangeArrowheads="1"/>
          </p:cNvSpPr>
          <p:nvPr>
            <p:ph type="body" idx="1"/>
          </p:nvPr>
        </p:nvSpPr>
        <p:spPr>
          <a:xfrm>
            <a:off x="838200" y="1905000"/>
            <a:ext cx="8007350" cy="4027488"/>
          </a:xfrm>
        </p:spPr>
        <p:txBody>
          <a:bodyPr/>
          <a:lstStyle/>
          <a:p>
            <a:pPr eaLnBrk="1" hangingPunct="1">
              <a:lnSpc>
                <a:spcPct val="90000"/>
              </a:lnSpc>
            </a:pPr>
            <a:r>
              <a:rPr lang="cs-CZ" altLang="cs-CZ" sz="2800" b="1">
                <a:solidFill>
                  <a:schemeClr val="bg1"/>
                </a:solidFill>
              </a:rPr>
              <a:t>základní pravidla pro přežití;</a:t>
            </a:r>
          </a:p>
          <a:p>
            <a:pPr eaLnBrk="1" hangingPunct="1">
              <a:lnSpc>
                <a:spcPct val="90000"/>
              </a:lnSpc>
            </a:pPr>
            <a:r>
              <a:rPr lang="cs-CZ" altLang="cs-CZ" sz="2800" b="1">
                <a:solidFill>
                  <a:schemeClr val="bg1"/>
                </a:solidFill>
              </a:rPr>
              <a:t>zásady pohybu a pobytu v terénu</a:t>
            </a:r>
          </a:p>
          <a:p>
            <a:pPr eaLnBrk="1" hangingPunct="1">
              <a:lnSpc>
                <a:spcPct val="90000"/>
              </a:lnSpc>
            </a:pPr>
            <a:r>
              <a:rPr lang="cs-CZ" altLang="cs-CZ" sz="2800" b="1">
                <a:solidFill>
                  <a:schemeClr val="bg1"/>
                </a:solidFill>
              </a:rPr>
              <a:t>osobní ochrana před nepříznivými povětrnostními vlivy; </a:t>
            </a:r>
          </a:p>
          <a:p>
            <a:pPr eaLnBrk="1" hangingPunct="1">
              <a:lnSpc>
                <a:spcPct val="90000"/>
              </a:lnSpc>
            </a:pPr>
            <a:r>
              <a:rPr lang="cs-CZ" altLang="cs-CZ" sz="2800" b="1">
                <a:solidFill>
                  <a:schemeClr val="bg1"/>
                </a:solidFill>
              </a:rPr>
              <a:t>výstavba provizorních úkrytů před nepohodou;</a:t>
            </a:r>
          </a:p>
          <a:p>
            <a:pPr eaLnBrk="1" hangingPunct="1">
              <a:lnSpc>
                <a:spcPct val="90000"/>
              </a:lnSpc>
            </a:pPr>
            <a:r>
              <a:rPr lang="cs-CZ" altLang="cs-CZ" sz="2800" b="1">
                <a:solidFill>
                  <a:schemeClr val="bg1"/>
                </a:solidFill>
              </a:rPr>
              <a:t>orientace v terénu a navigace;</a:t>
            </a:r>
          </a:p>
          <a:p>
            <a:pPr eaLnBrk="1" hangingPunct="1">
              <a:lnSpc>
                <a:spcPct val="90000"/>
              </a:lnSpc>
            </a:pPr>
            <a:r>
              <a:rPr lang="cs-CZ" altLang="cs-CZ" sz="2800" b="1">
                <a:solidFill>
                  <a:schemeClr val="bg1"/>
                </a:solidFill>
              </a:rPr>
              <a:t>zhotovování ohniště, rozdělávání a udržování ohně;</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7522"/>
                                        </p:tgtEl>
                                        <p:attrNameLst>
                                          <p:attrName>style.visibility</p:attrName>
                                        </p:attrNameLst>
                                      </p:cBhvr>
                                      <p:to>
                                        <p:strVal val="visible"/>
                                      </p:to>
                                    </p:set>
                                    <p:animEffect transition="in" filter="fade">
                                      <p:cBhvr>
                                        <p:cTn id="7" dur="2000"/>
                                        <p:tgtEl>
                                          <p:spTgt spid="1075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7523">
                                            <p:txEl>
                                              <p:pRg st="0" end="0"/>
                                            </p:txEl>
                                          </p:spTgt>
                                        </p:tgtEl>
                                        <p:attrNameLst>
                                          <p:attrName>style.visibility</p:attrName>
                                        </p:attrNameLst>
                                      </p:cBhvr>
                                      <p:to>
                                        <p:strVal val="visible"/>
                                      </p:to>
                                    </p:set>
                                    <p:animEffect transition="in" filter="fade">
                                      <p:cBhvr>
                                        <p:cTn id="12" dur="2000"/>
                                        <p:tgtEl>
                                          <p:spTgt spid="10752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7523">
                                            <p:txEl>
                                              <p:pRg st="1" end="1"/>
                                            </p:txEl>
                                          </p:spTgt>
                                        </p:tgtEl>
                                        <p:attrNameLst>
                                          <p:attrName>style.visibility</p:attrName>
                                        </p:attrNameLst>
                                      </p:cBhvr>
                                      <p:to>
                                        <p:strVal val="visible"/>
                                      </p:to>
                                    </p:set>
                                    <p:animEffect transition="in" filter="fade">
                                      <p:cBhvr>
                                        <p:cTn id="17" dur="2000"/>
                                        <p:tgtEl>
                                          <p:spTgt spid="10752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7523">
                                            <p:txEl>
                                              <p:pRg st="2" end="2"/>
                                            </p:txEl>
                                          </p:spTgt>
                                        </p:tgtEl>
                                        <p:attrNameLst>
                                          <p:attrName>style.visibility</p:attrName>
                                        </p:attrNameLst>
                                      </p:cBhvr>
                                      <p:to>
                                        <p:strVal val="visible"/>
                                      </p:to>
                                    </p:set>
                                    <p:animEffect transition="in" filter="fade">
                                      <p:cBhvr>
                                        <p:cTn id="22" dur="2000"/>
                                        <p:tgtEl>
                                          <p:spTgt spid="10752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7523">
                                            <p:txEl>
                                              <p:pRg st="3" end="3"/>
                                            </p:txEl>
                                          </p:spTgt>
                                        </p:tgtEl>
                                        <p:attrNameLst>
                                          <p:attrName>style.visibility</p:attrName>
                                        </p:attrNameLst>
                                      </p:cBhvr>
                                      <p:to>
                                        <p:strVal val="visible"/>
                                      </p:to>
                                    </p:set>
                                    <p:animEffect transition="in" filter="fade">
                                      <p:cBhvr>
                                        <p:cTn id="27" dur="2000"/>
                                        <p:tgtEl>
                                          <p:spTgt spid="10752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7523">
                                            <p:txEl>
                                              <p:pRg st="4" end="4"/>
                                            </p:txEl>
                                          </p:spTgt>
                                        </p:tgtEl>
                                        <p:attrNameLst>
                                          <p:attrName>style.visibility</p:attrName>
                                        </p:attrNameLst>
                                      </p:cBhvr>
                                      <p:to>
                                        <p:strVal val="visible"/>
                                      </p:to>
                                    </p:set>
                                    <p:animEffect transition="in" filter="fade">
                                      <p:cBhvr>
                                        <p:cTn id="32" dur="2000"/>
                                        <p:tgtEl>
                                          <p:spTgt spid="10752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7523">
                                            <p:txEl>
                                              <p:pRg st="5" end="5"/>
                                            </p:txEl>
                                          </p:spTgt>
                                        </p:tgtEl>
                                        <p:attrNameLst>
                                          <p:attrName>style.visibility</p:attrName>
                                        </p:attrNameLst>
                                      </p:cBhvr>
                                      <p:to>
                                        <p:strVal val="visible"/>
                                      </p:to>
                                    </p:set>
                                    <p:animEffect transition="in" filter="fade">
                                      <p:cBhvr>
                                        <p:cTn id="37" dur="2000"/>
                                        <p:tgtEl>
                                          <p:spTgt spid="1075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2" grpId="0"/>
      <p:bldP spid="10752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3A4F8367-7C9E-4168-865A-294882815506}"/>
              </a:ext>
            </a:extLst>
          </p:cNvPr>
          <p:cNvSpPr>
            <a:spLocks noGrp="1" noRot="1" noChangeArrowheads="1"/>
          </p:cNvSpPr>
          <p:nvPr>
            <p:ph type="title"/>
          </p:nvPr>
        </p:nvSpPr>
        <p:spPr>
          <a:xfrm>
            <a:off x="536575" y="0"/>
            <a:ext cx="8229600" cy="1143000"/>
          </a:xfrm>
        </p:spPr>
        <p:txBody>
          <a:bodyPr/>
          <a:lstStyle/>
          <a:p>
            <a:pPr eaLnBrk="1" hangingPunct="1"/>
            <a:r>
              <a:rPr lang="cs-CZ" altLang="cs-CZ" sz="3600" u="sng">
                <a:solidFill>
                  <a:schemeClr val="bg1"/>
                </a:solidFill>
              </a:rPr>
              <a:t>Obsah výcviku přežití</a:t>
            </a:r>
          </a:p>
        </p:txBody>
      </p:sp>
      <p:sp>
        <p:nvSpPr>
          <p:cNvPr id="111619" name="Rectangle 3">
            <a:extLst>
              <a:ext uri="{FF2B5EF4-FFF2-40B4-BE49-F238E27FC236}">
                <a16:creationId xmlns:a16="http://schemas.microsoft.com/office/drawing/2014/main" id="{CFFE54A9-4B77-4E9D-A636-2E9269F853CD}"/>
              </a:ext>
            </a:extLst>
          </p:cNvPr>
          <p:cNvSpPr>
            <a:spLocks noGrp="1" noRot="1" noChangeArrowheads="1"/>
          </p:cNvSpPr>
          <p:nvPr>
            <p:ph type="body" idx="1"/>
          </p:nvPr>
        </p:nvSpPr>
        <p:spPr>
          <a:xfrm>
            <a:off x="900113" y="1773238"/>
            <a:ext cx="7848600" cy="4608512"/>
          </a:xfrm>
        </p:spPr>
        <p:txBody>
          <a:bodyPr/>
          <a:lstStyle/>
          <a:p>
            <a:pPr eaLnBrk="1" hangingPunct="1">
              <a:lnSpc>
                <a:spcPct val="90000"/>
              </a:lnSpc>
            </a:pPr>
            <a:r>
              <a:rPr lang="cs-CZ" altLang="cs-CZ" sz="2800" b="1">
                <a:solidFill>
                  <a:schemeClr val="bg1"/>
                </a:solidFill>
              </a:rPr>
              <a:t>získávání a úprava vody</a:t>
            </a:r>
          </a:p>
          <a:p>
            <a:pPr eaLnBrk="1" hangingPunct="1">
              <a:lnSpc>
                <a:spcPct val="90000"/>
              </a:lnSpc>
            </a:pPr>
            <a:r>
              <a:rPr lang="cs-CZ" altLang="cs-CZ" sz="2800" b="1">
                <a:solidFill>
                  <a:schemeClr val="bg1"/>
                </a:solidFill>
              </a:rPr>
              <a:t>opatřování a příprava stravy;</a:t>
            </a:r>
          </a:p>
          <a:p>
            <a:pPr eaLnBrk="1" hangingPunct="1">
              <a:lnSpc>
                <a:spcPct val="90000"/>
              </a:lnSpc>
            </a:pPr>
            <a:r>
              <a:rPr lang="cs-CZ" altLang="cs-CZ" sz="2800" b="1">
                <a:solidFill>
                  <a:schemeClr val="bg1"/>
                </a:solidFill>
              </a:rPr>
              <a:t>výroba improvizovaných zbraní a pomůcek, </a:t>
            </a:r>
          </a:p>
          <a:p>
            <a:pPr eaLnBrk="1" hangingPunct="1">
              <a:lnSpc>
                <a:spcPct val="90000"/>
              </a:lnSpc>
            </a:pPr>
            <a:r>
              <a:rPr lang="cs-CZ" altLang="cs-CZ" sz="2800" b="1">
                <a:solidFill>
                  <a:schemeClr val="bg1"/>
                </a:solidFill>
              </a:rPr>
              <a:t>ošetřování výstroje a výzbroje;</a:t>
            </a:r>
          </a:p>
          <a:p>
            <a:pPr eaLnBrk="1" hangingPunct="1">
              <a:lnSpc>
                <a:spcPct val="90000"/>
              </a:lnSpc>
            </a:pPr>
            <a:r>
              <a:rPr lang="cs-CZ" altLang="cs-CZ" sz="2800" b="1">
                <a:solidFill>
                  <a:schemeClr val="bg1"/>
                </a:solidFill>
              </a:rPr>
              <a:t>nouzová signalizace;</a:t>
            </a:r>
          </a:p>
          <a:p>
            <a:pPr eaLnBrk="1" hangingPunct="1">
              <a:lnSpc>
                <a:spcPct val="90000"/>
              </a:lnSpc>
            </a:pPr>
            <a:r>
              <a:rPr lang="cs-CZ" altLang="cs-CZ" sz="2800" b="1">
                <a:solidFill>
                  <a:schemeClr val="bg1"/>
                </a:solidFill>
              </a:rPr>
              <a:t>první předlékařská zdravotnická pomoc</a:t>
            </a:r>
            <a:endParaRPr lang="cs-CZ" altLang="cs-CZ" sz="2000" b="1">
              <a:solidFill>
                <a:schemeClr val="bg1"/>
              </a:solidFill>
            </a:endParaRPr>
          </a:p>
          <a:p>
            <a:pPr lvl="1" eaLnBrk="1" hangingPunct="1">
              <a:lnSpc>
                <a:spcPct val="90000"/>
              </a:lnSpc>
              <a:buFont typeface="Wingdings" panose="05000000000000000000" pitchFamily="2" charset="2"/>
              <a:buChar char="ü"/>
            </a:pPr>
            <a:r>
              <a:rPr lang="cs-CZ" altLang="cs-CZ" sz="2000" b="1">
                <a:solidFill>
                  <a:schemeClr val="bg1"/>
                </a:solidFill>
              </a:rPr>
              <a:t>život zachraňující úkony při přehřátí, podchlazení, šoku, krvácení, zástavě srdce a dýchání</a:t>
            </a:r>
          </a:p>
          <a:p>
            <a:pPr lvl="1" eaLnBrk="1" hangingPunct="1">
              <a:lnSpc>
                <a:spcPct val="90000"/>
              </a:lnSpc>
              <a:buFont typeface="Wingdings" panose="05000000000000000000" pitchFamily="2" charset="2"/>
              <a:buChar char="ü"/>
            </a:pPr>
            <a:r>
              <a:rPr lang="cs-CZ" altLang="cs-CZ" sz="2000" b="1">
                <a:solidFill>
                  <a:schemeClr val="bg1"/>
                </a:solidFill>
              </a:rPr>
              <a:t>ošetřování zlomenin, omrzlin a popálenin a přeprava zraněného</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1618"/>
                                        </p:tgtEl>
                                        <p:attrNameLst>
                                          <p:attrName>style.visibility</p:attrName>
                                        </p:attrNameLst>
                                      </p:cBhvr>
                                      <p:to>
                                        <p:strVal val="visible"/>
                                      </p:to>
                                    </p:set>
                                    <p:animEffect transition="in" filter="fade">
                                      <p:cBhvr>
                                        <p:cTn id="7" dur="2000"/>
                                        <p:tgtEl>
                                          <p:spTgt spid="1116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1619">
                                            <p:txEl>
                                              <p:pRg st="0" end="0"/>
                                            </p:txEl>
                                          </p:spTgt>
                                        </p:tgtEl>
                                        <p:attrNameLst>
                                          <p:attrName>style.visibility</p:attrName>
                                        </p:attrNameLst>
                                      </p:cBhvr>
                                      <p:to>
                                        <p:strVal val="visible"/>
                                      </p:to>
                                    </p:set>
                                    <p:animEffect transition="in" filter="fade">
                                      <p:cBhvr>
                                        <p:cTn id="12" dur="2000"/>
                                        <p:tgtEl>
                                          <p:spTgt spid="1116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1619">
                                            <p:txEl>
                                              <p:pRg st="1" end="1"/>
                                            </p:txEl>
                                          </p:spTgt>
                                        </p:tgtEl>
                                        <p:attrNameLst>
                                          <p:attrName>style.visibility</p:attrName>
                                        </p:attrNameLst>
                                      </p:cBhvr>
                                      <p:to>
                                        <p:strVal val="visible"/>
                                      </p:to>
                                    </p:set>
                                    <p:animEffect transition="in" filter="fade">
                                      <p:cBhvr>
                                        <p:cTn id="17" dur="2000"/>
                                        <p:tgtEl>
                                          <p:spTgt spid="11161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1619">
                                            <p:txEl>
                                              <p:pRg st="2" end="2"/>
                                            </p:txEl>
                                          </p:spTgt>
                                        </p:tgtEl>
                                        <p:attrNameLst>
                                          <p:attrName>style.visibility</p:attrName>
                                        </p:attrNameLst>
                                      </p:cBhvr>
                                      <p:to>
                                        <p:strVal val="visible"/>
                                      </p:to>
                                    </p:set>
                                    <p:animEffect transition="in" filter="fade">
                                      <p:cBhvr>
                                        <p:cTn id="22" dur="2000"/>
                                        <p:tgtEl>
                                          <p:spTgt spid="11161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1619">
                                            <p:txEl>
                                              <p:pRg st="3" end="3"/>
                                            </p:txEl>
                                          </p:spTgt>
                                        </p:tgtEl>
                                        <p:attrNameLst>
                                          <p:attrName>style.visibility</p:attrName>
                                        </p:attrNameLst>
                                      </p:cBhvr>
                                      <p:to>
                                        <p:strVal val="visible"/>
                                      </p:to>
                                    </p:set>
                                    <p:animEffect transition="in" filter="fade">
                                      <p:cBhvr>
                                        <p:cTn id="27" dur="2000"/>
                                        <p:tgtEl>
                                          <p:spTgt spid="111619">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1619">
                                            <p:txEl>
                                              <p:pRg st="4" end="4"/>
                                            </p:txEl>
                                          </p:spTgt>
                                        </p:tgtEl>
                                        <p:attrNameLst>
                                          <p:attrName>style.visibility</p:attrName>
                                        </p:attrNameLst>
                                      </p:cBhvr>
                                      <p:to>
                                        <p:strVal val="visible"/>
                                      </p:to>
                                    </p:set>
                                    <p:animEffect transition="in" filter="fade">
                                      <p:cBhvr>
                                        <p:cTn id="32" dur="2000"/>
                                        <p:tgtEl>
                                          <p:spTgt spid="111619">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1619">
                                            <p:txEl>
                                              <p:pRg st="5" end="5"/>
                                            </p:txEl>
                                          </p:spTgt>
                                        </p:tgtEl>
                                        <p:attrNameLst>
                                          <p:attrName>style.visibility</p:attrName>
                                        </p:attrNameLst>
                                      </p:cBhvr>
                                      <p:to>
                                        <p:strVal val="visible"/>
                                      </p:to>
                                    </p:set>
                                    <p:animEffect transition="in" filter="fade">
                                      <p:cBhvr>
                                        <p:cTn id="37" dur="2000"/>
                                        <p:tgtEl>
                                          <p:spTgt spid="111619">
                                            <p:txEl>
                                              <p:pRg st="5" end="5"/>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11619">
                                            <p:txEl>
                                              <p:pRg st="6" end="6"/>
                                            </p:txEl>
                                          </p:spTgt>
                                        </p:tgtEl>
                                        <p:attrNameLst>
                                          <p:attrName>style.visibility</p:attrName>
                                        </p:attrNameLst>
                                      </p:cBhvr>
                                      <p:to>
                                        <p:strVal val="visible"/>
                                      </p:to>
                                    </p:set>
                                    <p:animEffect transition="in" filter="fade">
                                      <p:cBhvr>
                                        <p:cTn id="40" dur="2000"/>
                                        <p:tgtEl>
                                          <p:spTgt spid="111619">
                                            <p:txEl>
                                              <p:pRg st="6" end="6"/>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11619">
                                            <p:txEl>
                                              <p:pRg st="7" end="7"/>
                                            </p:txEl>
                                          </p:spTgt>
                                        </p:tgtEl>
                                        <p:attrNameLst>
                                          <p:attrName>style.visibility</p:attrName>
                                        </p:attrNameLst>
                                      </p:cBhvr>
                                      <p:to>
                                        <p:strVal val="visible"/>
                                      </p:to>
                                    </p:set>
                                    <p:animEffect transition="in" filter="fade">
                                      <p:cBhvr>
                                        <p:cTn id="43" dur="2000"/>
                                        <p:tgtEl>
                                          <p:spTgt spid="11161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8" grpId="0"/>
      <p:bldP spid="111619"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4A1F97A-03F0-459D-9FAA-CF4CCDF8626D}"/>
              </a:ext>
            </a:extLst>
          </p:cNvPr>
          <p:cNvSpPr>
            <a:spLocks noGrp="1" noRot="1" noChangeArrowheads="1"/>
          </p:cNvSpPr>
          <p:nvPr>
            <p:ph type="title"/>
          </p:nvPr>
        </p:nvSpPr>
        <p:spPr>
          <a:xfrm>
            <a:off x="468313" y="0"/>
            <a:ext cx="8229600" cy="1143000"/>
          </a:xfrm>
        </p:spPr>
        <p:txBody>
          <a:bodyPr/>
          <a:lstStyle/>
          <a:p>
            <a:pPr eaLnBrk="1" hangingPunct="1"/>
            <a:r>
              <a:rPr lang="cs-CZ" altLang="cs-CZ" sz="3600">
                <a:solidFill>
                  <a:schemeClr val="bg1"/>
                </a:solidFill>
              </a:rPr>
              <a:t>Základní pravidla přežití</a:t>
            </a:r>
          </a:p>
        </p:txBody>
      </p:sp>
      <p:sp>
        <p:nvSpPr>
          <p:cNvPr id="15363" name="Rectangle 3">
            <a:extLst>
              <a:ext uri="{FF2B5EF4-FFF2-40B4-BE49-F238E27FC236}">
                <a16:creationId xmlns:a16="http://schemas.microsoft.com/office/drawing/2014/main" id="{D363A7B1-0989-492E-BC61-7131E32E15A4}"/>
              </a:ext>
            </a:extLst>
          </p:cNvPr>
          <p:cNvSpPr>
            <a:spLocks noGrp="1" noRot="1" noChangeArrowheads="1"/>
          </p:cNvSpPr>
          <p:nvPr>
            <p:ph type="body" idx="1"/>
          </p:nvPr>
        </p:nvSpPr>
        <p:spPr>
          <a:xfrm>
            <a:off x="900113" y="1844675"/>
            <a:ext cx="7934325" cy="3630613"/>
          </a:xfrm>
        </p:spPr>
        <p:txBody>
          <a:bodyPr/>
          <a:lstStyle/>
          <a:p>
            <a:pPr marL="609600" indent="-609600" eaLnBrk="1" hangingPunct="1">
              <a:lnSpc>
                <a:spcPct val="80000"/>
              </a:lnSpc>
              <a:buClr>
                <a:schemeClr val="tx1"/>
              </a:buClr>
              <a:buFontTx/>
              <a:buAutoNum type="alphaLcParenR"/>
            </a:pPr>
            <a:r>
              <a:rPr lang="cs-CZ" altLang="cs-CZ" sz="2400" b="1">
                <a:solidFill>
                  <a:schemeClr val="bg1"/>
                </a:solidFill>
              </a:rPr>
              <a:t>dostatečná tělesná kondice a zdraví</a:t>
            </a:r>
          </a:p>
          <a:p>
            <a:pPr marL="609600" indent="-609600" eaLnBrk="1" hangingPunct="1">
              <a:lnSpc>
                <a:spcPct val="80000"/>
              </a:lnSpc>
              <a:buClr>
                <a:schemeClr val="tx1"/>
              </a:buClr>
              <a:buFontTx/>
              <a:buAutoNum type="alphaLcParenR"/>
            </a:pPr>
            <a:r>
              <a:rPr lang="cs-CZ" altLang="cs-CZ" sz="2400" b="1">
                <a:solidFill>
                  <a:schemeClr val="bg1"/>
                </a:solidFill>
              </a:rPr>
              <a:t>psychická připravenost</a:t>
            </a:r>
          </a:p>
          <a:p>
            <a:pPr marL="609600" indent="-609600" eaLnBrk="1" hangingPunct="1">
              <a:lnSpc>
                <a:spcPct val="80000"/>
              </a:lnSpc>
              <a:buClr>
                <a:schemeClr val="tx1"/>
              </a:buClr>
              <a:buFontTx/>
              <a:buAutoNum type="alphaLcParenR"/>
            </a:pPr>
            <a:r>
              <a:rPr lang="cs-CZ" altLang="cs-CZ" sz="2400" b="1">
                <a:solidFill>
                  <a:schemeClr val="bg1"/>
                </a:solidFill>
              </a:rPr>
              <a:t>informovanost o místě působení</a:t>
            </a:r>
          </a:p>
          <a:p>
            <a:pPr marL="609600" indent="-609600" eaLnBrk="1" hangingPunct="1">
              <a:lnSpc>
                <a:spcPct val="80000"/>
              </a:lnSpc>
              <a:buClr>
                <a:schemeClr val="tx1"/>
              </a:buClr>
              <a:buFontTx/>
              <a:buAutoNum type="alphaLcParenR"/>
            </a:pPr>
            <a:r>
              <a:rPr lang="cs-CZ" altLang="cs-CZ" sz="2400" b="1">
                <a:solidFill>
                  <a:schemeClr val="bg1"/>
                </a:solidFill>
              </a:rPr>
              <a:t>znalost technik pro přežití</a:t>
            </a:r>
          </a:p>
          <a:p>
            <a:pPr marL="609600" indent="-609600" eaLnBrk="1" hangingPunct="1">
              <a:lnSpc>
                <a:spcPct val="80000"/>
              </a:lnSpc>
              <a:buClr>
                <a:schemeClr val="tx1"/>
              </a:buClr>
              <a:buFontTx/>
              <a:buAutoNum type="alphaLcParenR"/>
            </a:pPr>
            <a:r>
              <a:rPr lang="cs-CZ" altLang="cs-CZ" sz="2400" b="1">
                <a:solidFill>
                  <a:schemeClr val="bg1"/>
                </a:solidFill>
              </a:rPr>
              <a:t>vypracování plánu pro přežití</a:t>
            </a:r>
          </a:p>
          <a:p>
            <a:pPr marL="609600" indent="-609600" eaLnBrk="1" hangingPunct="1">
              <a:lnSpc>
                <a:spcPct val="80000"/>
              </a:lnSpc>
              <a:buClr>
                <a:schemeClr val="tx1"/>
              </a:buClr>
              <a:buFontTx/>
              <a:buAutoNum type="alphaLcParenR"/>
            </a:pPr>
            <a:r>
              <a:rPr lang="cs-CZ" altLang="cs-CZ" sz="2400" b="1">
                <a:solidFill>
                  <a:schemeClr val="bg1"/>
                </a:solidFill>
              </a:rPr>
              <a:t>vhodná výstroj a vybavení včetně způsobu uložení</a:t>
            </a:r>
          </a:p>
          <a:p>
            <a:pPr marL="609600" indent="-609600" eaLnBrk="1" hangingPunct="1">
              <a:lnSpc>
                <a:spcPct val="80000"/>
              </a:lnSpc>
              <a:buClr>
                <a:schemeClr val="tx1"/>
              </a:buClr>
              <a:buFontTx/>
              <a:buNone/>
            </a:pPr>
            <a:endParaRPr lang="cs-CZ" altLang="cs-CZ" sz="2400" b="1">
              <a:solidFill>
                <a:schemeClr val="bg1"/>
              </a:solidFill>
            </a:endParaRPr>
          </a:p>
          <a:p>
            <a:pPr marL="990600" lvl="1" indent="-533400" eaLnBrk="1" hangingPunct="1">
              <a:lnSpc>
                <a:spcPct val="80000"/>
              </a:lnSpc>
              <a:buClr>
                <a:schemeClr val="tx1"/>
              </a:buClr>
              <a:buFontTx/>
              <a:buChar char="•"/>
            </a:pPr>
            <a:r>
              <a:rPr lang="cs-CZ" altLang="cs-CZ" sz="2000" b="1">
                <a:solidFill>
                  <a:schemeClr val="bg1"/>
                </a:solidFill>
              </a:rPr>
              <a:t>nouzový balíček a lékárnička</a:t>
            </a:r>
          </a:p>
          <a:p>
            <a:pPr marL="990600" lvl="1" indent="-533400" eaLnBrk="1" hangingPunct="1">
              <a:lnSpc>
                <a:spcPct val="80000"/>
              </a:lnSpc>
              <a:buClr>
                <a:schemeClr val="tx1"/>
              </a:buClr>
              <a:buFontTx/>
              <a:buChar char="•"/>
            </a:pPr>
            <a:r>
              <a:rPr lang="cs-CZ" altLang="cs-CZ" sz="2000" b="1">
                <a:solidFill>
                  <a:schemeClr val="bg1"/>
                </a:solidFill>
              </a:rPr>
              <a:t>nůž k přežití</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20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fade">
                                      <p:cBhvr>
                                        <p:cTn id="12" dur="2000"/>
                                        <p:tgtEl>
                                          <p:spTgt spid="1536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Effect transition="in" filter="fade">
                                      <p:cBhvr>
                                        <p:cTn id="17" dur="2000"/>
                                        <p:tgtEl>
                                          <p:spTgt spid="1536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363">
                                            <p:txEl>
                                              <p:pRg st="2" end="2"/>
                                            </p:txEl>
                                          </p:spTgt>
                                        </p:tgtEl>
                                        <p:attrNameLst>
                                          <p:attrName>style.visibility</p:attrName>
                                        </p:attrNameLst>
                                      </p:cBhvr>
                                      <p:to>
                                        <p:strVal val="visible"/>
                                      </p:to>
                                    </p:set>
                                    <p:animEffect transition="in" filter="fade">
                                      <p:cBhvr>
                                        <p:cTn id="22" dur="2000"/>
                                        <p:tgtEl>
                                          <p:spTgt spid="1536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363">
                                            <p:txEl>
                                              <p:pRg st="3" end="3"/>
                                            </p:txEl>
                                          </p:spTgt>
                                        </p:tgtEl>
                                        <p:attrNameLst>
                                          <p:attrName>style.visibility</p:attrName>
                                        </p:attrNameLst>
                                      </p:cBhvr>
                                      <p:to>
                                        <p:strVal val="visible"/>
                                      </p:to>
                                    </p:set>
                                    <p:animEffect transition="in" filter="fade">
                                      <p:cBhvr>
                                        <p:cTn id="27" dur="2000"/>
                                        <p:tgtEl>
                                          <p:spTgt spid="1536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363">
                                            <p:txEl>
                                              <p:pRg st="4" end="4"/>
                                            </p:txEl>
                                          </p:spTgt>
                                        </p:tgtEl>
                                        <p:attrNameLst>
                                          <p:attrName>style.visibility</p:attrName>
                                        </p:attrNameLst>
                                      </p:cBhvr>
                                      <p:to>
                                        <p:strVal val="visible"/>
                                      </p:to>
                                    </p:set>
                                    <p:animEffect transition="in" filter="fade">
                                      <p:cBhvr>
                                        <p:cTn id="32" dur="2000"/>
                                        <p:tgtEl>
                                          <p:spTgt spid="1536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363">
                                            <p:txEl>
                                              <p:pRg st="5" end="5"/>
                                            </p:txEl>
                                          </p:spTgt>
                                        </p:tgtEl>
                                        <p:attrNameLst>
                                          <p:attrName>style.visibility</p:attrName>
                                        </p:attrNameLst>
                                      </p:cBhvr>
                                      <p:to>
                                        <p:strVal val="visible"/>
                                      </p:to>
                                    </p:set>
                                    <p:animEffect transition="in" filter="fade">
                                      <p:cBhvr>
                                        <p:cTn id="37" dur="2000"/>
                                        <p:tgtEl>
                                          <p:spTgt spid="15363">
                                            <p:txEl>
                                              <p:pRg st="5" end="5"/>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363">
                                            <p:txEl>
                                              <p:pRg st="7" end="7"/>
                                            </p:txEl>
                                          </p:spTgt>
                                        </p:tgtEl>
                                        <p:attrNameLst>
                                          <p:attrName>style.visibility</p:attrName>
                                        </p:attrNameLst>
                                      </p:cBhvr>
                                      <p:to>
                                        <p:strVal val="visible"/>
                                      </p:to>
                                    </p:set>
                                    <p:animEffect transition="in" filter="fade">
                                      <p:cBhvr>
                                        <p:cTn id="40" dur="2000"/>
                                        <p:tgtEl>
                                          <p:spTgt spid="15363">
                                            <p:txEl>
                                              <p:pRg st="7" end="7"/>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5363">
                                            <p:txEl>
                                              <p:pRg st="8" end="8"/>
                                            </p:txEl>
                                          </p:spTgt>
                                        </p:tgtEl>
                                        <p:attrNameLst>
                                          <p:attrName>style.visibility</p:attrName>
                                        </p:attrNameLst>
                                      </p:cBhvr>
                                      <p:to>
                                        <p:strVal val="visible"/>
                                      </p:to>
                                    </p:set>
                                    <p:animEffect transition="in" filter="fade">
                                      <p:cBhvr>
                                        <p:cTn id="43" dur="2000"/>
                                        <p:tgtEl>
                                          <p:spTgt spid="153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FBE7758F-297D-4A16-B9EE-7C53CA773AA3}"/>
              </a:ext>
            </a:extLst>
          </p:cNvPr>
          <p:cNvSpPr>
            <a:spLocks noGrp="1" noRot="1" noChangeArrowheads="1"/>
          </p:cNvSpPr>
          <p:nvPr>
            <p:ph type="title"/>
          </p:nvPr>
        </p:nvSpPr>
        <p:spPr>
          <a:xfrm>
            <a:off x="1008063" y="0"/>
            <a:ext cx="8135937" cy="1143000"/>
          </a:xfrm>
        </p:spPr>
        <p:txBody>
          <a:bodyPr/>
          <a:lstStyle/>
          <a:p>
            <a:pPr eaLnBrk="1" hangingPunct="1"/>
            <a:r>
              <a:rPr lang="cs-CZ" altLang="cs-CZ" sz="3600" u="sng">
                <a:solidFill>
                  <a:schemeClr val="bg1"/>
                </a:solidFill>
              </a:rPr>
              <a:t>Zásady pro vypracování plánu přežití</a:t>
            </a:r>
          </a:p>
        </p:txBody>
      </p:sp>
      <p:sp>
        <p:nvSpPr>
          <p:cNvPr id="29699" name="Rectangle 3">
            <a:extLst>
              <a:ext uri="{FF2B5EF4-FFF2-40B4-BE49-F238E27FC236}">
                <a16:creationId xmlns:a16="http://schemas.microsoft.com/office/drawing/2014/main" id="{F793B410-44ED-4CD5-BEFA-6C597020EF1A}"/>
              </a:ext>
            </a:extLst>
          </p:cNvPr>
          <p:cNvSpPr>
            <a:spLocks noGrp="1" noRot="1" noChangeArrowheads="1"/>
          </p:cNvSpPr>
          <p:nvPr>
            <p:ph type="body" idx="1"/>
          </p:nvPr>
        </p:nvSpPr>
        <p:spPr/>
        <p:txBody>
          <a:bodyPr/>
          <a:lstStyle/>
          <a:p>
            <a:pPr eaLnBrk="1" hangingPunct="1">
              <a:lnSpc>
                <a:spcPct val="90000"/>
              </a:lnSpc>
            </a:pPr>
            <a:r>
              <a:rPr lang="cs-CZ" altLang="cs-CZ" sz="2400" b="1" u="sng">
                <a:solidFill>
                  <a:schemeClr val="bg1"/>
                </a:solidFill>
                <a:latin typeface="Times New Roman" panose="02020603050405020304" pitchFamily="18" charset="0"/>
              </a:rPr>
              <a:t>soustředit se na přežití</a:t>
            </a:r>
            <a:r>
              <a:rPr lang="cs-CZ" altLang="cs-CZ" sz="2400" b="1">
                <a:solidFill>
                  <a:schemeClr val="bg1"/>
                </a:solidFill>
                <a:latin typeface="Times New Roman" panose="02020603050405020304" pitchFamily="18" charset="0"/>
              </a:rPr>
              <a:t>, nepodlehnout panice a beznaději, uvědomit si své znalosti, tělesné a psychické schopnosti, nebýt pasivní a pohodlný, nejednat ukvapeně</a:t>
            </a:r>
          </a:p>
          <a:p>
            <a:pPr eaLnBrk="1" hangingPunct="1">
              <a:lnSpc>
                <a:spcPct val="90000"/>
              </a:lnSpc>
              <a:buFont typeface="Wingdings" panose="05000000000000000000" pitchFamily="2" charset="2"/>
              <a:buNone/>
            </a:pPr>
            <a:endParaRPr lang="cs-CZ" altLang="cs-CZ" sz="2400" b="1">
              <a:solidFill>
                <a:schemeClr val="bg1"/>
              </a:solidFill>
              <a:latin typeface="Times New Roman" panose="02020603050405020304" pitchFamily="18" charset="0"/>
            </a:endParaRPr>
          </a:p>
          <a:p>
            <a:pPr eaLnBrk="1" hangingPunct="1">
              <a:lnSpc>
                <a:spcPct val="90000"/>
              </a:lnSpc>
            </a:pPr>
            <a:r>
              <a:rPr lang="cs-CZ" altLang="cs-CZ" sz="2400" b="1" u="sng">
                <a:solidFill>
                  <a:schemeClr val="bg1"/>
                </a:solidFill>
                <a:latin typeface="Times New Roman" panose="02020603050405020304" pitchFamily="18" charset="0"/>
              </a:rPr>
              <a:t>vyhodnotit situaci:</a:t>
            </a:r>
            <a:r>
              <a:rPr lang="cs-CZ" altLang="cs-CZ" sz="2400" b="1">
                <a:solidFill>
                  <a:schemeClr val="bg1"/>
                </a:solidFill>
                <a:latin typeface="Times New Roman" panose="02020603050405020304" pitchFamily="18" charset="0"/>
              </a:rPr>
              <a:t> okolní prostředí, svou fyzickou kondici, výstroj a vybavení, všechny pozitivní a negativní stránky</a:t>
            </a:r>
          </a:p>
          <a:p>
            <a:pPr eaLnBrk="1" hangingPunct="1">
              <a:lnSpc>
                <a:spcPct val="90000"/>
              </a:lnSpc>
              <a:buFont typeface="Wingdings" panose="05000000000000000000" pitchFamily="2" charset="2"/>
              <a:buNone/>
            </a:pPr>
            <a:endParaRPr lang="cs-CZ" altLang="cs-CZ" sz="2400" b="1">
              <a:solidFill>
                <a:schemeClr val="bg1"/>
              </a:solidFill>
              <a:latin typeface="Times New Roman" panose="02020603050405020304" pitchFamily="18" charset="0"/>
            </a:endParaRPr>
          </a:p>
          <a:p>
            <a:pPr eaLnBrk="1" hangingPunct="1">
              <a:lnSpc>
                <a:spcPct val="90000"/>
              </a:lnSpc>
            </a:pPr>
            <a:r>
              <a:rPr lang="cs-CZ" altLang="cs-CZ" sz="2400" b="1" u="sng">
                <a:solidFill>
                  <a:schemeClr val="bg1"/>
                </a:solidFill>
                <a:latin typeface="Times New Roman" panose="02020603050405020304" pitchFamily="18" charset="0"/>
              </a:rPr>
              <a:t>vypracovat plán:</a:t>
            </a:r>
            <a:r>
              <a:rPr lang="cs-CZ" altLang="cs-CZ" sz="2400" b="1">
                <a:solidFill>
                  <a:schemeClr val="bg1"/>
                </a:solidFill>
                <a:latin typeface="Times New Roman" panose="02020603050405020304" pitchFamily="18" charset="0"/>
              </a:rPr>
              <a:t> uvědomit si hlavní priority a jejich pořadí (1. pomoc, signalizace, přístřeší, oheň, voda, jídlo…)</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fade">
                                      <p:cBhvr>
                                        <p:cTn id="7" dur="2000"/>
                                        <p:tgtEl>
                                          <p:spTgt spid="296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699">
                                            <p:txEl>
                                              <p:pRg st="0" end="0"/>
                                            </p:txEl>
                                          </p:spTgt>
                                        </p:tgtEl>
                                        <p:attrNameLst>
                                          <p:attrName>style.visibility</p:attrName>
                                        </p:attrNameLst>
                                      </p:cBhvr>
                                      <p:to>
                                        <p:strVal val="visible"/>
                                      </p:to>
                                    </p:set>
                                    <p:animEffect transition="in" filter="fade">
                                      <p:cBhvr>
                                        <p:cTn id="12" dur="2000"/>
                                        <p:tgtEl>
                                          <p:spTgt spid="296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fade">
                                      <p:cBhvr>
                                        <p:cTn id="17" dur="2000"/>
                                        <p:tgtEl>
                                          <p:spTgt spid="296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9699">
                                            <p:txEl>
                                              <p:pRg st="4" end="4"/>
                                            </p:txEl>
                                          </p:spTgt>
                                        </p:tgtEl>
                                        <p:attrNameLst>
                                          <p:attrName>style.visibility</p:attrName>
                                        </p:attrNameLst>
                                      </p:cBhvr>
                                      <p:to>
                                        <p:strVal val="visible"/>
                                      </p:to>
                                    </p:set>
                                    <p:animEffect transition="in" filter="fade">
                                      <p:cBhvr>
                                        <p:cTn id="22" dur="2000"/>
                                        <p:tgtEl>
                                          <p:spTgt spid="296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699" grpId="0" build="p"/>
    </p:bldLst>
  </p:timing>
</p:sld>
</file>

<file path=ppt/theme/theme1.xml><?xml version="1.0" encoding="utf-8"?>
<a:theme xmlns:a="http://schemas.openxmlformats.org/drawingml/2006/main" name="Výchozí návrh">
  <a:themeElements>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ýchozí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ýchozí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ýchozí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ýchozí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ýchozí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ýchozí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ýchozí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ýchozí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ýchozí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ýchozí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ýchozí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5FFDBACBD070DD419BEEEED858171F5F" ma:contentTypeVersion="2" ma:contentTypeDescription="Vytvoří nový dokument" ma:contentTypeScope="" ma:versionID="d5714cb2bab0a7300ade93eab6a6fe82">
  <xsd:schema xmlns:xsd="http://www.w3.org/2001/XMLSchema" xmlns:xs="http://www.w3.org/2001/XMLSchema" xmlns:p="http://schemas.microsoft.com/office/2006/metadata/properties" xmlns:ns2="e2285f5f-a0f1-4742-bd8a-8c092caa1a6e" targetNamespace="http://schemas.microsoft.com/office/2006/metadata/properties" ma:root="true" ma:fieldsID="2be02ca2053b24bb78226bd8cc2ad0db" ns2:_="">
    <xsd:import namespace="e2285f5f-a0f1-4742-bd8a-8c092caa1a6e"/>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285f5f-a0f1-4742-bd8a-8c092caa1a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C06DFE-2E7A-4548-8D0B-998AF38D6E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2285f5f-a0f1-4742-bd8a-8c092caa1a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2BF8402-8D85-41D0-94B5-9B443AFB77F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2533</TotalTime>
  <Words>811</Words>
  <Application>Microsoft Office PowerPoint</Application>
  <PresentationFormat>Předvádění na obrazovce (4:3)</PresentationFormat>
  <Paragraphs>290</Paragraphs>
  <Slides>22</Slides>
  <Notes>12</Notes>
  <HiddenSlides>0</HiddenSlides>
  <MMClips>0</MMClips>
  <ScaleCrop>false</ScaleCrop>
  <HeadingPairs>
    <vt:vector size="4" baseType="variant">
      <vt:variant>
        <vt:lpstr>Motiv</vt:lpstr>
      </vt:variant>
      <vt:variant>
        <vt:i4>1</vt:i4>
      </vt:variant>
      <vt:variant>
        <vt:lpstr>Nadpisy snímků</vt:lpstr>
      </vt:variant>
      <vt:variant>
        <vt:i4>22</vt:i4>
      </vt:variant>
    </vt:vector>
  </HeadingPairs>
  <TitlesOfParts>
    <vt:vector size="23" baseType="lpstr">
      <vt:lpstr>Výchozí návrh</vt:lpstr>
      <vt:lpstr>Prezentace aplikace PowerPoint</vt:lpstr>
      <vt:lpstr>Prezentace aplikace PowerPoint</vt:lpstr>
      <vt:lpstr>Základy přežití - úvod</vt:lpstr>
      <vt:lpstr>Základy přežití</vt:lpstr>
      <vt:lpstr>Úkoly výcviku přežití</vt:lpstr>
      <vt:lpstr>Obsah výcviku přežití</vt:lpstr>
      <vt:lpstr>Obsah výcviku přežití</vt:lpstr>
      <vt:lpstr>Základní pravidla přežití</vt:lpstr>
      <vt:lpstr>Zásady pro vypracování plánu přežití</vt:lpstr>
      <vt:lpstr>Zásady pro vypracování plánu přežití</vt:lpstr>
      <vt:lpstr>Otázky</vt:lpstr>
      <vt:lpstr>Základy přežití</vt:lpstr>
      <vt:lpstr>Pobyt v terénu  - způsoby ukrytí v létě</vt:lpstr>
      <vt:lpstr>Ochrana před nepříznivými povětrnostními vlivy</vt:lpstr>
      <vt:lpstr>Orientace v terénu podle mapy a buzoly, podle přírodních úkazů</vt:lpstr>
      <vt:lpstr>Oheň a jeho využití</vt:lpstr>
      <vt:lpstr>Způsoby rozdělávání a udržování ohně, druhy ohňů a jejich využití</vt:lpstr>
      <vt:lpstr>Způsoby rozdělávání a udržování ohně, druhy ohňů a jejich využití</vt:lpstr>
      <vt:lpstr>Improvizované způsoby získávání a úpravy vody</vt:lpstr>
      <vt:lpstr>Opatřování, příprava a uchovávání stravy</vt:lpstr>
      <vt:lpstr>Prevence poškození zdraví, 1. pomoc a svépomoc</vt:lpstr>
      <vt:lpstr>Otázky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Historie vedení výcviku boje zblízka ve 20. století</dc:title>
  <dc:creator>m</dc:creator>
  <cp:lastModifiedBy>ismail - [2010]</cp:lastModifiedBy>
  <cp:revision>136</cp:revision>
  <dcterms:created xsi:type="dcterms:W3CDTF">2006-07-03T09:33:13Z</dcterms:created>
  <dcterms:modified xsi:type="dcterms:W3CDTF">2021-12-02T16:55:21Z</dcterms:modified>
</cp:coreProperties>
</file>