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6B5A14-4983-4A57-ACAE-A3040CEF046F}" type="datetimeFigureOut">
              <a:rPr lang="cs-CZ" smtClean="0"/>
              <a:pPr/>
              <a:t>8.12.2019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5FF816-C05E-421F-8F41-1B25519B5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TXrV0_3UjY" TargetMode="External"/><Relationship Id="rId2" Type="http://schemas.openxmlformats.org/officeDocument/2006/relationships/hyperlink" Target="http://www.youtube.com/watch?v=hTghEXKNj7g&amp;feature=plcp&amp;context=C3e1af37UDOEgsToPDskJ1oVeLC_69SdblahKiOlj_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anedeti.cz/" TargetMode="External"/><Relationship Id="rId2" Type="http://schemas.openxmlformats.org/officeDocument/2006/relationships/hyperlink" Target="http://www.ipp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lentovani.cz/" TargetMode="External"/><Relationship Id="rId4" Type="http://schemas.openxmlformats.org/officeDocument/2006/relationships/hyperlink" Target="http://www.talnet.cz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ukazky/Sungha_Jung.fl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Kurz Nadané děti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Sheldon</a:t>
            </a:r>
            <a:r>
              <a:rPr lang="cs-CZ" dirty="0" smtClean="0"/>
              <a:t> </a:t>
            </a:r>
            <a:r>
              <a:rPr lang="cs-CZ" dirty="0" err="1" smtClean="0"/>
              <a:t>Cooper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Byl zázračné dítě</a:t>
            </a:r>
          </a:p>
          <a:p>
            <a:pPr>
              <a:defRPr/>
            </a:pPr>
            <a:r>
              <a:rPr lang="cs-CZ" dirty="0"/>
              <a:t>IQ 187</a:t>
            </a:r>
          </a:p>
          <a:p>
            <a:pPr>
              <a:defRPr/>
            </a:pPr>
            <a:r>
              <a:rPr lang="cs-CZ" dirty="0"/>
              <a:t>V dětství například:</a:t>
            </a:r>
          </a:p>
          <a:p>
            <a:pPr lvl="1">
              <a:defRPr/>
            </a:pPr>
            <a:r>
              <a:rPr lang="cs-CZ" dirty="0">
                <a:solidFill>
                  <a:schemeClr val="tx1"/>
                </a:solidFill>
              </a:rPr>
              <a:t>Postavil rentgen, kterým omylem usmažil 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morče </a:t>
            </a:r>
            <a:r>
              <a:rPr lang="cs-CZ" dirty="0">
                <a:solidFill>
                  <a:schemeClr val="tx1"/>
                </a:solidFill>
              </a:rPr>
              <a:t>své sestry</a:t>
            </a:r>
          </a:p>
          <a:p>
            <a:pPr lvl="1">
              <a:defRPr/>
            </a:pPr>
            <a:r>
              <a:rPr lang="cs-CZ" dirty="0">
                <a:solidFill>
                  <a:schemeClr val="tx1"/>
                </a:solidFill>
              </a:rPr>
              <a:t>Vyrobil ozbrojeného robota za použití integrovaných obvodů vyrobených v dětské troubě</a:t>
            </a:r>
          </a:p>
          <a:p>
            <a:pPr lvl="1">
              <a:defRPr/>
            </a:pPr>
            <a:r>
              <a:rPr lang="cs-CZ" dirty="0">
                <a:solidFill>
                  <a:schemeClr val="tx1"/>
                </a:solidFill>
              </a:rPr>
              <a:t>Pokusil se vyrobit jaderný reaktor, aby zásobil své město elektřinou zdarma</a:t>
            </a:r>
          </a:p>
          <a:p>
            <a:pPr>
              <a:defRPr/>
            </a:pPr>
            <a:r>
              <a:rPr lang="cs-CZ" dirty="0"/>
              <a:t>Na univerzitu byl přijat v 11 letech, PhD získal v 16</a:t>
            </a:r>
          </a:p>
          <a:p>
            <a:pPr>
              <a:defRPr/>
            </a:pPr>
            <a:r>
              <a:rPr lang="cs-CZ" dirty="0"/>
              <a:t>Nejmladší </a:t>
            </a:r>
            <a:r>
              <a:rPr lang="cs-CZ" dirty="0" err="1"/>
              <a:t>nostitel</a:t>
            </a:r>
            <a:r>
              <a:rPr lang="cs-CZ" dirty="0"/>
              <a:t> </a:t>
            </a:r>
            <a:r>
              <a:rPr lang="cs-CZ" dirty="0" err="1"/>
              <a:t>Stevensonovy</a:t>
            </a:r>
            <a:r>
              <a:rPr lang="cs-CZ" dirty="0"/>
              <a:t> ceny za fyziku</a:t>
            </a:r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314" y="260350"/>
            <a:ext cx="2361274" cy="30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cs-CZ" dirty="0" smtClean="0"/>
              <a:t>S kým se (nejspíš) setkáte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profile.ak.fbcdn.net/hprofile-ak-ash4/260987_100000518250941_291313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714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a8.sphotos.ak.fbcdn.net/hphotos-ak-snc7/288189_436948463016870_9603089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20763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a4.sphotos.ak.fbcdn.net/hphotos-ak-ash3/580959_443196072367813_177465634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2880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a2.sphotos.ak.fbcdn.net/hphotos-ak-ash3/s720x720/578740_3883930449973_213273455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356992"/>
            <a:ext cx="1350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Zuzana Sjuzika Trdielko Ondrišáková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628800"/>
            <a:ext cx="152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Veronika Smartie Puchnerová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356992"/>
            <a:ext cx="2137023" cy="19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Tomáš Zahradní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628800"/>
            <a:ext cx="152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ukas Timk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34000"/>
            <a:ext cx="2038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http://a7.sphotos.ak.fbcdn.net/hphotos-ak-snc6/221896_455733951123623_1785956958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573016"/>
            <a:ext cx="29242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http://a2.sphotos.ak.fbcdn.net/hphotos-ak-ash4/224990_3545239825143_650921442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1772816"/>
            <a:ext cx="1943794" cy="21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Ladislav Le HotSk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5334000"/>
            <a:ext cx="2038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http://a3.sphotos.ak.fbcdn.net/hphotos-ak-ash4/223589_150850634981217_1246564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5057775"/>
            <a:ext cx="1857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 descr="http://a4.sphotos.ak.fbcdn.net/hphotos-ak-ash4/389591_2822719092438_328090023_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5057775"/>
            <a:ext cx="1627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0" descr="Yvan Tuss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5229200"/>
            <a:ext cx="9763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Obraz</a:t>
            </a:r>
            <a:r>
              <a:rPr lang="cs-CZ" dirty="0" smtClean="0"/>
              <a:t> nadaného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Tendence prezentovat nadané dítě jako stereotyp, viz. příklady</a:t>
            </a:r>
          </a:p>
          <a:p>
            <a:pPr>
              <a:defRPr/>
            </a:pPr>
            <a:r>
              <a:rPr lang="cs-CZ" dirty="0"/>
              <a:t>Ve skutečnosti jsou nadané děti diverzní skupina (s některými společnými charakteristikami)</a:t>
            </a:r>
          </a:p>
          <a:p>
            <a:pPr>
              <a:defRPr/>
            </a:pPr>
            <a:r>
              <a:rPr lang="cs-CZ" dirty="0"/>
              <a:t>Na jejich vývoji se podílí velké množství různých vlivů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rodičů – výzkum J. </a:t>
            </a:r>
            <a:r>
              <a:rPr lang="cs-CZ" dirty="0" err="1" smtClean="0"/>
              <a:t>Mudráka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 smtClean="0"/>
              <a:t>Adam</a:t>
            </a:r>
          </a:p>
          <a:p>
            <a:pPr lvl="1">
              <a:defRPr/>
            </a:pPr>
            <a:r>
              <a:rPr lang="cs-CZ" sz="1800" i="1" dirty="0" smtClean="0"/>
              <a:t>„Jiný je proto, že se tak narodil, se zájmem o vše chytré, což je to, co málokdo chápe, že všechny znalosti se učí sám z knížek, má tu vrozenou potřebu. Já neznám nic, co zná on, narodila jsem se s malou kapacitou mozku a bez potřeby.“</a:t>
            </a:r>
          </a:p>
          <a:p>
            <a:pPr>
              <a:defRPr/>
            </a:pPr>
            <a:r>
              <a:rPr lang="cs-CZ" sz="1800" b="1" dirty="0" smtClean="0"/>
              <a:t>Bohdan</a:t>
            </a:r>
          </a:p>
          <a:p>
            <a:pPr lvl="1">
              <a:defRPr/>
            </a:pPr>
            <a:r>
              <a:rPr lang="cs-CZ" sz="1800" i="1" dirty="0" smtClean="0"/>
              <a:t>„Není jenom o to, že být </a:t>
            </a:r>
            <a:r>
              <a:rPr lang="cs-CZ" sz="1800" i="1" dirty="0" err="1" smtClean="0"/>
              <a:t>chytrej</a:t>
            </a:r>
            <a:r>
              <a:rPr lang="cs-CZ" sz="1800" i="1" dirty="0" smtClean="0"/>
              <a:t>, jo? Opravdu, ten člověk musí mít výdrž.“ (…) „Já to musím naplánovat, aby mu to nějak vycházelo, protože toto je vždycky nejhorší, ale kdyby [ty koníčky] neměl, tak by doma klidně lenošil.“</a:t>
            </a:r>
          </a:p>
          <a:p>
            <a:pPr>
              <a:defRPr/>
            </a:pPr>
            <a:r>
              <a:rPr lang="cs-CZ" sz="1800" b="1" dirty="0" smtClean="0"/>
              <a:t>Jan </a:t>
            </a:r>
          </a:p>
          <a:p>
            <a:pPr lvl="1">
              <a:defRPr/>
            </a:pPr>
            <a:r>
              <a:rPr lang="cs-CZ" sz="1800" i="1" dirty="0" smtClean="0"/>
              <a:t>„Připadá mi zcela normální a běžný kluk, já si myslím, že jsem se setkala i s rodiči, kteří mají děti titulované jako geniální děti, a myslím, že tam ten rozdíl je.“; „Prostě to je trojúhelník, </a:t>
            </a:r>
            <a:r>
              <a:rPr lang="cs-CZ" sz="1800" i="1" dirty="0" err="1" smtClean="0"/>
              <a:t>kterej</a:t>
            </a:r>
            <a:r>
              <a:rPr lang="cs-CZ" sz="1800" i="1" dirty="0" smtClean="0"/>
              <a:t> může ten talent vlastně rozvíjet, dítě, že chce něco dělat, učitel, že ví, jak to dělat, a rodič, že má trpělivost s tím dítětem pracovat dennodenně.“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učitelů a studentů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Pohled učitelů: </a:t>
            </a:r>
            <a:r>
              <a:rPr lang="cs-CZ" dirty="0" err="1" smtClean="0"/>
              <a:t>Pygmalion</a:t>
            </a:r>
            <a:r>
              <a:rPr lang="cs-CZ" dirty="0" smtClean="0"/>
              <a:t> efekt: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?v=hTghEXKNj7g&amp;feature=</a:t>
            </a:r>
            <a:r>
              <a:rPr lang="cs-CZ" dirty="0" err="1" smtClean="0">
                <a:hlinkClick r:id="rId2"/>
              </a:rPr>
              <a:t>plcp</a:t>
            </a:r>
            <a:r>
              <a:rPr lang="cs-CZ" dirty="0" smtClean="0">
                <a:hlinkClick r:id="rId2"/>
              </a:rPr>
              <a:t>&amp;</a:t>
            </a:r>
            <a:r>
              <a:rPr lang="cs-CZ" dirty="0" err="1" smtClean="0">
                <a:hlinkClick r:id="rId2"/>
              </a:rPr>
              <a:t>context</a:t>
            </a:r>
            <a:r>
              <a:rPr lang="cs-CZ" dirty="0" smtClean="0">
                <a:hlinkClick r:id="rId2"/>
              </a:rPr>
              <a:t>=C3e1af37UDOEgsToPDskJ1oVeLC_69SdblahKiOlj_</a:t>
            </a:r>
            <a:endParaRPr lang="cs-CZ" dirty="0" smtClean="0"/>
          </a:p>
          <a:p>
            <a:r>
              <a:rPr lang="cs-CZ" dirty="0" smtClean="0"/>
              <a:t>Pohled studentů: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?v=TTXrV0_3UjY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o tomto myslíte?</a:t>
            </a:r>
            <a:endParaRPr lang="cs-CZ" dirty="0"/>
          </a:p>
        </p:txBody>
      </p:sp>
      <p:pic>
        <p:nvPicPr>
          <p:cNvPr id="4" name="Picture 2" descr="C:\Users\Uzivatel\Desktop\john gurd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2276872"/>
            <a:ext cx="7386628" cy="37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Porte</a:t>
            </a:r>
            <a:r>
              <a:rPr lang="cs-CZ" dirty="0" err="1"/>
              <a:t>šová</a:t>
            </a:r>
            <a:r>
              <a:rPr lang="cs-CZ" dirty="0"/>
              <a:t> Š,</a:t>
            </a:r>
            <a:r>
              <a:rPr lang="en-US" dirty="0"/>
              <a:t> (2009). </a:t>
            </a:r>
            <a:r>
              <a:rPr lang="en-US" i="1" dirty="0" err="1"/>
              <a:t>Skryt</a:t>
            </a:r>
            <a:r>
              <a:rPr lang="cs-CZ" i="1" dirty="0"/>
              <a:t>é </a:t>
            </a:r>
            <a:r>
              <a:rPr lang="en-US" i="1" dirty="0" err="1"/>
              <a:t>nad</a:t>
            </a:r>
            <a:r>
              <a:rPr lang="cs-CZ" i="1" dirty="0"/>
              <a:t>á</a:t>
            </a:r>
            <a:r>
              <a:rPr lang="en-US" i="1" dirty="0"/>
              <a:t>n</a:t>
            </a:r>
            <a:r>
              <a:rPr lang="cs-CZ" i="1" dirty="0"/>
              <a:t>í</a:t>
            </a:r>
            <a:r>
              <a:rPr lang="en-US" i="1" dirty="0"/>
              <a:t>. </a:t>
            </a:r>
            <a:r>
              <a:rPr lang="en-US" dirty="0"/>
              <a:t>Brno, CZ: </a:t>
            </a:r>
            <a:r>
              <a:rPr lang="en-US" dirty="0" err="1"/>
              <a:t>Masarykova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.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Hříbková, L. (2005): Nadání a nadaní. Pedagogicko-psychologické přístupy, modely, výzkumy a jejich vztah ke školské praxi. Praha, Univerzita Karlova., Pedagogická fakulta. (dostupné na </a:t>
            </a:r>
            <a:r>
              <a:rPr lang="cs-CZ" dirty="0" err="1"/>
              <a:t>books.google.com</a:t>
            </a:r>
            <a:r>
              <a:rPr lang="cs-CZ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dirty="0" err="1"/>
              <a:t>Jurášková</a:t>
            </a:r>
            <a:r>
              <a:rPr lang="cs-CZ" dirty="0"/>
              <a:t>, J. (2003): Základy pedagogiky nadaných. </a:t>
            </a:r>
            <a:r>
              <a:rPr lang="cs-CZ" dirty="0" err="1"/>
              <a:t>Pezinok</a:t>
            </a:r>
            <a:r>
              <a:rPr lang="cs-CZ" dirty="0"/>
              <a:t>, Formát.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Dočkal, V. (2005): Zaměřeno na talenty aneb nadání má každý. Praha, Lidové noviny.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Moje disertační práce: http://is.muni.cz/th/44406/fss_d/</a:t>
            </a:r>
          </a:p>
          <a:p>
            <a:pPr>
              <a:lnSpc>
                <a:spcPct val="80000"/>
              </a:lnSpc>
              <a:defRPr/>
            </a:pPr>
            <a:endParaRPr lang="cs-CZ" dirty="0">
              <a:hlinkClick r:id="rId2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ippp.cz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www.</a:t>
            </a:r>
            <a:r>
              <a:rPr lang="cs-CZ" dirty="0" err="1">
                <a:hlinkClick r:id="rId3"/>
              </a:rPr>
              <a:t>nadanedeti.cz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www.</a:t>
            </a:r>
            <a:r>
              <a:rPr lang="cs-CZ" dirty="0" err="1">
                <a:hlinkClick r:id="rId4"/>
              </a:rPr>
              <a:t>talnet.cz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www.</a:t>
            </a:r>
            <a:r>
              <a:rPr lang="cs-CZ" dirty="0" err="1">
                <a:hlinkClick r:id="rId5"/>
              </a:rPr>
              <a:t>talentovani.cz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Pořad </a:t>
            </a:r>
            <a:r>
              <a:rPr lang="cs-CZ" i="1" dirty="0"/>
              <a:t>Nehasit hořím </a:t>
            </a:r>
            <a:r>
              <a:rPr lang="cs-CZ" dirty="0"/>
              <a:t>na  www.</a:t>
            </a:r>
            <a:r>
              <a:rPr lang="cs-CZ" dirty="0" err="1"/>
              <a:t>ceskatelevize.cz</a:t>
            </a:r>
            <a:r>
              <a:rPr lang="cs-CZ" dirty="0"/>
              <a:t>/</a:t>
            </a:r>
            <a:r>
              <a:rPr lang="cs-CZ" dirty="0" err="1"/>
              <a:t>ivysilani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Přednášky a prezentace Mgr. Jiří </a:t>
            </a:r>
            <a:r>
              <a:rPr lang="cs-CZ" dirty="0" err="1" smtClean="0"/>
              <a:t>Mudrák</a:t>
            </a:r>
            <a:r>
              <a:rPr lang="cs-CZ" dirty="0" smtClean="0"/>
              <a:t>, PhD.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Váš názor…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to nadání?</a:t>
            </a:r>
          </a:p>
          <a:p>
            <a:pPr>
              <a:defRPr/>
            </a:pPr>
            <a:r>
              <a:rPr lang="cs-CZ" dirty="0"/>
              <a:t>Do jaké míry je vrozené nebo získané?</a:t>
            </a:r>
          </a:p>
          <a:p>
            <a:pPr>
              <a:defRPr/>
            </a:pPr>
            <a:r>
              <a:rPr lang="cs-CZ" dirty="0"/>
              <a:t>Kolik je nadaných dětí?</a:t>
            </a:r>
          </a:p>
          <a:p>
            <a:pPr>
              <a:defRPr/>
            </a:pPr>
            <a:r>
              <a:rPr lang="cs-CZ" dirty="0"/>
              <a:t>Jak se liší nadané děti od normálních?</a:t>
            </a:r>
          </a:p>
          <a:p>
            <a:pPr>
              <a:defRPr/>
            </a:pPr>
            <a:r>
              <a:rPr lang="cs-CZ" dirty="0"/>
              <a:t>Jak se dá nadání poznat?</a:t>
            </a:r>
          </a:p>
          <a:p>
            <a:pPr>
              <a:defRPr/>
            </a:pPr>
            <a:r>
              <a:rPr lang="cs-CZ" dirty="0"/>
              <a:t>Jak by mělo být nadání rozvíjeno?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Nadání a nadané děti v literatuře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02903"/>
            <a:ext cx="8229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Nadané děti…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09toddlerchesspla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68413"/>
            <a:ext cx="22780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98257-top_foto1-baw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284321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11944-top_foto1-ndo0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196975"/>
            <a:ext cx="28940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mage9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175"/>
            <a:ext cx="27527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ifted_children-s600x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781300"/>
            <a:ext cx="306546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eniove_4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924944"/>
            <a:ext cx="21447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osc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5375" y="2852738"/>
            <a:ext cx="16986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DSC_0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013176"/>
            <a:ext cx="24384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kda0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365104"/>
            <a:ext cx="1619672" cy="22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iring-a-tutor-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4941888"/>
            <a:ext cx="242887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Nadané děti - stereotypy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vypadá nadané dítě?</a:t>
            </a:r>
          </a:p>
          <a:p>
            <a:r>
              <a:rPr lang="cs-CZ" dirty="0" smtClean="0"/>
              <a:t>Jak se chová?</a:t>
            </a:r>
          </a:p>
          <a:p>
            <a:r>
              <a:rPr lang="cs-CZ" dirty="0" smtClean="0"/>
              <a:t>Jak tráví volný čas?</a:t>
            </a:r>
          </a:p>
          <a:p>
            <a:r>
              <a:rPr lang="cs-CZ" dirty="0" smtClean="0"/>
              <a:t>Má brýle?</a:t>
            </a:r>
          </a:p>
          <a:p>
            <a:r>
              <a:rPr lang="cs-CZ" dirty="0" smtClean="0"/>
              <a:t>Hraje šachy?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Tiger</a:t>
            </a:r>
            <a:r>
              <a:rPr lang="cs-CZ" dirty="0" smtClean="0"/>
              <a:t> </a:t>
            </a:r>
            <a:r>
              <a:rPr lang="cs-CZ" dirty="0" err="1" smtClean="0"/>
              <a:t>Woods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/>
              <a:t>nejmladší </a:t>
            </a:r>
            <a:r>
              <a:rPr lang="cs-CZ" dirty="0"/>
              <a:t>juniorský vítěz </a:t>
            </a:r>
            <a:endParaRPr lang="cs-CZ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U.S</a:t>
            </a:r>
            <a:r>
              <a:rPr lang="cs-CZ" dirty="0"/>
              <a:t>. Open v historii </a:t>
            </a: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začal </a:t>
            </a:r>
            <a:r>
              <a:rPr lang="cs-CZ" dirty="0"/>
              <a:t>trénovat v 9 měsících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 18 měsících pravidelně trénoval na golfovém </a:t>
            </a:r>
            <a:r>
              <a:rPr lang="cs-CZ" dirty="0" smtClean="0"/>
              <a:t>hřišti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ve 3 letech hrál 9 jamek na 48 </a:t>
            </a:r>
            <a:r>
              <a:rPr lang="cs-CZ" dirty="0" smtClean="0"/>
              <a:t>úderů</a:t>
            </a: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ve 4 letech měl vlastního trenéra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 6 letech začal soutěžit 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je schopný vybrat z 6 golfových holí tu, která se liší od ostatních o 2 </a:t>
            </a:r>
            <a:r>
              <a:rPr lang="cs-CZ" dirty="0" smtClean="0"/>
              <a:t>gramy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5888"/>
            <a:ext cx="3537470" cy="271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cs-CZ" dirty="0" err="1" smtClean="0"/>
              <a:t>Pablo</a:t>
            </a:r>
            <a:r>
              <a:rPr lang="cs-CZ" dirty="0" smtClean="0"/>
              <a:t> Picasso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/>
              <a:t>První slovo bylo „tužka</a:t>
            </a:r>
            <a:r>
              <a:rPr lang="cs-CZ" sz="2400" dirty="0" smtClean="0"/>
              <a:t>“</a:t>
            </a:r>
            <a:endParaRPr lang="cs-CZ" sz="2400" dirty="0"/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Oficiálně namaloval první obraz v 9 letech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Na výtvarnou akademii byl přijat ve 13 </a:t>
            </a:r>
            <a:endParaRPr lang="cs-CZ" sz="24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sz="2400" dirty="0" smtClean="0"/>
              <a:t>	(</a:t>
            </a:r>
            <a:r>
              <a:rPr lang="cs-CZ" sz="2400" dirty="0"/>
              <a:t>o šest let dříve než ostatní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Byl špatný student s kázeňskými </a:t>
            </a:r>
            <a:r>
              <a:rPr lang="cs-CZ" sz="2400" dirty="0" smtClean="0"/>
              <a:t>problémy</a:t>
            </a:r>
            <a:endParaRPr lang="cs-CZ" sz="2400" dirty="0"/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Jeho otec byl malíř, vedl ho k výtvarnému umění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000" dirty="0">
                <a:solidFill>
                  <a:schemeClr val="tx1"/>
                </a:solidFill>
              </a:rPr>
              <a:t>Údajně se rozhodl přestat s malováním, když viděl malbu holuba, kterou </a:t>
            </a:r>
            <a:r>
              <a:rPr lang="cs-CZ" sz="2000" dirty="0" err="1">
                <a:solidFill>
                  <a:schemeClr val="tx1"/>
                </a:solidFill>
              </a:rPr>
              <a:t>Pablo</a:t>
            </a:r>
            <a:r>
              <a:rPr lang="cs-CZ" sz="2000" dirty="0">
                <a:solidFill>
                  <a:schemeClr val="tx1"/>
                </a:solidFill>
              </a:rPr>
              <a:t> namaloval ve 13 letech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240" y="0"/>
            <a:ext cx="2157760" cy="276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uer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725144"/>
            <a:ext cx="369429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e-picador-picas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7260"/>
            <a:ext cx="2051720" cy="26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Terence</a:t>
            </a:r>
            <a:r>
              <a:rPr lang="cs-CZ" dirty="0" smtClean="0"/>
              <a:t> </a:t>
            </a:r>
            <a:r>
              <a:rPr lang="cs-CZ" dirty="0" err="1" smtClean="0"/>
              <a:t>Tao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Zázračné dítě a </a:t>
            </a:r>
            <a:r>
              <a:rPr lang="cs-CZ" dirty="0" smtClean="0"/>
              <a:t>geniální </a:t>
            </a:r>
          </a:p>
          <a:p>
            <a:pPr>
              <a:buNone/>
              <a:defRPr/>
            </a:pPr>
            <a:r>
              <a:rPr lang="cs-CZ" dirty="0" smtClean="0"/>
              <a:t>	matematik</a:t>
            </a:r>
            <a:endParaRPr lang="cs-CZ" dirty="0"/>
          </a:p>
          <a:p>
            <a:pPr>
              <a:defRPr/>
            </a:pPr>
            <a:r>
              <a:rPr lang="cs-CZ" dirty="0"/>
              <a:t>Základy matematiky se naučil </a:t>
            </a:r>
            <a:endParaRPr lang="cs-CZ" dirty="0" smtClean="0"/>
          </a:p>
          <a:p>
            <a:pPr>
              <a:buNone/>
              <a:defRPr/>
            </a:pPr>
            <a:r>
              <a:rPr lang="cs-CZ" dirty="0" smtClean="0"/>
              <a:t>	sám </a:t>
            </a:r>
            <a:r>
              <a:rPr lang="cs-CZ" dirty="0"/>
              <a:t>ve 2 letech</a:t>
            </a:r>
          </a:p>
          <a:p>
            <a:pPr>
              <a:defRPr/>
            </a:pPr>
            <a:r>
              <a:rPr lang="cs-CZ" dirty="0"/>
              <a:t>Vysokoškolské kurzy matematiky navštěvoval v devíti letech</a:t>
            </a:r>
          </a:p>
          <a:p>
            <a:pPr>
              <a:defRPr/>
            </a:pPr>
            <a:r>
              <a:rPr lang="cs-CZ" dirty="0"/>
              <a:t>Nejmladší vítěz matematické Olympiády v historii</a:t>
            </a:r>
          </a:p>
          <a:p>
            <a:pPr>
              <a:defRPr/>
            </a:pPr>
            <a:r>
              <a:rPr lang="cs-CZ" dirty="0"/>
              <a:t>PhD. získal ve 20 letech</a:t>
            </a:r>
          </a:p>
          <a:p>
            <a:pPr>
              <a:defRPr/>
            </a:pPr>
            <a:r>
              <a:rPr lang="cs-CZ" dirty="0"/>
              <a:t>Profesorem se stal ve 24 letech</a:t>
            </a:r>
          </a:p>
          <a:p>
            <a:pPr>
              <a:defRPr/>
            </a:pPr>
            <a:r>
              <a:rPr lang="cs-CZ" dirty="0"/>
              <a:t>V současnosti považovaný za jednoho z nejlepších matematiků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66" y="0"/>
            <a:ext cx="413863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Sungha</a:t>
            </a:r>
            <a:r>
              <a:rPr lang="cs-CZ" dirty="0" smtClean="0"/>
              <a:t> Jung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Na kytaru a další nástroje začal </a:t>
            </a:r>
            <a:endParaRPr lang="cs-CZ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hrát </a:t>
            </a:r>
            <a:r>
              <a:rPr lang="cs-CZ" dirty="0"/>
              <a:t>v 9 letech</a:t>
            </a:r>
          </a:p>
          <a:p>
            <a:pPr>
              <a:lnSpc>
                <a:spcPct val="80000"/>
              </a:lnSpc>
              <a:defRPr/>
            </a:pP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Stal se známým prostřednictvím </a:t>
            </a:r>
            <a:r>
              <a:rPr lang="cs-CZ" dirty="0" err="1"/>
              <a:t>youtube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Jeho videa mají na </a:t>
            </a:r>
            <a:r>
              <a:rPr lang="cs-CZ" dirty="0" err="1"/>
              <a:t>youtube</a:t>
            </a:r>
            <a:r>
              <a:rPr lang="cs-CZ" dirty="0"/>
              <a:t> celkem </a:t>
            </a:r>
            <a:endParaRPr lang="cs-CZ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306 </a:t>
            </a:r>
            <a:r>
              <a:rPr lang="cs-CZ" dirty="0"/>
              <a:t>000 </a:t>
            </a:r>
            <a:r>
              <a:rPr lang="cs-CZ" dirty="0" err="1"/>
              <a:t>000</a:t>
            </a:r>
            <a:r>
              <a:rPr lang="cs-CZ" dirty="0"/>
              <a:t> shlédnutí</a:t>
            </a:r>
          </a:p>
          <a:p>
            <a:pPr>
              <a:lnSpc>
                <a:spcPct val="80000"/>
              </a:lnSpc>
              <a:defRPr/>
            </a:pP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Údajně mu trvá tři dny naučit se a nahrát novou skladbu</a:t>
            </a:r>
          </a:p>
          <a:p>
            <a:pPr>
              <a:lnSpc>
                <a:spcPct val="80000"/>
              </a:lnSpc>
              <a:defRPr/>
            </a:pP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V současné době (ve věku 15 let) je profesionálním hudebníkem a vystupuje po celém světě </a:t>
            </a:r>
          </a:p>
          <a:p>
            <a:pPr>
              <a:lnSpc>
                <a:spcPct val="80000"/>
              </a:lnSpc>
              <a:defRPr/>
            </a:pPr>
            <a:r>
              <a:rPr lang="cs-CZ" dirty="0">
                <a:hlinkClick r:id="rId2" action="ppaction://hlinkfile"/>
              </a:rPr>
              <a:t>Ukázka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350"/>
            <a:ext cx="2354164" cy="35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</TotalTime>
  <Words>460</Words>
  <Application>Microsoft Office PowerPoint</Application>
  <PresentationFormat>Předvádění na obrazovce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Urbanistický</vt:lpstr>
      <vt:lpstr>Kurz Nadané děti</vt:lpstr>
      <vt:lpstr>Váš názor…</vt:lpstr>
      <vt:lpstr>Nadání a nadané děti v literatuře</vt:lpstr>
      <vt:lpstr>Nadané děti…</vt:lpstr>
      <vt:lpstr>Nadané děti - stereotypy</vt:lpstr>
      <vt:lpstr>Tiger Woods</vt:lpstr>
      <vt:lpstr>Pablo Picasso</vt:lpstr>
      <vt:lpstr>Terence Tao </vt:lpstr>
      <vt:lpstr>Sungha Jung</vt:lpstr>
      <vt:lpstr>Sheldon Cooper</vt:lpstr>
      <vt:lpstr>S kým se (nejspíš) setkáte</vt:lpstr>
      <vt:lpstr>Obraz nadaného dítěte</vt:lpstr>
      <vt:lpstr>Pohled rodičů – výzkum J. Mudráka</vt:lpstr>
      <vt:lpstr>Pohled učitelů a studentů</vt:lpstr>
      <vt:lpstr>Co si o tomto myslíte?</vt:lpstr>
      <vt:lpstr>Literatura</vt:lpstr>
      <vt:lpstr>Zdroj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Nadané děti</dc:title>
  <dc:creator>Radka</dc:creator>
  <cp:lastModifiedBy>uzivatel</cp:lastModifiedBy>
  <cp:revision>12</cp:revision>
  <dcterms:created xsi:type="dcterms:W3CDTF">2014-02-23T16:56:16Z</dcterms:created>
  <dcterms:modified xsi:type="dcterms:W3CDTF">2019-12-08T17:34:22Z</dcterms:modified>
</cp:coreProperties>
</file>