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00" r:id="rId4"/>
    <p:sldId id="301" r:id="rId5"/>
    <p:sldId id="328" r:id="rId6"/>
    <p:sldId id="302" r:id="rId7"/>
    <p:sldId id="299" r:id="rId8"/>
    <p:sldId id="329" r:id="rId9"/>
    <p:sldId id="322" r:id="rId10"/>
    <p:sldId id="303" r:id="rId11"/>
    <p:sldId id="304" r:id="rId12"/>
    <p:sldId id="323" r:id="rId13"/>
    <p:sldId id="312" r:id="rId14"/>
    <p:sldId id="306" r:id="rId15"/>
    <p:sldId id="259" r:id="rId16"/>
    <p:sldId id="266" r:id="rId17"/>
    <p:sldId id="292" r:id="rId18"/>
    <p:sldId id="293" r:id="rId19"/>
    <p:sldId id="294" r:id="rId20"/>
    <p:sldId id="296" r:id="rId21"/>
    <p:sldId id="297" r:id="rId22"/>
    <p:sldId id="307" r:id="rId23"/>
    <p:sldId id="324" r:id="rId24"/>
    <p:sldId id="308" r:id="rId25"/>
    <p:sldId id="309" r:id="rId26"/>
    <p:sldId id="431" r:id="rId27"/>
    <p:sldId id="433" r:id="rId28"/>
    <p:sldId id="523" r:id="rId29"/>
    <p:sldId id="524" r:id="rId30"/>
    <p:sldId id="525" r:id="rId31"/>
    <p:sldId id="432" r:id="rId32"/>
    <p:sldId id="311" r:id="rId33"/>
    <p:sldId id="330" r:id="rId34"/>
    <p:sldId id="331" r:id="rId35"/>
    <p:sldId id="332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FA8DED-E434-0101-396E-79730182BB5E}" name="Benjamin Petruželka" initials="BP" userId="Benjamin Petruželk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uželka, Benjamin" initials="PB" lastIdx="2" clrIdx="0">
    <p:extLst>
      <p:ext uri="{19B8F6BF-5375-455C-9EA6-DF929625EA0E}">
        <p15:presenceInfo xmlns:p15="http://schemas.microsoft.com/office/powerpoint/2012/main" userId="S::petruzeb@ff.cuni.cz::f8e3b45a-faa4-4094-9acf-441c23478e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81" autoAdjust="0"/>
    <p:restoredTop sz="94725"/>
  </p:normalViewPr>
  <p:slideViewPr>
    <p:cSldViewPr snapToGrid="0" snapToObjects="1">
      <p:cViewPr varScale="1">
        <p:scale>
          <a:sx n="98" d="100"/>
          <a:sy n="98" d="100"/>
        </p:scale>
        <p:origin x="20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5:08:56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24575,'6'5'0,"4"-4"0,-4 4 0,5-5 0,0 0 0,0 0 0,0 0 0,0 0 0,0 0 0,1 0 0,-1 0 0,5 0 0,-4 0 0,9 0 0,-9 0 0,4 0 0,-5 0 0,0 0 0,0 0 0,0 0 0,0 0 0,1 0 0,-1 0 0,0 0 0,0 0 0,0 0 0,0 0 0,-5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5:09:09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24575,'11'0'0,"1"0"0,-1 0 0,0 0 0,0 0 0,0 0 0,0 0 0,0 0 0,0 0 0,0 0 0,0 0 0,5 0 0,-4 0 0,14 0 0,-12 0 0,12 0 0,-14 0 0,14-5 0,-13 4 0,13-4 0,-13 5 0,7 0 0,-7-5 0,3 4 0,-5-4 0,5 5 0,-4 0 0,-1 0 0,-6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AE20A-F640-4249-A811-C32A9612F3D3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3504-9055-D448-A00B-03FEB6440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00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odpovídá nějaké funkci? Parabola a kvadratická funkci – vliv vyjádřen druhou mocninou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0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odpovídá nějaké funkci? Parabola a kvadratická funkci – vliv vyjádřen druhou mocninou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5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odpovídá nějaké funkci? Parabola a kvadratická funkci – vliv vyjádřen druhou mocninou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2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odpovídá nějaké funkci? Parabola a kvadratická funkci – vliv vyjádřen druhou mocninou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15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odpovídá nějaké funkci? Parabola a kvadratická funkci – vliv vyjádřen druhou mocninou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98B6-B162-6B43-AFE9-3C5AD1FE4C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80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13504-9055-D448-A00B-03FEB6440A6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A22C5-6FA1-B14A-82D4-2B0113325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A3CAD6-AA09-CB49-96A0-B0EAB3E6F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2FEF6C-9A9F-E146-BBE0-5F27471A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D7DBCF-0B4C-504A-B12D-EEC2D0395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94911-F303-9D4A-954B-92D0A3F3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75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1EC28-E068-D340-94C8-3333853D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65E6EE-C264-3E45-B393-6822861D6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235DB1-9D4A-B243-ACDA-D0CD9A0E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8639EE-83BA-A340-96E6-3F33955A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71BAE-4D67-A64A-AEDB-F435837E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3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920B97-D308-3F4D-AF69-DD11D1C23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F3FFB3-F5DA-964D-89FA-5414234E7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E25013-8AF7-EA42-80BD-922848D2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D703B0-FE8F-0547-B8B7-DB2C710C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FE427B-C97B-FD42-A90F-B72D5E9A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45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C1E1D8-8FA2-4A45-A396-34524295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EEA1F-8EAD-5E4B-A548-183D6F186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793751-A773-1C4E-A984-09C38270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ACE5B6-1809-1142-BC04-6BC10690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3A51A8-AEB0-8244-888B-D657632F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77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37BE48-C56D-2F49-9324-943164F3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EEE748-D13E-CC49-A5A4-D89B1FA18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732019-2CE7-F24E-A99A-D39824D2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085933-A27A-0F4C-9EE9-56360E79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DF74FC-2055-C948-A182-8919317E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80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CC246-77ED-6846-B600-E07F8A97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1EF61-1B18-5A42-87D1-F2661E22A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A6F0E1-EE46-3249-BDF2-A616A52FE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C1E8A4-BD74-BF42-8CEC-0E34A15D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481539-9877-4141-A866-DD1301B3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035F21-4928-1F4C-9CA5-60D67F52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6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09C55-5933-7145-AF87-3C337211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34C03A-5E34-B140-821F-08F5792E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769FD70-9598-BB46-A000-AA65F92C4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BA198C-8B9A-844D-8A29-A282BA3B3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BAD0B8B-6C06-644D-A105-3243F8FA6E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36BA753-E776-194E-A71C-38829519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CDD62DB-1D7C-1841-B5B7-450F3FDD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B25719-82BA-4C4D-AB3F-EBCD6020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05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459C6-ABE7-7540-9BCC-7DBA1EFD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C4AFDB2-A28B-8D40-A064-A9F69436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EDB2CB-B271-CA41-ACCA-43A4A4A2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AC340C-29A7-B146-B272-0CC7390E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50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A349907-6DD6-5C40-870B-62C0B7D0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A17912-FE25-1740-BE8E-256DF08F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ECAAB8-0BB8-D94E-86E1-1C7371708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30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D16841-73E8-8C42-B877-B9D73172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A4BC6-EF42-A149-ABE4-CB02D278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82F71F7-DDBC-014E-B958-7EF1C73E6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A70CC5-0ADA-5047-86D4-2F7E8209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63D31D-CABC-474E-9389-CBBAC7BC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2677B6-C3ED-8144-9328-8F0E88B5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28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DE871-AD55-5E4B-AA99-BC5D1004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EED7D15-B8C1-194D-8BE8-9843EF837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D7C85E-9F1C-4B4B-B0BF-9B1FB234D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037F1A-9E67-8947-A352-E261C436B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36A7-071C-0C47-AD2D-4C367EF6AB0B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C93332-8C7E-D944-87EE-529D68D3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3C0C29-0757-3D40-96F1-23539B21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39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AE8D36B-51E1-284B-B78C-28F64F6E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04B819-F8EA-5D4F-84FB-10C94A2E4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EB0C9F-E5CF-DE43-A4DE-F6ED78BA4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36A7-071C-0C47-AD2D-4C367EF6AB0B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3CE7C8-82AC-5740-837C-62C1EAFF6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B5858A-6F40-F74A-AB47-5DACB84C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4A21-353C-E342-ADCA-3DA3036847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28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.png"/><Relationship Id="rId3" Type="http://schemas.openxmlformats.org/officeDocument/2006/relationships/customXml" Target="../ink/ink1.xml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0" Type="http://schemas.openxmlformats.org/officeDocument/2006/relationships/customXml" Target="../ink/ink2.xml"/><Relationship Id="rId9" Type="http://schemas.openxmlformats.org/officeDocument/2006/relationships/image" Target="../media/image12.png"/><Relationship Id="rId27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F6FE8C-83DD-6F79-0EA4-C105F4485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Popis vztahů mezi proměnnými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0B8C7E-DD71-2814-A51A-19555E509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03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BA5B7-0505-4DC7-A505-3B4C828D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Korelační koeficienty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8B19CC-5593-0350-208E-B3F182FE4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Nepraktičnost kovariance</a:t>
            </a:r>
          </a:p>
          <a:p>
            <a:r>
              <a:rPr lang="cs-CZ" dirty="0"/>
              <a:t>Hodnoty kovariance nejsou samy o sobě příliš vypovídající (stejně jako hodnoty rozptylu)</a:t>
            </a:r>
          </a:p>
          <a:p>
            <a:r>
              <a:rPr lang="cs-CZ" dirty="0"/>
              <a:t>Problematická interpretace – hodnota odvisí od rozptýlenosti obou proměnných</a:t>
            </a:r>
          </a:p>
          <a:p>
            <a:r>
              <a:rPr lang="cs-CZ" dirty="0"/>
              <a:t>Hodnoty kovariance mají příliš velké rozpětí (teoreticky nabývají hodnoty od mínus nekonečna do plus nekonečna)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nutnost standardizace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Proto využíváme standardizovanou verzi kovariance (korelaci), která nabývá hodnot od -1 do 1</a:t>
            </a:r>
          </a:p>
        </p:txBody>
      </p:sp>
    </p:spTree>
    <p:extLst>
      <p:ext uri="{BB962C8B-B14F-4D97-AF65-F5344CB8AC3E}">
        <p14:creationId xmlns:p14="http://schemas.microsoft.com/office/powerpoint/2010/main" val="243101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2D520-73EC-83D2-2D3B-CA22FAD4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standardizujeme? </a:t>
            </a:r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ABE10B-595F-779C-17AE-2467A1927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Vytvořil </a:t>
            </a:r>
            <a:r>
              <a:rPr lang="cs-CZ" dirty="0" err="1"/>
              <a:t>Pearson</a:t>
            </a:r>
            <a:endParaRPr lang="cs-CZ" dirty="0"/>
          </a:p>
          <a:p>
            <a:r>
              <a:rPr lang="cs-CZ" dirty="0"/>
              <a:t>Vydělíme kovarianci součinem směrodatných odchylek (standardizujeme)</a:t>
            </a:r>
          </a:p>
          <a:p>
            <a:r>
              <a:rPr lang="el-GR" dirty="0"/>
              <a:t>ρ=</a:t>
            </a:r>
            <a:r>
              <a:rPr lang="cs-CZ" dirty="0" err="1"/>
              <a:t>cov</a:t>
            </a:r>
            <a:r>
              <a:rPr lang="cs-CZ" dirty="0"/>
              <a:t>(X,Y)/(</a:t>
            </a:r>
            <a:r>
              <a:rPr lang="el-GR" dirty="0"/>
              <a:t>σ</a:t>
            </a:r>
            <a:r>
              <a:rPr lang="cs-CZ" dirty="0"/>
              <a:t>X∗</a:t>
            </a:r>
            <a:r>
              <a:rPr lang="el-GR" dirty="0"/>
              <a:t>σ</a:t>
            </a:r>
            <a:r>
              <a:rPr lang="cs-CZ" dirty="0" err="1"/>
              <a:t>Y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32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84E85-7B11-9F62-BC35-080D2B21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E10037-F9A2-1D51-49A8-7E9F359E3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Intervalový nebo poměrový charakter proměnných; </a:t>
            </a:r>
          </a:p>
          <a:p>
            <a:r>
              <a:rPr lang="cs-CZ" dirty="0"/>
              <a:t>Lineární vztah; </a:t>
            </a:r>
          </a:p>
          <a:p>
            <a:r>
              <a:rPr lang="cs-CZ" dirty="0"/>
              <a:t>Dvojrozměrné normální rozložení (řešíme v případě dvou proměnných).</a:t>
            </a:r>
          </a:p>
        </p:txBody>
      </p:sp>
    </p:spTree>
    <p:extLst>
      <p:ext uri="{BB962C8B-B14F-4D97-AF65-F5344CB8AC3E}">
        <p14:creationId xmlns:p14="http://schemas.microsoft.com/office/powerpoint/2010/main" val="410281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EB476-18D6-E3F9-3874-6F54C673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Pearsonův</a:t>
            </a:r>
            <a:r>
              <a:rPr lang="cs-CZ" dirty="0"/>
              <a:t> korelační koeficient: interpretace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229E74-A7FC-529F-4E5C-FA6FB4E7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7183" cy="4351338"/>
          </a:xfrm>
        </p:spPr>
        <p:txBody>
          <a:bodyPr>
            <a:normAutofit/>
          </a:bodyPr>
          <a:lstStyle/>
          <a:p>
            <a:r>
              <a:rPr lang="cs-CZ" dirty="0"/>
              <a:t>Hodnoty od -1 do 1</a:t>
            </a:r>
          </a:p>
          <a:p>
            <a:r>
              <a:rPr lang="cs-CZ" b="1" dirty="0"/>
              <a:t>Korelace je míra lineární asociace </a:t>
            </a:r>
            <a:r>
              <a:rPr lang="cs-CZ" dirty="0"/>
              <a:t>(lineární z latinského </a:t>
            </a:r>
            <a:r>
              <a:rPr lang="cs-CZ" dirty="0" err="1"/>
              <a:t>linearis</a:t>
            </a:r>
            <a:r>
              <a:rPr lang="cs-CZ" dirty="0"/>
              <a:t>: tvořeno přímkami), </a:t>
            </a:r>
            <a:r>
              <a:rPr lang="cs-CZ" b="1" dirty="0"/>
              <a:t>ale není to lineární metrika síly vztahu</a:t>
            </a:r>
          </a:p>
          <a:p>
            <a:r>
              <a:rPr lang="cs-CZ" dirty="0"/>
              <a:t>Interpretace korelačního koeficientu: </a:t>
            </a:r>
            <a:r>
              <a:rPr lang="cs-CZ" dirty="0" err="1"/>
              <a:t>Pearsonův</a:t>
            </a:r>
            <a:r>
              <a:rPr lang="cs-CZ" dirty="0"/>
              <a:t> korelační koeficient na druhou vyjadřuje podíl rozptylu v jedné proměnné, který dokážeme predikovat při znalosti druhé proměnné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439528B-1BA5-7993-C1D7-D564E710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83" y="2452980"/>
            <a:ext cx="4797072" cy="282387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F9D3CAD6-D0B0-7BB4-C0F9-136D797B1263}"/>
              </a:ext>
            </a:extLst>
          </p:cNvPr>
          <p:cNvCxnSpPr/>
          <p:nvPr/>
        </p:nvCxnSpPr>
        <p:spPr>
          <a:xfrm flipV="1">
            <a:off x="7867650" y="2914650"/>
            <a:ext cx="3200400" cy="13906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6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F59CB-0783-95BC-7EEB-7A5962D1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zachycuje lineární vztah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EE7289-B458-E20A-E793-21C8F06161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48" y="1825625"/>
            <a:ext cx="95263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01B7F2F-8D4F-4DE7-8FCD-B3C1ACDBB0DC}"/>
              </a:ext>
            </a:extLst>
          </p:cNvPr>
          <p:cNvSpPr txBox="1"/>
          <p:nvPr/>
        </p:nvSpPr>
        <p:spPr>
          <a:xfrm>
            <a:off x="7380514" y="6311900"/>
            <a:ext cx="497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https://</a:t>
            </a:r>
            <a:r>
              <a:rPr lang="cs-CZ" dirty="0" err="1"/>
              <a:t>en.wikipedia.org</a:t>
            </a:r>
            <a:r>
              <a:rPr lang="cs-CZ" dirty="0"/>
              <a:t>/wiki/</a:t>
            </a:r>
            <a:r>
              <a:rPr lang="cs-CZ" dirty="0" err="1"/>
              <a:t>Correlation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80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6FBC8-5F64-3866-845C-18D3953A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498ADA-E89D-9EE7-DB39-17BD0281B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Nabývá</a:t>
            </a:r>
            <a:r>
              <a:rPr lang="cs-CZ" dirty="0"/>
              <a:t> hodnot &lt;1;1&gt;</a:t>
            </a:r>
          </a:p>
          <a:p>
            <a:r>
              <a:rPr lang="cs-CZ" dirty="0"/>
              <a:t>0 = závislost není</a:t>
            </a:r>
          </a:p>
          <a:p>
            <a:r>
              <a:rPr lang="cs-CZ" dirty="0"/>
              <a:t>1 = perfektní závislost (hodnoty obou proměnných společně rostou)</a:t>
            </a:r>
          </a:p>
          <a:p>
            <a:r>
              <a:rPr lang="cs-CZ" dirty="0"/>
              <a:t>– 1 = perfektní závislost, ale opačná (jedna hodnota klesá, druhá stoupá)</a:t>
            </a:r>
          </a:p>
        </p:txBody>
      </p:sp>
    </p:spTree>
    <p:extLst>
      <p:ext uri="{BB962C8B-B14F-4D97-AF65-F5344CB8AC3E}">
        <p14:creationId xmlns:p14="http://schemas.microsoft.com/office/powerpoint/2010/main" val="197558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D8F78-7C80-4AA5-9F6B-A6B00C21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silná je souvislost? </a:t>
            </a:r>
            <a:r>
              <a:rPr lang="cs-CZ" dirty="0" err="1"/>
              <a:t>Pearsonův</a:t>
            </a:r>
            <a:r>
              <a:rPr lang="cs-CZ" dirty="0"/>
              <a:t> koeficient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84FD1F-E9A4-CF68-485F-E1317ECBD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Hodnoty -1 a +1 odpovídají dokonalému lineárnímu vztahu</a:t>
            </a:r>
          </a:p>
          <a:p>
            <a:r>
              <a:rPr lang="cs-CZ" dirty="0"/>
              <a:t>Doporučení pro hodnotu </a:t>
            </a:r>
            <a:r>
              <a:rPr lang="cs-CZ" dirty="0" err="1"/>
              <a:t>r</a:t>
            </a:r>
            <a:r>
              <a:rPr lang="cs-CZ" dirty="0"/>
              <a:t>:</a:t>
            </a:r>
          </a:p>
          <a:p>
            <a:r>
              <a:rPr lang="cs-CZ" dirty="0"/>
              <a:t>+/- 0,1 - 0,3 = slabá souvislost</a:t>
            </a:r>
          </a:p>
          <a:p>
            <a:r>
              <a:rPr lang="cs-CZ" dirty="0"/>
              <a:t>+/- 0,3 - 0,5 = středně silná</a:t>
            </a:r>
          </a:p>
          <a:p>
            <a:r>
              <a:rPr lang="cs-CZ" dirty="0"/>
              <a:t>+/- 0,5 - 1 = silná souvislost</a:t>
            </a:r>
          </a:p>
          <a:p>
            <a:r>
              <a:rPr lang="cs-CZ" dirty="0"/>
              <a:t>Nicméně záleží na kontextu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79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D8E2A-F68E-D384-C1C3-8E4CC4A5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měří pouze lineární souvislost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9070-C48F-9035-5800-FE6ACB9C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r>
              <a:rPr lang="cs-CZ" dirty="0"/>
              <a:t>Že se neobjeví korelace neznamená, že není mezi proměnnými vztah</a:t>
            </a:r>
          </a:p>
          <a:p>
            <a:r>
              <a:rPr lang="cs-CZ" dirty="0"/>
              <a:t>Pouze se neobjevil lineární vztah</a:t>
            </a:r>
          </a:p>
          <a:p>
            <a:r>
              <a:rPr lang="cs-CZ" dirty="0"/>
              <a:t>Pro který z těch 4 obrázků je nejvhodnější proložit přímku?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EE1C83-ABB4-BDD8-E1D1-585E024B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74006"/>
            <a:ext cx="489022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6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D8E2A-F68E-D384-C1C3-8E4CC4A5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měří pouze lineární souvislost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9070-C48F-9035-5800-FE6ACB9C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r>
              <a:rPr lang="cs-CZ" dirty="0"/>
              <a:t>Obrázek 3.</a:t>
            </a:r>
          </a:p>
          <a:p>
            <a:r>
              <a:rPr lang="cs-CZ" dirty="0"/>
              <a:t>s významným odlehlým pozorováním, které posouvá přímku</a:t>
            </a:r>
          </a:p>
          <a:p>
            <a:r>
              <a:rPr lang="cs-CZ" dirty="0"/>
              <a:t>Může být například chyba měření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EE1C83-ABB4-BDD8-E1D1-585E024B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4006"/>
            <a:ext cx="4890229" cy="4351339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8FEE4014-C52E-1721-057D-2C4FA3203130}"/>
              </a:ext>
            </a:extLst>
          </p:cNvPr>
          <p:cNvSpPr/>
          <p:nvPr/>
        </p:nvSpPr>
        <p:spPr>
          <a:xfrm>
            <a:off x="6322423" y="4049486"/>
            <a:ext cx="2325188" cy="2220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23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D8E2A-F68E-D384-C1C3-8E4CC4A5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měří pouze lineární souvislost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9070-C48F-9035-5800-FE6ACB9C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r>
              <a:rPr lang="cs-CZ" dirty="0"/>
              <a:t>Obrázek 2. – odpovídá nějaké funkci?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EE1C83-ABB4-BDD8-E1D1-585E024B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23" y="1873816"/>
            <a:ext cx="4890229" cy="4351339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A00D9105-62BF-0C8C-4B79-49CA5D86FAC9}"/>
              </a:ext>
            </a:extLst>
          </p:cNvPr>
          <p:cNvSpPr/>
          <p:nvPr/>
        </p:nvSpPr>
        <p:spPr>
          <a:xfrm>
            <a:off x="8767537" y="1886878"/>
            <a:ext cx="2325188" cy="2220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33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51B6F-5D8A-03CF-2B92-7AD0C0E6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42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3600" dirty="0"/>
              <a:t>Průměrný roční počet úmrtí souvisejících s opiáty (2009–2013) a nejlepší dostupné údaje odhady problémových uživatelů opiátů</a:t>
            </a:r>
            <a:r>
              <a:rPr lang="en-US" sz="3600" dirty="0"/>
              <a:t> – Co </a:t>
            </a:r>
            <a:r>
              <a:rPr lang="en-US" sz="3600" dirty="0" err="1"/>
              <a:t>nám</a:t>
            </a:r>
            <a:r>
              <a:rPr lang="en-US" sz="3600" dirty="0"/>
              <a:t> </a:t>
            </a:r>
            <a:r>
              <a:rPr lang="en-US" sz="3600" dirty="0" err="1"/>
              <a:t>ukazuje</a:t>
            </a:r>
            <a:r>
              <a:rPr lang="en-US" sz="3600" dirty="0"/>
              <a:t> </a:t>
            </a:r>
            <a:r>
              <a:rPr lang="en-US" sz="3600" dirty="0" err="1"/>
              <a:t>tento</a:t>
            </a:r>
            <a:r>
              <a:rPr lang="en-US" sz="3600" dirty="0"/>
              <a:t> </a:t>
            </a:r>
            <a:r>
              <a:rPr lang="en-US" sz="3600" dirty="0" err="1"/>
              <a:t>graf</a:t>
            </a:r>
            <a:r>
              <a:rPr lang="en-US" sz="3600" dirty="0"/>
              <a:t>? </a:t>
            </a:r>
            <a:r>
              <a:rPr lang="en-US" sz="3600" dirty="0" err="1"/>
              <a:t>Proč</a:t>
            </a:r>
            <a:r>
              <a:rPr lang="en-US" sz="3600" dirty="0"/>
              <a:t> ho </a:t>
            </a:r>
            <a:r>
              <a:rPr lang="en-US" sz="3600" dirty="0" err="1"/>
              <a:t>používáme</a:t>
            </a:r>
            <a:r>
              <a:rPr lang="en-US" sz="3600" dirty="0"/>
              <a:t>?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C76EF6D-E64A-A716-F4C7-E5A6F2350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167" y="1862430"/>
            <a:ext cx="7052407" cy="415150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90919A4-41ED-E4BB-C3D6-F28C942DFD5E}"/>
              </a:ext>
            </a:extLst>
          </p:cNvPr>
          <p:cNvSpPr txBox="1"/>
          <p:nvPr/>
        </p:nvSpPr>
        <p:spPr>
          <a:xfrm>
            <a:off x="926123" y="6013938"/>
            <a:ext cx="10427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(zdroj grafu a dat: EMCDDA </a:t>
            </a:r>
            <a:r>
              <a:rPr lang="cs-CZ" sz="1200" dirty="0" err="1"/>
              <a:t>assessment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drug-induced</a:t>
            </a:r>
            <a:r>
              <a:rPr lang="cs-CZ" sz="1200" dirty="0"/>
              <a:t> </a:t>
            </a:r>
            <a:r>
              <a:rPr lang="cs-CZ" sz="1200" dirty="0" err="1"/>
              <a:t>death</a:t>
            </a:r>
            <a:r>
              <a:rPr lang="cs-CZ" sz="1200" dirty="0"/>
              <a:t> data and </a:t>
            </a:r>
            <a:r>
              <a:rPr lang="cs-CZ" sz="1200" dirty="0" err="1"/>
              <a:t>contextual</a:t>
            </a:r>
            <a:r>
              <a:rPr lang="cs-CZ" sz="1200" dirty="0"/>
              <a:t> </a:t>
            </a:r>
            <a:r>
              <a:rPr lang="cs-CZ" sz="1200" dirty="0" err="1"/>
              <a:t>information</a:t>
            </a:r>
            <a:r>
              <a:rPr lang="cs-CZ" sz="1200" dirty="0"/>
              <a:t> in </a:t>
            </a:r>
            <a:r>
              <a:rPr lang="cs-CZ" sz="1200" dirty="0" err="1"/>
              <a:t>selected</a:t>
            </a:r>
            <a:r>
              <a:rPr lang="cs-CZ" sz="1200" dirty="0"/>
              <a:t> </a:t>
            </a:r>
            <a:r>
              <a:rPr lang="cs-CZ" sz="1200" dirty="0" err="1"/>
              <a:t>countries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5481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D8E2A-F68E-D384-C1C3-8E4CC4A5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měří pouze lineární souvislost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9070-C48F-9035-5800-FE6ACB9C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r>
              <a:rPr lang="cs-CZ" dirty="0"/>
              <a:t>Obrázek 2. – kvadratická funkce</a:t>
            </a:r>
          </a:p>
          <a:p>
            <a:r>
              <a:rPr lang="cs-CZ" dirty="0"/>
              <a:t>Důležitost zobrazení</a:t>
            </a:r>
          </a:p>
          <a:p>
            <a:r>
              <a:rPr lang="cs-CZ" dirty="0"/>
              <a:t>Kdybychom použili model zohledňující tento typ vztahu, tak získáme lepší výsledky</a:t>
            </a:r>
          </a:p>
          <a:p>
            <a:r>
              <a:rPr lang="cs-CZ" dirty="0"/>
              <a:t>Důležitost vizualizace a zobrazení dat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EE1C83-ABB4-BDD8-E1D1-585E024B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4006"/>
            <a:ext cx="4890229" cy="4351339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C4F02375-9E6C-A5F9-328F-EFC908255982}"/>
              </a:ext>
            </a:extLst>
          </p:cNvPr>
          <p:cNvSpPr/>
          <p:nvPr/>
        </p:nvSpPr>
        <p:spPr>
          <a:xfrm>
            <a:off x="8541114" y="1774006"/>
            <a:ext cx="2325188" cy="2220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03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D8E2A-F68E-D384-C1C3-8E4CC4A5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měří pouze lineární souvislost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3C9070-C48F-9035-5800-FE6ACB9C6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r>
              <a:rPr lang="cs-CZ" dirty="0"/>
              <a:t>Obrázek 4.</a:t>
            </a:r>
          </a:p>
          <a:p>
            <a:r>
              <a:rPr lang="cs-CZ" dirty="0"/>
              <a:t>odlehlé pozorování způsobuje, že korelace nám ukáže vztah, který ale v datech není</a:t>
            </a:r>
          </a:p>
          <a:p>
            <a:r>
              <a:rPr lang="cs-CZ" dirty="0"/>
              <a:t>Důležitost vizualizace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EE1C83-ABB4-BDD8-E1D1-585E024B0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4006"/>
            <a:ext cx="4890229" cy="4351339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AEE4CB38-7641-3142-BF8E-45C1BE005255}"/>
              </a:ext>
            </a:extLst>
          </p:cNvPr>
          <p:cNvSpPr/>
          <p:nvPr/>
        </p:nvSpPr>
        <p:spPr>
          <a:xfrm>
            <a:off x="8541114" y="4159250"/>
            <a:ext cx="2325188" cy="2220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95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99806-6A72-1337-2465-5ABE0771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Spearmanův</a:t>
            </a:r>
            <a:r>
              <a:rPr lang="cs-CZ" dirty="0"/>
              <a:t> korelační koeficient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74835F-F11D-A8EC-ADCA-D3D6FE9F5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řevede</a:t>
            </a:r>
            <a:r>
              <a:rPr lang="cs-CZ" dirty="0"/>
              <a:t> pozorování na pořadí z nich se vypočítá </a:t>
            </a:r>
            <a:r>
              <a:rPr lang="cs-CZ" dirty="0" err="1"/>
              <a:t>Pearsonův</a:t>
            </a:r>
            <a:r>
              <a:rPr lang="cs-CZ" dirty="0"/>
              <a:t> koeficient</a:t>
            </a:r>
          </a:p>
          <a:p>
            <a:r>
              <a:rPr lang="cs-CZ" dirty="0"/>
              <a:t>Jde o neparametrickou metodu (nespoléhá se na předpoklad konkrétní základní distribuce nebo na jakékoli jiné specifické předpoklady o parametrech populace), která využívá při výpočtu pořadí hodnot sledovaných veličin, nevyžaduje tedy normalitu dat</a:t>
            </a:r>
          </a:p>
          <a:p>
            <a:r>
              <a:rPr lang="cs-CZ" dirty="0"/>
              <a:t>Výhodou je, že lze tuto metodu použít pro popis jakékoliv závislosti - lineární i nelineární</a:t>
            </a:r>
          </a:p>
        </p:txBody>
      </p:sp>
    </p:spTree>
    <p:extLst>
      <p:ext uri="{BB962C8B-B14F-4D97-AF65-F5344CB8AC3E}">
        <p14:creationId xmlns:p14="http://schemas.microsoft.com/office/powerpoint/2010/main" val="1721586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1D10F-A9F0-572C-3D85-CA6EB3E2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Spearman</a:t>
            </a:r>
            <a:r>
              <a:rPr lang="cs-CZ" dirty="0"/>
              <a:t>: příklad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FCC1A6-1CCC-5DEF-4367-08121FF18B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0" y="1919695"/>
            <a:ext cx="9112804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3DB150D1-DF88-B9DA-C979-624D2A309393}"/>
              </a:ext>
            </a:extLst>
          </p:cNvPr>
          <p:cNvCxnSpPr/>
          <p:nvPr/>
        </p:nvCxnSpPr>
        <p:spPr>
          <a:xfrm>
            <a:off x="3082833" y="2351314"/>
            <a:ext cx="79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13AF8219-A94D-A83A-EE9B-3370C443DA18}"/>
              </a:ext>
            </a:extLst>
          </p:cNvPr>
          <p:cNvCxnSpPr/>
          <p:nvPr/>
        </p:nvCxnSpPr>
        <p:spPr>
          <a:xfrm>
            <a:off x="3082833" y="2621280"/>
            <a:ext cx="79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142EE170-0046-3BD2-FF23-AEE14DBB3C99}"/>
              </a:ext>
            </a:extLst>
          </p:cNvPr>
          <p:cNvCxnSpPr/>
          <p:nvPr/>
        </p:nvCxnSpPr>
        <p:spPr>
          <a:xfrm>
            <a:off x="3082833" y="2869474"/>
            <a:ext cx="79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0A7A59B-2D41-B675-0C75-48C08D3ABCC4}"/>
              </a:ext>
            </a:extLst>
          </p:cNvPr>
          <p:cNvSpPr txBox="1"/>
          <p:nvPr/>
        </p:nvSpPr>
        <p:spPr>
          <a:xfrm>
            <a:off x="1129840" y="5843995"/>
            <a:ext cx="866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(Zdroj: https://</a:t>
            </a:r>
            <a:r>
              <a:rPr lang="cs-CZ" sz="1200" dirty="0" err="1"/>
              <a:t>portal.matematickabiologie.cz</a:t>
            </a:r>
            <a:r>
              <a:rPr lang="cs-CZ" sz="1200" dirty="0"/>
              <a:t>/</a:t>
            </a:r>
            <a:r>
              <a:rPr lang="cs-CZ" sz="1200" dirty="0" err="1"/>
              <a:t>index.php?pg</a:t>
            </a:r>
            <a:r>
              <a:rPr lang="cs-CZ" sz="1200" dirty="0"/>
              <a:t>=</a:t>
            </a:r>
            <a:r>
              <a:rPr lang="cs-CZ" sz="1200" dirty="0" err="1"/>
              <a:t>aplikovana</a:t>
            </a:r>
            <a:r>
              <a:rPr lang="cs-CZ" sz="1200" dirty="0"/>
              <a:t>-</a:t>
            </a:r>
            <a:r>
              <a:rPr lang="cs-CZ" sz="1200" dirty="0" err="1"/>
              <a:t>analyza</a:t>
            </a:r>
            <a:r>
              <a:rPr lang="cs-CZ" sz="1200" dirty="0"/>
              <a:t>-</a:t>
            </a:r>
            <a:r>
              <a:rPr lang="cs-CZ" sz="1200" dirty="0" err="1"/>
              <a:t>klinickych</a:t>
            </a:r>
            <a:r>
              <a:rPr lang="cs-CZ" sz="1200" dirty="0"/>
              <a:t>-a-</a:t>
            </a:r>
            <a:r>
              <a:rPr lang="cs-CZ" sz="1200" dirty="0" err="1"/>
              <a:t>biologickych</a:t>
            </a:r>
            <a:r>
              <a:rPr lang="cs-CZ" sz="1200" dirty="0"/>
              <a:t>-dat--</a:t>
            </a:r>
            <a:r>
              <a:rPr lang="cs-CZ" sz="1200" dirty="0" err="1"/>
              <a:t>analyza</a:t>
            </a:r>
            <a:r>
              <a:rPr lang="cs-CZ" sz="1200" dirty="0"/>
              <a:t>-a-management-dat-pro-</a:t>
            </a:r>
            <a:r>
              <a:rPr lang="cs-CZ" sz="1200" dirty="0" err="1"/>
              <a:t>zdravotnicke</a:t>
            </a:r>
            <a:r>
              <a:rPr lang="cs-CZ" sz="1200" dirty="0"/>
              <a:t>-obory--</a:t>
            </a:r>
            <a:r>
              <a:rPr lang="cs-CZ" sz="1200" dirty="0" err="1"/>
              <a:t>zaklady</a:t>
            </a:r>
            <a:r>
              <a:rPr lang="cs-CZ" sz="1200" dirty="0"/>
              <a:t>-</a:t>
            </a:r>
            <a:r>
              <a:rPr lang="cs-CZ" sz="1200" dirty="0" err="1"/>
              <a:t>korelacni</a:t>
            </a:r>
            <a:r>
              <a:rPr lang="cs-CZ" sz="1200" dirty="0"/>
              <a:t>-</a:t>
            </a:r>
            <a:r>
              <a:rPr lang="cs-CZ" sz="1200" dirty="0" err="1"/>
              <a:t>analyzy</a:t>
            </a:r>
            <a:r>
              <a:rPr lang="cs-CZ" sz="1200" dirty="0"/>
              <a:t>--</a:t>
            </a:r>
            <a:r>
              <a:rPr lang="cs-CZ" sz="1200" dirty="0" err="1"/>
              <a:t>spearmanuv</a:t>
            </a:r>
            <a:r>
              <a:rPr lang="cs-CZ" sz="1200" dirty="0"/>
              <a:t>-</a:t>
            </a:r>
            <a:r>
              <a:rPr lang="cs-CZ" sz="1200" dirty="0" err="1"/>
              <a:t>korelacni</a:t>
            </a:r>
            <a:r>
              <a:rPr lang="cs-CZ" sz="1200" dirty="0"/>
              <a:t>-koeficient)</a:t>
            </a:r>
          </a:p>
        </p:txBody>
      </p:sp>
    </p:spTree>
    <p:extLst>
      <p:ext uri="{BB962C8B-B14F-4D97-AF65-F5344CB8AC3E}">
        <p14:creationId xmlns:p14="http://schemas.microsoft.com/office/powerpoint/2010/main" val="232492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46A34-592E-307D-1808-3A4F358D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err="1"/>
              <a:t>Spearmanův</a:t>
            </a:r>
            <a:r>
              <a:rPr lang="cs-CZ" sz="3200" b="1" dirty="0"/>
              <a:t> korelační koeficient</a:t>
            </a:r>
            <a:endParaRPr lang="cs-CZ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73FB00-9878-36FA-6AC8-D2C1709B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9" y="1919933"/>
            <a:ext cx="38100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0B12D6A-04FA-A9C1-6092-02F69DCF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19933"/>
            <a:ext cx="38100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A255A73-50D0-1F4E-3A24-CF4AAD66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71" y="1919933"/>
            <a:ext cx="38100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71412F3-5A14-3402-1D57-AC64F7E61BEB}"/>
              </a:ext>
            </a:extLst>
          </p:cNvPr>
          <p:cNvSpPr txBox="1"/>
          <p:nvPr/>
        </p:nvSpPr>
        <p:spPr>
          <a:xfrm>
            <a:off x="838200" y="5779477"/>
            <a:ext cx="1094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(zdroj: https://</a:t>
            </a:r>
            <a:r>
              <a:rPr lang="cs-CZ" dirty="0" err="1"/>
              <a:t>en.wikipedia.org</a:t>
            </a:r>
            <a:r>
              <a:rPr lang="cs-CZ" dirty="0"/>
              <a:t>/wiki/Spearman%27s_rank_correlation_coefficient)</a:t>
            </a:r>
          </a:p>
        </p:txBody>
      </p:sp>
    </p:spTree>
    <p:extLst>
      <p:ext uri="{BB962C8B-B14F-4D97-AF65-F5344CB8AC3E}">
        <p14:creationId xmlns:p14="http://schemas.microsoft.com/office/powerpoint/2010/main" val="236679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30EF5-062E-D4C6-3F57-02A623C8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není kauzalita!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817029-BD03-722C-846C-F6BED38B2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412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372E0-1FC6-4B03-2558-0014CCDF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falešné korelace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B24F6-E392-B141-4140-E745FD35E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Korelace počtu vražd a prodané zmrzliny</a:t>
            </a:r>
          </a:p>
          <a:p>
            <a:r>
              <a:rPr lang="cs-CZ" dirty="0"/>
              <a:t>Proč tomu tak bude?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898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372E0-1FC6-4B03-2558-0014CCDF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falešné korelace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FB24F6-E392-B141-4140-E745FD35E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Korelace počtu vražd a prodané zmrzliny</a:t>
            </a:r>
          </a:p>
          <a:p>
            <a:r>
              <a:rPr lang="cs-CZ" dirty="0"/>
              <a:t>Proč tomu tak bude?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 teploty a letní měsíce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430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06ED868-8AC9-1C5D-BAD1-ACB7EE2DA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069" y="2056330"/>
            <a:ext cx="8445500" cy="30988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4CB83B-F908-AC82-CFBC-B47AF5219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169" y="176730"/>
            <a:ext cx="6591300" cy="18796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D519EC4-DD51-3982-B5DC-85AD5BBBC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619" y="5155130"/>
            <a:ext cx="7772400" cy="132668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B966211-E878-4951-C9AC-5A98F93C6942}"/>
              </a:ext>
            </a:extLst>
          </p:cNvPr>
          <p:cNvSpPr txBox="1"/>
          <p:nvPr/>
        </p:nvSpPr>
        <p:spPr>
          <a:xfrm>
            <a:off x="9902012" y="6297153"/>
            <a:ext cx="229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 </a:t>
            </a:r>
            <a:r>
              <a:rPr lang="cs-CZ" dirty="0" err="1"/>
              <a:t>Vigen</a:t>
            </a:r>
            <a:r>
              <a:rPr lang="cs-CZ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399589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B1370B2-3FAF-28F9-68BD-819746289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944" y="0"/>
            <a:ext cx="3962400" cy="1727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B3E5DE-9AF7-D9F9-F5A4-862DEEDE7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0" y="1727200"/>
            <a:ext cx="7277100" cy="3225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F8EF0BD-D9BB-453A-BAAB-2B814122E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872" y="4980173"/>
            <a:ext cx="5718544" cy="180537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E83B0CE-2202-2A56-F8BF-2A01992B3921}"/>
              </a:ext>
            </a:extLst>
          </p:cNvPr>
          <p:cNvSpPr txBox="1"/>
          <p:nvPr/>
        </p:nvSpPr>
        <p:spPr>
          <a:xfrm>
            <a:off x="9902012" y="6297153"/>
            <a:ext cx="229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 </a:t>
            </a:r>
            <a:r>
              <a:rPr lang="cs-CZ" dirty="0" err="1"/>
              <a:t>Vigen</a:t>
            </a:r>
            <a:r>
              <a:rPr lang="cs-CZ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349779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46D9E-39CE-D717-EC89-B040206C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Kovariance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B0C1EE-C195-D54B-30E7-AF45D0CC9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951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2D4B0-F589-22D5-E7C2-05A28B31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36712C-1453-9AD8-5AA0-4EA2D7988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7B861F-FD12-D893-EF2D-B42133888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279" y="0"/>
            <a:ext cx="6807200" cy="19939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583731-11C9-4F39-1ABB-CD54D81FF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321" y="1820494"/>
            <a:ext cx="7772400" cy="321701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B91E2A9-CC31-FFC6-7C95-880358803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921" y="5037506"/>
            <a:ext cx="6045200" cy="12573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008B9AD-0D52-FCCF-5728-8973A4AD5737}"/>
              </a:ext>
            </a:extLst>
          </p:cNvPr>
          <p:cNvSpPr txBox="1"/>
          <p:nvPr/>
        </p:nvSpPr>
        <p:spPr>
          <a:xfrm>
            <a:off x="9902012" y="6297153"/>
            <a:ext cx="229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 </a:t>
            </a:r>
            <a:r>
              <a:rPr lang="cs-CZ" dirty="0" err="1"/>
              <a:t>Vigen</a:t>
            </a:r>
            <a:r>
              <a:rPr lang="cs-CZ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2834734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BB721-92E0-DC5A-75D8-88B2F26F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příklady falešných korelací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23199E-3D86-FD0B-9C7C-D0A164436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</a:t>
            </a:r>
            <a:r>
              <a:rPr lang="cs-CZ" dirty="0" err="1"/>
              <a:t>www.tylervigen.com</a:t>
            </a:r>
            <a:r>
              <a:rPr lang="cs-CZ" dirty="0"/>
              <a:t>/</a:t>
            </a:r>
            <a:r>
              <a:rPr lang="cs-CZ" dirty="0" err="1"/>
              <a:t>spurious-correlations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905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12A1D-8B9E-1A1B-F727-784FEFFC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Kauzální mechanismy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BB6344-4262-C966-6E6D-9F2D35307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Kauzální vztahy jsou komplexní a mohou působit proti sobě.</a:t>
            </a:r>
          </a:p>
        </p:txBody>
      </p:sp>
    </p:spTree>
    <p:extLst>
      <p:ext uri="{BB962C8B-B14F-4D97-AF65-F5344CB8AC3E}">
        <p14:creationId xmlns:p14="http://schemas.microsoft.com/office/powerpoint/2010/main" val="1520118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54A03-9133-CBC4-EF4C-869B082A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C6EB68-6309-888D-8B3E-AEDB37EBD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143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6FE6E-4C44-71A7-2565-4CE41813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byl použit korelační koeficient a proč myslíte, že byl použit?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697D546-4C42-3399-D7AE-29531823C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37165"/>
            <a:ext cx="105156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65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26FE6E-4C44-71A7-2565-4CE41813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bude vztah mezi testem CAGE a výší měsíční útraty za alkohol?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697D546-4C42-3399-D7AE-29531823C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37165"/>
            <a:ext cx="10515600" cy="29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06663-51A8-B337-62EF-B30087F3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Kovariance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B1A671-72B9-BADD-1A4B-47E32F99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97" y="1690688"/>
            <a:ext cx="8704803" cy="4351338"/>
          </a:xfrm>
        </p:spPr>
        <p:txBody>
          <a:bodyPr/>
          <a:lstStyle/>
          <a:p>
            <a:r>
              <a:rPr lang="cs-CZ" dirty="0"/>
              <a:t>Míra toho, jak dvě proměnné variují společně.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93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06663-51A8-B337-62EF-B30087F3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4263"/>
            <a:ext cx="10515600" cy="1325563"/>
          </a:xfrm>
        </p:spPr>
        <p:txBody>
          <a:bodyPr/>
          <a:lstStyle/>
          <a:p>
            <a:r>
              <a:rPr lang="cs-CZ" dirty="0"/>
              <a:t>Jaké máme míry variace?</a:t>
            </a:r>
          </a:p>
        </p:txBody>
      </p:sp>
    </p:spTree>
    <p:extLst>
      <p:ext uri="{BB962C8B-B14F-4D97-AF65-F5344CB8AC3E}">
        <p14:creationId xmlns:p14="http://schemas.microsoft.com/office/powerpoint/2010/main" val="64465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3AC06-4725-AAB6-B61A-F1EDE29E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Kovariance - výpočet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EDA7F-17A9-D8C8-8FD9-A8B122B5F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cs-CZ" dirty="0"/>
              <a:t>Pro připomenutí rozptyl neboli variance:</a:t>
            </a:r>
          </a:p>
          <a:p>
            <a:pPr marL="0" indent="0" fontAlgn="base">
              <a:buNone/>
            </a:pPr>
            <a:r>
              <a:rPr lang="cs-CZ" dirty="0"/>
              <a:t>var(X)=E[(X−E[X])2] </a:t>
            </a:r>
          </a:p>
          <a:p>
            <a:pPr marL="0" indent="0" fontAlgn="base">
              <a:buNone/>
            </a:pPr>
            <a:endParaRPr lang="cs-CZ" dirty="0"/>
          </a:p>
          <a:p>
            <a:pPr fontAlgn="base"/>
            <a:r>
              <a:rPr lang="cs-CZ" dirty="0"/>
              <a:t>Lze rozepsat:</a:t>
            </a:r>
          </a:p>
          <a:p>
            <a:pPr marL="0" indent="0" fontAlgn="base">
              <a:buNone/>
            </a:pPr>
            <a:r>
              <a:rPr lang="cs-CZ" dirty="0"/>
              <a:t>var(X)=E[(X−E[X])∗(X−E[X])]</a:t>
            </a:r>
          </a:p>
          <a:p>
            <a:pPr marL="0" indent="0" fontAlgn="base">
              <a:buNone/>
            </a:pPr>
            <a:endParaRPr lang="cs-CZ" dirty="0"/>
          </a:p>
          <a:p>
            <a:pPr fontAlgn="base"/>
            <a:r>
              <a:rPr lang="cs-CZ" dirty="0"/>
              <a:t>Kovariance:</a:t>
            </a:r>
          </a:p>
          <a:p>
            <a:pPr marL="0" indent="0" fontAlgn="base">
              <a:buNone/>
            </a:pPr>
            <a:r>
              <a:rPr lang="cs-CZ" dirty="0" err="1"/>
              <a:t>cov</a:t>
            </a:r>
            <a:r>
              <a:rPr lang="cs-CZ" dirty="0"/>
              <a:t>(X,Y)=E[(X−E[X])∗(Y−E[</a:t>
            </a:r>
            <a:r>
              <a:rPr lang="cs-CZ" dirty="0" err="1"/>
              <a:t>Y</a:t>
            </a:r>
            <a:r>
              <a:rPr lang="cs-CZ" dirty="0"/>
              <a:t>])]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i="1" dirty="0"/>
              <a:t>E(X), E(</a:t>
            </a:r>
            <a:r>
              <a:rPr lang="cs-CZ" i="1" dirty="0" err="1"/>
              <a:t>Y</a:t>
            </a:r>
            <a:r>
              <a:rPr lang="cs-CZ" i="1" dirty="0"/>
              <a:t>) ... střední hodnoty veličin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17A359-7725-D9B4-4045-79839CC09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056" y="3541372"/>
            <a:ext cx="4813845" cy="91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8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D8E2A-F68E-D384-C1C3-8E4CC4A5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Kovariance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C487B2CD-6C1A-64C2-316C-B22E2D194833}"/>
                  </a:ext>
                </a:extLst>
              </p14:cNvPr>
              <p14:cNvContentPartPr/>
              <p14:nvPr/>
            </p14:nvContentPartPr>
            <p14:xfrm>
              <a:off x="4807493" y="2377800"/>
              <a:ext cx="115920" cy="432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C487B2CD-6C1A-64C2-316C-B22E2D1948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98853" y="2369160"/>
                <a:ext cx="1335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70178446-0503-A937-BCEA-65DCD2A982D2}"/>
                  </a:ext>
                </a:extLst>
              </p14:cNvPr>
              <p14:cNvContentPartPr/>
              <p14:nvPr/>
            </p14:nvContentPartPr>
            <p14:xfrm>
              <a:off x="5018453" y="3701160"/>
              <a:ext cx="147960" cy="828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70178446-0503-A937-BCEA-65DCD2A982D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09453" y="3692160"/>
                <a:ext cx="165600" cy="259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DF13B30F-19FA-2BC5-ABFA-02E86775187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06093" y="2950202"/>
            <a:ext cx="2743200" cy="9017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E58766B-F63A-039E-AB43-58AB2007E16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60319" y="1809386"/>
            <a:ext cx="5909854" cy="457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1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06663-51A8-B337-62EF-B30087F3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Kovariance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B1A671-72B9-BADD-1A4B-47E32F99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97" y="1690688"/>
            <a:ext cx="8704803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cov</a:t>
            </a:r>
            <a:r>
              <a:rPr lang="cs-CZ" dirty="0"/>
              <a:t>(X,Y) &lt; 0 - mezi veličinami X a </a:t>
            </a:r>
            <a:r>
              <a:rPr lang="cs-CZ" dirty="0" err="1"/>
              <a:t>Y</a:t>
            </a:r>
            <a:r>
              <a:rPr lang="cs-CZ" dirty="0"/>
              <a:t> je inverzní vztah (jedna roste a druhá klesá a naopak)</a:t>
            </a:r>
          </a:p>
          <a:p>
            <a:r>
              <a:rPr lang="cs-CZ" dirty="0" err="1"/>
              <a:t>cov</a:t>
            </a:r>
            <a:r>
              <a:rPr lang="cs-CZ" dirty="0"/>
              <a:t>(X,Y) = 0 - veličiny X a </a:t>
            </a:r>
            <a:r>
              <a:rPr lang="cs-CZ" dirty="0" err="1"/>
              <a:t>Y</a:t>
            </a:r>
            <a:r>
              <a:rPr lang="cs-CZ" dirty="0"/>
              <a:t> jsou navzájem nezávislé</a:t>
            </a:r>
          </a:p>
          <a:p>
            <a:r>
              <a:rPr lang="cs-CZ" dirty="0" err="1"/>
              <a:t>cov</a:t>
            </a:r>
            <a:r>
              <a:rPr lang="cs-CZ" dirty="0"/>
              <a:t>(X,Y) &gt; 0 - veličiny X a </a:t>
            </a:r>
            <a:r>
              <a:rPr lang="cs-CZ" dirty="0" err="1"/>
              <a:t>Y</a:t>
            </a:r>
            <a:r>
              <a:rPr lang="cs-CZ" dirty="0"/>
              <a:t> se pohybují stejným směrem (současně rostou nebo klesají)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0530BC-CE67-D2DC-D11E-2C7E27AD5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03" y="-105508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3B7767B-EF5D-3B69-4F0B-5972D33D39E2}"/>
              </a:ext>
            </a:extLst>
          </p:cNvPr>
          <p:cNvSpPr txBox="1"/>
          <p:nvPr/>
        </p:nvSpPr>
        <p:spPr>
          <a:xfrm>
            <a:off x="362997" y="6123543"/>
            <a:ext cx="752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zdroj obrázku: https://</a:t>
            </a:r>
            <a:r>
              <a:rPr lang="cs-CZ" b="1" dirty="0" err="1"/>
              <a:t>en.wikipedia.org</a:t>
            </a:r>
            <a:r>
              <a:rPr lang="cs-CZ" b="1" dirty="0"/>
              <a:t>/wiki/</a:t>
            </a:r>
            <a:r>
              <a:rPr lang="cs-CZ" b="1" dirty="0" err="1"/>
              <a:t>Covariance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5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FD59F-B08F-3958-327D-DD085725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BB3997-32D0-8004-E889-102E43B09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2640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928</Words>
  <Application>Microsoft Macintosh PowerPoint</Application>
  <PresentationFormat>Širokoúhlá obrazovka</PresentationFormat>
  <Paragraphs>115</Paragraphs>
  <Slides>35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Motiv Office</vt:lpstr>
      <vt:lpstr>Popis vztahů mezi proměnnými</vt:lpstr>
      <vt:lpstr> Průměrný roční počet úmrtí souvisejících s opiáty (2009–2013) a nejlepší dostupné údaje odhady problémových uživatelů opiátů – Co nám ukazuje tento graf? Proč ho používáme? </vt:lpstr>
      <vt:lpstr>Kovariance</vt:lpstr>
      <vt:lpstr>Kovariance</vt:lpstr>
      <vt:lpstr>Jaké máme míry variace?</vt:lpstr>
      <vt:lpstr>Kovariance - výpočet</vt:lpstr>
      <vt:lpstr>Kovariance</vt:lpstr>
      <vt:lpstr>Kovariance</vt:lpstr>
      <vt:lpstr>Korelace?</vt:lpstr>
      <vt:lpstr>Korelační koeficienty</vt:lpstr>
      <vt:lpstr>Jak standardizujeme? Pearsonův korelační koeficient</vt:lpstr>
      <vt:lpstr>Pearsonův korelační koeficient</vt:lpstr>
      <vt:lpstr>Pearsonův korelační koeficient: interpretace</vt:lpstr>
      <vt:lpstr>Korelace zachycuje lineární vztah</vt:lpstr>
      <vt:lpstr>Pearsonův korelační koeficient</vt:lpstr>
      <vt:lpstr>Jak silná je souvislost? Pearsonův koeficient</vt:lpstr>
      <vt:lpstr>Korelace měří pouze lineární souvislost</vt:lpstr>
      <vt:lpstr>Korelace měří pouze lineární souvislost</vt:lpstr>
      <vt:lpstr>Korelace měří pouze lineární souvislost</vt:lpstr>
      <vt:lpstr>Korelace měří pouze lineární souvislost</vt:lpstr>
      <vt:lpstr>Korelace měří pouze lineární souvislost</vt:lpstr>
      <vt:lpstr>Spearmanův korelační koeficient</vt:lpstr>
      <vt:lpstr>Spearman: příklad</vt:lpstr>
      <vt:lpstr>Spearmanův korelační koeficient</vt:lpstr>
      <vt:lpstr>Korelace není kauzalita!</vt:lpstr>
      <vt:lpstr>Příklad falešné korelace</vt:lpstr>
      <vt:lpstr>Příklad falešné korelace</vt:lpstr>
      <vt:lpstr>Prezentace aplikace PowerPoint</vt:lpstr>
      <vt:lpstr>Prezentace aplikace PowerPoint</vt:lpstr>
      <vt:lpstr>Prezentace aplikace PowerPoint</vt:lpstr>
      <vt:lpstr>Další příklady falešných korelací</vt:lpstr>
      <vt:lpstr>Kauzální mechanismy</vt:lpstr>
      <vt:lpstr>Příklad</vt:lpstr>
      <vt:lpstr>Jaký byl použit korelační koeficient a proč myslíte, že byl použit?</vt:lpstr>
      <vt:lpstr>Jaký bude vztah mezi testem CAGE a výší měsíční útraty za alkohol?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pro adiktology - pokročilá</dc:title>
  <dc:creator>Petruželka, Benjamin</dc:creator>
  <cp:lastModifiedBy>Benjamin Petruželka</cp:lastModifiedBy>
  <cp:revision>89</cp:revision>
  <dcterms:created xsi:type="dcterms:W3CDTF">2020-01-03T11:42:41Z</dcterms:created>
  <dcterms:modified xsi:type="dcterms:W3CDTF">2023-11-06T17:00:26Z</dcterms:modified>
</cp:coreProperties>
</file>