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2" r:id="rId8"/>
    <p:sldId id="267" r:id="rId9"/>
    <p:sldId id="273" r:id="rId10"/>
    <p:sldId id="274" r:id="rId11"/>
    <p:sldId id="275" r:id="rId12"/>
    <p:sldId id="276" r:id="rId13"/>
    <p:sldId id="261" r:id="rId14"/>
    <p:sldId id="263" r:id="rId15"/>
    <p:sldId id="264" r:id="rId16"/>
    <p:sldId id="269" r:id="rId17"/>
    <p:sldId id="270" r:id="rId18"/>
    <p:sldId id="272" r:id="rId19"/>
    <p:sldId id="266" r:id="rId20"/>
    <p:sldId id="265" r:id="rId21"/>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12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12" name="Skupina 11"/>
          <p:cNvGrpSpPr/>
          <p:nvPr userDrawn="1"/>
        </p:nvGrpSpPr>
        <p:grpSpPr>
          <a:xfrm>
            <a:off x="1037804" y="5551488"/>
            <a:ext cx="7068392" cy="540703"/>
            <a:chOff x="1143000" y="5585354"/>
            <a:chExt cx="7068392" cy="540703"/>
          </a:xfrm>
        </p:grpSpPr>
        <p:pic>
          <p:nvPicPr>
            <p:cNvPr id="7" name="Obrázek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0" y="5606627"/>
              <a:ext cx="1708150" cy="487680"/>
            </a:xfrm>
            <a:prstGeom prst="rect">
              <a:avLst/>
            </a:prstGeom>
            <a:noFill/>
            <a:ln>
              <a:noFill/>
            </a:ln>
          </p:spPr>
        </p:pic>
        <p:pic>
          <p:nvPicPr>
            <p:cNvPr id="8" name="Obrázek 7"/>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46293" y="5606627"/>
              <a:ext cx="1134745" cy="457200"/>
            </a:xfrm>
            <a:prstGeom prst="rect">
              <a:avLst/>
            </a:prstGeom>
            <a:noFill/>
            <a:ln>
              <a:noFill/>
            </a:ln>
          </p:spPr>
        </p:pic>
        <p:pic>
          <p:nvPicPr>
            <p:cNvPr id="9" name="Obrázek 8"/>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76181" y="5628852"/>
              <a:ext cx="1324610" cy="443230"/>
            </a:xfrm>
            <a:prstGeom prst="rect">
              <a:avLst/>
            </a:prstGeom>
            <a:noFill/>
            <a:ln>
              <a:noFill/>
            </a:ln>
          </p:spPr>
        </p:pic>
        <p:pic>
          <p:nvPicPr>
            <p:cNvPr id="10" name="Obrázek 9"/>
            <p:cNvPicPr/>
            <p:nvPr userDrawn="1"/>
          </p:nvPicPr>
          <p:blipFill rotWithShape="1">
            <a:blip r:embed="rId5" cstate="print">
              <a:extLst>
                <a:ext uri="{28A0092B-C50C-407E-A947-70E740481C1C}">
                  <a14:useLocalDpi xmlns:a14="http://schemas.microsoft.com/office/drawing/2010/main" val="0"/>
                </a:ext>
              </a:extLst>
            </a:blip>
            <a:srcRect t="14941" b="15880"/>
            <a:stretch/>
          </p:blipFill>
          <p:spPr bwMode="auto">
            <a:xfrm>
              <a:off x="5595934" y="5606627"/>
              <a:ext cx="1352550" cy="519430"/>
            </a:xfrm>
            <a:prstGeom prst="rect">
              <a:avLst/>
            </a:prstGeom>
            <a:noFill/>
            <a:ln>
              <a:noFill/>
            </a:ln>
            <a:extLst>
              <a:ext uri="{53640926-AAD7-44D8-BBD7-CCE9431645EC}">
                <a14:shadowObscured xmlns:a14="http://schemas.microsoft.com/office/drawing/2010/main"/>
              </a:ext>
            </a:extLst>
          </p:spPr>
        </p:pic>
        <p:pic>
          <p:nvPicPr>
            <p:cNvPr id="11" name="Obrázek 10"/>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043627" y="5585354"/>
              <a:ext cx="1167765" cy="499745"/>
            </a:xfrm>
            <a:prstGeom prst="rect">
              <a:avLst/>
            </a:prstGeom>
            <a:noFill/>
            <a:ln>
              <a:noFill/>
            </a:ln>
          </p:spPr>
        </p:pic>
      </p:grpSp>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Tree>
    <p:extLst>
      <p:ext uri="{BB962C8B-B14F-4D97-AF65-F5344CB8AC3E}">
        <p14:creationId xmlns:p14="http://schemas.microsoft.com/office/powerpoint/2010/main" val="261060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7468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grpSp>
        <p:nvGrpSpPr>
          <p:cNvPr id="7" name="Skupina 6"/>
          <p:cNvGrpSpPr/>
          <p:nvPr userDrawn="1"/>
        </p:nvGrpSpPr>
        <p:grpSpPr>
          <a:xfrm>
            <a:off x="1033042" y="6116639"/>
            <a:ext cx="7068392" cy="540703"/>
            <a:chOff x="1143000" y="5585354"/>
            <a:chExt cx="7068392" cy="540703"/>
          </a:xfrm>
        </p:grpSpPr>
        <p:pic>
          <p:nvPicPr>
            <p:cNvPr id="10" name="Obrázek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76181" y="5628852"/>
              <a:ext cx="1324610" cy="443230"/>
            </a:xfrm>
            <a:prstGeom prst="rect">
              <a:avLst/>
            </a:prstGeom>
            <a:noFill/>
            <a:ln>
              <a:noFill/>
            </a:ln>
          </p:spPr>
        </p:pic>
        <p:pic>
          <p:nvPicPr>
            <p:cNvPr id="8" name="Obrázek 7"/>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3000" y="5606627"/>
              <a:ext cx="1708150" cy="487680"/>
            </a:xfrm>
            <a:prstGeom prst="rect">
              <a:avLst/>
            </a:prstGeom>
            <a:noFill/>
            <a:ln>
              <a:noFill/>
            </a:ln>
          </p:spPr>
        </p:pic>
        <p:pic>
          <p:nvPicPr>
            <p:cNvPr id="9" name="Obrázek 8"/>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46293" y="5606627"/>
              <a:ext cx="1134745" cy="457200"/>
            </a:xfrm>
            <a:prstGeom prst="rect">
              <a:avLst/>
            </a:prstGeom>
            <a:noFill/>
            <a:ln>
              <a:noFill/>
            </a:ln>
          </p:spPr>
        </p:pic>
        <p:pic>
          <p:nvPicPr>
            <p:cNvPr id="11" name="Obrázek 10"/>
            <p:cNvPicPr/>
            <p:nvPr userDrawn="1"/>
          </p:nvPicPr>
          <p:blipFill rotWithShape="1">
            <a:blip r:embed="rId5" cstate="print">
              <a:extLst>
                <a:ext uri="{28A0092B-C50C-407E-A947-70E740481C1C}">
                  <a14:useLocalDpi xmlns:a14="http://schemas.microsoft.com/office/drawing/2010/main" val="0"/>
                </a:ext>
              </a:extLst>
            </a:blip>
            <a:srcRect t="14941" b="15880"/>
            <a:stretch/>
          </p:blipFill>
          <p:spPr bwMode="auto">
            <a:xfrm>
              <a:off x="5595934" y="5606627"/>
              <a:ext cx="1352550" cy="519430"/>
            </a:xfrm>
            <a:prstGeom prst="rect">
              <a:avLst/>
            </a:prstGeom>
            <a:noFill/>
            <a:ln>
              <a:noFill/>
            </a:ln>
            <a:extLst>
              <a:ext uri="{53640926-AAD7-44D8-BBD7-CCE9431645EC}">
                <a14:shadowObscured xmlns:a14="http://schemas.microsoft.com/office/drawing/2010/main"/>
              </a:ext>
            </a:extLst>
          </p:spPr>
        </p:pic>
        <p:pic>
          <p:nvPicPr>
            <p:cNvPr id="12" name="Obrázek 1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043627" y="5585354"/>
              <a:ext cx="1167765" cy="499745"/>
            </a:xfrm>
            <a:prstGeom prst="rect">
              <a:avLst/>
            </a:prstGeom>
            <a:noFill/>
            <a:ln>
              <a:noFill/>
            </a:ln>
          </p:spPr>
        </p:pic>
      </p:grpSp>
    </p:spTree>
    <p:extLst>
      <p:ext uri="{BB962C8B-B14F-4D97-AF65-F5344CB8AC3E}">
        <p14:creationId xmlns:p14="http://schemas.microsoft.com/office/powerpoint/2010/main" val="38721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0523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32037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7" name="Obrázek 6"/>
          <p:cNvPicPr>
            <a:picLocks noChangeAspect="1"/>
          </p:cNvPicPr>
          <p:nvPr userDrawn="1"/>
        </p:nvPicPr>
        <p:blipFill>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37865" y="0"/>
            <a:ext cx="2844801" cy="6305975"/>
          </a:xfrm>
          <a:prstGeom prst="rect">
            <a:avLst/>
          </a:prstGeom>
        </p:spPr>
      </p:pic>
    </p:spTree>
    <p:extLst>
      <p:ext uri="{BB962C8B-B14F-4D97-AF65-F5344CB8AC3E}">
        <p14:creationId xmlns:p14="http://schemas.microsoft.com/office/powerpoint/2010/main" val="121681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xStyles>
    <p:titleStyle>
      <a:lvl1pPr algn="l" defTabSz="685800" rtl="0" eaLnBrk="1" latinLnBrk="0" hangingPunct="1">
        <a:lnSpc>
          <a:spcPct val="90000"/>
        </a:lnSpc>
        <a:spcBef>
          <a:spcPct val="0"/>
        </a:spcBef>
        <a:buNone/>
        <a:defRPr sz="3300" kern="1200" baseline="0">
          <a:solidFill>
            <a:srgbClr val="FF0000"/>
          </a:solidFill>
          <a:latin typeface="Arvo"/>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vo"/>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vo"/>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vo"/>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vo"/>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vo"/>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ich.unesco.org/en/RL/blaudruck-modrotisk-kkfests-modrotla-resist-block-printing-and-indigo-dyeing-in-europe-01365" TargetMode="External"/><Relationship Id="rId3" Type="http://schemas.openxmlformats.org/officeDocument/2006/relationships/hyperlink" Target="https://ich.unesco.org/en/RL/slovcko-verbuk-recruit-dances-00147" TargetMode="External"/><Relationship Id="rId7" Type="http://schemas.openxmlformats.org/officeDocument/2006/relationships/hyperlink" Target="https://ich.unesco.org/en/RL/falconry-a-living-human-heritage-01209"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ich.unesco.org/en/RL/puppetry-in-slovakia-and-czechia-01202" TargetMode="External"/><Relationship Id="rId5" Type="http://schemas.openxmlformats.org/officeDocument/2006/relationships/hyperlink" Target="https://ich.unesco.org/en/RL/ride-of-the-kings-in-the-south-east-of-the-czech-republic-00564" TargetMode="External"/><Relationship Id="rId4" Type="http://schemas.openxmlformats.org/officeDocument/2006/relationships/hyperlink" Target="https://ich.unesco.org/en/RL/shrovetide-door-to-door-processions-and-masks-in-the-villages-of-the-hlinecko-area-00397" TargetMode="External"/><Relationship Id="rId9" Type="http://schemas.openxmlformats.org/officeDocument/2006/relationships/hyperlink" Target="https://ich.unesco.org/en/RL/handmade-production-of-christmas-tree-decorations-from-blown-glass-beads-01559"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hc.unesco.org/en/list/860" TargetMode="External"/><Relationship Id="rId13" Type="http://schemas.openxmlformats.org/officeDocument/2006/relationships/hyperlink" Target="https://whc.unesco.org/en/list/1078" TargetMode="External"/><Relationship Id="rId18" Type="http://schemas.openxmlformats.org/officeDocument/2006/relationships/hyperlink" Target="https://whc.unesco.org/en/list/1613" TargetMode="External"/><Relationship Id="rId3" Type="http://schemas.openxmlformats.org/officeDocument/2006/relationships/hyperlink" Target="https://whc.unesco.org/en/list/616" TargetMode="External"/><Relationship Id="rId7" Type="http://schemas.openxmlformats.org/officeDocument/2006/relationships/hyperlink" Target="https://whc.unesco.org/en/list/763" TargetMode="External"/><Relationship Id="rId12" Type="http://schemas.openxmlformats.org/officeDocument/2006/relationships/hyperlink" Target="https://whc.unesco.org/en/list/1052" TargetMode="External"/><Relationship Id="rId17" Type="http://schemas.openxmlformats.org/officeDocument/2006/relationships/hyperlink" Target="https://whc.unesco.org/en/list/1589" TargetMode="External"/><Relationship Id="rId2" Type="http://schemas.openxmlformats.org/officeDocument/2006/relationships/hyperlink" Target="https://whc.unesco.org/en/list/617" TargetMode="External"/><Relationship Id="rId16" Type="http://schemas.openxmlformats.org/officeDocument/2006/relationships/hyperlink" Target="https://whc.unesco.org/en/list/1478" TargetMode="External"/><Relationship Id="rId1" Type="http://schemas.openxmlformats.org/officeDocument/2006/relationships/slideLayout" Target="../slideLayouts/slideLayout2.xml"/><Relationship Id="rId6" Type="http://schemas.openxmlformats.org/officeDocument/2006/relationships/hyperlink" Target="https://whc.unesco.org/en/list/732" TargetMode="External"/><Relationship Id="rId11" Type="http://schemas.openxmlformats.org/officeDocument/2006/relationships/hyperlink" Target="https://whc.unesco.org/en/list/859" TargetMode="External"/><Relationship Id="rId5" Type="http://schemas.openxmlformats.org/officeDocument/2006/relationships/hyperlink" Target="https://whc.unesco.org/en/list/690" TargetMode="External"/><Relationship Id="rId15" Type="http://schemas.openxmlformats.org/officeDocument/2006/relationships/hyperlink" Target="https://whc.unesco.org/en/list/#transboundary" TargetMode="External"/><Relationship Id="rId10" Type="http://schemas.openxmlformats.org/officeDocument/2006/relationships/hyperlink" Target="https://whc.unesco.org/en/list/901" TargetMode="External"/><Relationship Id="rId4" Type="http://schemas.openxmlformats.org/officeDocument/2006/relationships/hyperlink" Target="https://whc.unesco.org/en/list/621" TargetMode="External"/><Relationship Id="rId9" Type="http://schemas.openxmlformats.org/officeDocument/2006/relationships/hyperlink" Target="https://whc.unesco.org/en/list/861" TargetMode="External"/><Relationship Id="rId14" Type="http://schemas.openxmlformats.org/officeDocument/2006/relationships/hyperlink" Target="https://whc.unesco.org/en/list/113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hc.unesco.org/include/tool_image.cfm?id=111758&amp;gallery=site&amp;id_site=617"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s.maps-czech-republic.com/img/0/%C4%8Cesk%C3%A1-republika-mapa-sv%C4%9Bta.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tymonline.com/word/culture#etymonline_v_45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ifferencebetween.com/difference-between-subculture-and-vs-counterculture/" TargetMode="External"/><Relationship Id="rId2" Type="http://schemas.openxmlformats.org/officeDocument/2006/relationships/hyperlink" Target="https://www.merriam-webster.com/dictionary/coun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hc.unesco.org/en/guidelin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Culture and </a:t>
            </a:r>
            <a:r>
              <a:rPr lang="cs-CZ" dirty="0" err="1"/>
              <a:t>politics</a:t>
            </a:r>
            <a:r>
              <a:rPr lang="cs-CZ" dirty="0"/>
              <a:t> in </a:t>
            </a:r>
            <a:r>
              <a:rPr lang="cs-CZ" dirty="0" err="1"/>
              <a:t>Europe</a:t>
            </a:r>
            <a:endParaRPr lang="cs-CZ" dirty="0"/>
          </a:p>
        </p:txBody>
      </p:sp>
      <p:sp>
        <p:nvSpPr>
          <p:cNvPr id="3" name="Podnadpis 2"/>
          <p:cNvSpPr>
            <a:spLocks noGrp="1"/>
          </p:cNvSpPr>
          <p:nvPr>
            <p:ph type="subTitle" idx="1"/>
          </p:nvPr>
        </p:nvSpPr>
        <p:spPr/>
        <p:txBody>
          <a:bodyPr>
            <a:normAutofit/>
          </a:bodyPr>
          <a:lstStyle/>
          <a:p>
            <a:r>
              <a:rPr lang="cs-CZ" sz="2400" dirty="0"/>
              <a:t>What is culture?</a:t>
            </a:r>
          </a:p>
          <a:p>
            <a:r>
              <a:rPr lang="cs-CZ" sz="2400" dirty="0"/>
              <a:t>Main concepts and theoretical approaches.</a:t>
            </a:r>
          </a:p>
        </p:txBody>
      </p:sp>
    </p:spTree>
    <p:extLst>
      <p:ext uri="{BB962C8B-B14F-4D97-AF65-F5344CB8AC3E}">
        <p14:creationId xmlns:p14="http://schemas.microsoft.com/office/powerpoint/2010/main" val="359985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EDA0A-0DF1-4CB4-B5D4-9F915EE5D364}"/>
              </a:ext>
            </a:extLst>
          </p:cNvPr>
          <p:cNvSpPr>
            <a:spLocks noGrp="1"/>
          </p:cNvSpPr>
          <p:nvPr>
            <p:ph type="title"/>
          </p:nvPr>
        </p:nvSpPr>
        <p:spPr>
          <a:xfrm>
            <a:off x="628650" y="142241"/>
            <a:ext cx="7886700" cy="579120"/>
          </a:xfrm>
        </p:spPr>
        <p:txBody>
          <a:bodyPr>
            <a:normAutofit fontScale="90000"/>
          </a:bodyPr>
          <a:lstStyle/>
          <a:p>
            <a:r>
              <a:rPr lang="cs-CZ" dirty="0" err="1"/>
              <a:t>World</a:t>
            </a:r>
            <a:r>
              <a:rPr lang="cs-CZ" dirty="0"/>
              <a:t> Heritage List</a:t>
            </a:r>
            <a:br>
              <a:rPr lang="cs-CZ" dirty="0"/>
            </a:br>
            <a:endParaRPr lang="cs-CZ" dirty="0"/>
          </a:p>
        </p:txBody>
      </p:sp>
      <p:sp>
        <p:nvSpPr>
          <p:cNvPr id="3" name="Zástupný obsah 2">
            <a:extLst>
              <a:ext uri="{FF2B5EF4-FFF2-40B4-BE49-F238E27FC236}">
                <a16:creationId xmlns:a16="http://schemas.microsoft.com/office/drawing/2014/main" id="{528BA309-03E7-4E97-9720-F698C0E023FF}"/>
              </a:ext>
            </a:extLst>
          </p:cNvPr>
          <p:cNvSpPr>
            <a:spLocks noGrp="1"/>
          </p:cNvSpPr>
          <p:nvPr>
            <p:ph idx="1"/>
          </p:nvPr>
        </p:nvSpPr>
        <p:spPr>
          <a:xfrm>
            <a:off x="142240" y="721361"/>
            <a:ext cx="8373110" cy="5994399"/>
          </a:xfrm>
        </p:spPr>
        <p:txBody>
          <a:bodyPr>
            <a:normAutofit lnSpcReduction="10000"/>
          </a:bodyPr>
          <a:lstStyle/>
          <a:p>
            <a:r>
              <a:rPr lang="en-US" sz="1800" b="0" i="0" dirty="0">
                <a:solidFill>
                  <a:srgbClr val="000000"/>
                </a:solidFill>
                <a:effectLst/>
                <a:latin typeface="Arial" panose="020B0604020202020204" pitchFamily="34" charset="0"/>
              </a:rPr>
              <a:t>to represent a </a:t>
            </a:r>
            <a:r>
              <a:rPr lang="en-US" sz="1800" b="0" i="0" dirty="0">
                <a:solidFill>
                  <a:srgbClr val="000000"/>
                </a:solidFill>
                <a:effectLst/>
                <a:highlight>
                  <a:srgbClr val="FFFF00"/>
                </a:highlight>
                <a:latin typeface="Arial" panose="020B0604020202020204" pitchFamily="34" charset="0"/>
              </a:rPr>
              <a:t>masterpiece of human creative genius</a:t>
            </a:r>
            <a:r>
              <a:rPr lang="cs-CZ" sz="1800" b="0" i="0" dirty="0">
                <a:solidFill>
                  <a:srgbClr val="000000"/>
                </a:solidFill>
                <a:effectLst/>
                <a:highlight>
                  <a:srgbClr val="FFFF00"/>
                </a:highlight>
                <a:latin typeface="Arial" panose="020B0604020202020204" pitchFamily="34" charset="0"/>
              </a:rPr>
              <a:t> </a:t>
            </a:r>
            <a:r>
              <a:rPr lang="cs-CZ" sz="1800" b="0" i="0" dirty="0">
                <a:solidFill>
                  <a:srgbClr val="000000"/>
                </a:solidFill>
                <a:effectLst/>
                <a:latin typeface="Arial" panose="020B0604020202020204" pitchFamily="34" charset="0"/>
              </a:rPr>
              <a:t>(I)</a:t>
            </a:r>
            <a:endParaRPr lang="cs-CZ" sz="1800" dirty="0">
              <a:solidFill>
                <a:srgbClr val="000000"/>
              </a:solidFill>
              <a:latin typeface="Arial" panose="020B0604020202020204" pitchFamily="34" charset="0"/>
            </a:endParaRPr>
          </a:p>
          <a:p>
            <a:r>
              <a:rPr lang="en-US" sz="1800" b="0" i="0" dirty="0">
                <a:solidFill>
                  <a:srgbClr val="000000"/>
                </a:solidFill>
                <a:effectLst/>
                <a:latin typeface="Arial" panose="020B0604020202020204" pitchFamily="34" charset="0"/>
              </a:rPr>
              <a:t>to exhibit an important </a:t>
            </a:r>
            <a:r>
              <a:rPr lang="en-US" sz="1800" b="0" i="0" dirty="0">
                <a:solidFill>
                  <a:srgbClr val="000000"/>
                </a:solidFill>
                <a:effectLst/>
                <a:highlight>
                  <a:srgbClr val="FFFF00"/>
                </a:highlight>
                <a:latin typeface="Arial" panose="020B0604020202020204" pitchFamily="34" charset="0"/>
              </a:rPr>
              <a:t>interchange of human values</a:t>
            </a:r>
            <a:r>
              <a:rPr lang="en-US" sz="1800" b="0" i="0" dirty="0">
                <a:solidFill>
                  <a:srgbClr val="000000"/>
                </a:solidFill>
                <a:effectLst/>
                <a:latin typeface="Arial" panose="020B0604020202020204" pitchFamily="34" charset="0"/>
              </a:rPr>
              <a:t>, over a span of time or within a cultural area of the world, on developments in architecture or technology, monumental arts, town-planning or landscape design</a:t>
            </a:r>
            <a:r>
              <a:rPr lang="cs-CZ" sz="1800" b="0" i="0" dirty="0">
                <a:solidFill>
                  <a:srgbClr val="000000"/>
                </a:solidFill>
                <a:effectLst/>
                <a:latin typeface="Arial" panose="020B0604020202020204" pitchFamily="34" charset="0"/>
              </a:rPr>
              <a:t> (II)</a:t>
            </a:r>
            <a:endParaRPr lang="cs-CZ" sz="1800" dirty="0">
              <a:solidFill>
                <a:srgbClr val="000000"/>
              </a:solidFill>
              <a:latin typeface="Arial" panose="020B0604020202020204" pitchFamily="34" charset="0"/>
            </a:endParaRPr>
          </a:p>
          <a:p>
            <a:r>
              <a:rPr lang="en-US" sz="1800" b="0" i="0" dirty="0">
                <a:solidFill>
                  <a:srgbClr val="000000"/>
                </a:solidFill>
                <a:effectLst/>
                <a:latin typeface="Arial" panose="020B0604020202020204" pitchFamily="34" charset="0"/>
              </a:rPr>
              <a:t>to bear a unique or at least </a:t>
            </a:r>
            <a:r>
              <a:rPr lang="en-US" sz="1800" b="0" i="0" dirty="0">
                <a:solidFill>
                  <a:srgbClr val="000000"/>
                </a:solidFill>
                <a:effectLst/>
                <a:highlight>
                  <a:srgbClr val="FFFF00"/>
                </a:highlight>
                <a:latin typeface="Arial" panose="020B0604020202020204" pitchFamily="34" charset="0"/>
              </a:rPr>
              <a:t>exceptional testimony to a cultural tradition</a:t>
            </a:r>
            <a:r>
              <a:rPr lang="en-US" sz="1800" b="0" i="0" dirty="0">
                <a:solidFill>
                  <a:srgbClr val="000000"/>
                </a:solidFill>
                <a:effectLst/>
                <a:latin typeface="Arial" panose="020B0604020202020204" pitchFamily="34" charset="0"/>
              </a:rPr>
              <a:t> or to a civilization which is living or which has disappeared</a:t>
            </a:r>
            <a:r>
              <a:rPr lang="cs-CZ" sz="1800" b="0" i="0" dirty="0">
                <a:solidFill>
                  <a:srgbClr val="000000"/>
                </a:solidFill>
                <a:effectLst/>
                <a:latin typeface="Arial" panose="020B0604020202020204" pitchFamily="34" charset="0"/>
              </a:rPr>
              <a:t> (III)</a:t>
            </a:r>
          </a:p>
          <a:p>
            <a:pPr marL="0" indent="0">
              <a:buNone/>
            </a:pPr>
            <a:endParaRPr lang="en-US" sz="1800" b="0" i="0" dirty="0">
              <a:solidFill>
                <a:srgbClr val="000000"/>
              </a:solidFill>
              <a:effectLst/>
              <a:latin typeface="Open Sans" panose="020B0606030504020204" pitchFamily="34" charset="0"/>
            </a:endParaRPr>
          </a:p>
          <a:p>
            <a:r>
              <a:rPr lang="en-US" sz="1800" b="0" i="0" dirty="0">
                <a:solidFill>
                  <a:srgbClr val="000000"/>
                </a:solidFill>
                <a:effectLst/>
                <a:latin typeface="Arial" panose="020B0604020202020204" pitchFamily="34" charset="0"/>
              </a:rPr>
              <a:t>to be an outstanding example of a type of building, architectural or technological ensemble or </a:t>
            </a:r>
            <a:r>
              <a:rPr lang="en-US" sz="1800" b="0" i="0" dirty="0">
                <a:solidFill>
                  <a:srgbClr val="000000"/>
                </a:solidFill>
                <a:effectLst/>
                <a:highlight>
                  <a:srgbClr val="FFFF00"/>
                </a:highlight>
                <a:latin typeface="Arial" panose="020B0604020202020204" pitchFamily="34" charset="0"/>
              </a:rPr>
              <a:t>landscape</a:t>
            </a:r>
            <a:r>
              <a:rPr lang="en-US" sz="1800" b="0" i="0" dirty="0">
                <a:solidFill>
                  <a:srgbClr val="000000"/>
                </a:solidFill>
                <a:effectLst/>
                <a:latin typeface="Arial" panose="020B0604020202020204" pitchFamily="34" charset="0"/>
              </a:rPr>
              <a:t> which illustrates (a) significant stage(s) in human history</a:t>
            </a:r>
            <a:r>
              <a:rPr lang="cs-CZ" sz="1800" b="0" i="0" dirty="0">
                <a:solidFill>
                  <a:srgbClr val="000000"/>
                </a:solidFill>
                <a:effectLst/>
                <a:latin typeface="Arial" panose="020B0604020202020204" pitchFamily="34" charset="0"/>
              </a:rPr>
              <a:t> (IV)</a:t>
            </a:r>
            <a:endParaRPr lang="en-US" sz="1800" b="0" i="0" dirty="0">
              <a:solidFill>
                <a:srgbClr val="000000"/>
              </a:solidFill>
              <a:effectLst/>
              <a:latin typeface="Open Sans" panose="020B0606030504020204" pitchFamily="34" charset="0"/>
            </a:endParaRPr>
          </a:p>
          <a:p>
            <a:r>
              <a:rPr lang="en-US" sz="1800" b="0" i="0" dirty="0">
                <a:solidFill>
                  <a:srgbClr val="000000"/>
                </a:solidFill>
                <a:effectLst/>
                <a:latin typeface="Arial" panose="020B0604020202020204" pitchFamily="34" charset="0"/>
              </a:rPr>
              <a:t>to be an outstanding example of a traditional human settlement, land-use, or sea-use which is representative of a culture (or cultures), or human interaction with the environment especially when it has become </a:t>
            </a:r>
            <a:r>
              <a:rPr lang="en-US" sz="1800" b="0" i="0" dirty="0">
                <a:solidFill>
                  <a:srgbClr val="000000"/>
                </a:solidFill>
                <a:effectLst/>
                <a:highlight>
                  <a:srgbClr val="FFFF00"/>
                </a:highlight>
                <a:latin typeface="Arial" panose="020B0604020202020204" pitchFamily="34" charset="0"/>
              </a:rPr>
              <a:t>vulnerable</a:t>
            </a:r>
            <a:r>
              <a:rPr lang="en-US" sz="1800" b="0" i="0" dirty="0">
                <a:solidFill>
                  <a:srgbClr val="000000"/>
                </a:solidFill>
                <a:effectLst/>
                <a:latin typeface="Arial" panose="020B0604020202020204" pitchFamily="34" charset="0"/>
              </a:rPr>
              <a:t> under the impact of irreversible change</a:t>
            </a:r>
            <a:r>
              <a:rPr lang="cs-CZ" sz="1800" b="0" i="0" dirty="0">
                <a:solidFill>
                  <a:srgbClr val="000000"/>
                </a:solidFill>
                <a:effectLst/>
                <a:latin typeface="Arial" panose="020B0604020202020204" pitchFamily="34" charset="0"/>
              </a:rPr>
              <a:t> (V)</a:t>
            </a:r>
            <a:endParaRPr lang="en-US" sz="1800" b="0" i="0" dirty="0">
              <a:solidFill>
                <a:srgbClr val="000000"/>
              </a:solidFill>
              <a:effectLst/>
              <a:latin typeface="Open Sans" panose="020B0606030504020204" pitchFamily="34" charset="0"/>
            </a:endParaRPr>
          </a:p>
          <a:p>
            <a:r>
              <a:rPr lang="en-US" sz="1800" b="0" i="0" dirty="0">
                <a:solidFill>
                  <a:srgbClr val="000000"/>
                </a:solidFill>
                <a:effectLst/>
                <a:latin typeface="Arial" panose="020B0604020202020204" pitchFamily="34" charset="0"/>
              </a:rPr>
              <a:t>to be directly or tangibly </a:t>
            </a:r>
            <a:r>
              <a:rPr lang="en-US" sz="1800" b="0" i="0" dirty="0">
                <a:solidFill>
                  <a:srgbClr val="000000"/>
                </a:solidFill>
                <a:effectLst/>
                <a:highlight>
                  <a:srgbClr val="FFFF00"/>
                </a:highlight>
                <a:latin typeface="Arial" panose="020B0604020202020204" pitchFamily="34" charset="0"/>
              </a:rPr>
              <a:t>associated with events or living traditions</a:t>
            </a:r>
            <a:r>
              <a:rPr lang="en-US" sz="1800" b="0" i="0" dirty="0">
                <a:solidFill>
                  <a:srgbClr val="000000"/>
                </a:solidFill>
                <a:effectLst/>
                <a:latin typeface="Arial" panose="020B0604020202020204" pitchFamily="34" charset="0"/>
              </a:rPr>
              <a:t>, with ideas, or with beliefs, with artistic and literary works of outstanding universal significance. </a:t>
            </a:r>
            <a:r>
              <a:rPr lang="cs-CZ" sz="1800" b="0" i="0" dirty="0">
                <a:solidFill>
                  <a:srgbClr val="000000"/>
                </a:solidFill>
                <a:effectLst/>
                <a:latin typeface="Arial" panose="020B0604020202020204" pitchFamily="34" charset="0"/>
              </a:rPr>
              <a:t>(VI)</a:t>
            </a:r>
          </a:p>
          <a:p>
            <a:r>
              <a:rPr lang="en-US" sz="1800" b="0" i="0" dirty="0">
                <a:solidFill>
                  <a:srgbClr val="000000"/>
                </a:solidFill>
                <a:effectLst/>
                <a:latin typeface="Arial" panose="020B0604020202020204" pitchFamily="34" charset="0"/>
              </a:rPr>
              <a:t>to contain superlative natural phenomena or areas of exceptional natural beauty and </a:t>
            </a:r>
            <a:r>
              <a:rPr lang="en-US" sz="1800" b="0" i="0" dirty="0">
                <a:solidFill>
                  <a:srgbClr val="000000"/>
                </a:solidFill>
                <a:effectLst/>
                <a:highlight>
                  <a:srgbClr val="FFFF00"/>
                </a:highlight>
                <a:latin typeface="Arial" panose="020B0604020202020204" pitchFamily="34" charset="0"/>
              </a:rPr>
              <a:t>aesthetic importance</a:t>
            </a:r>
            <a:r>
              <a:rPr lang="cs-CZ" sz="1800" b="0" i="0" dirty="0">
                <a:solidFill>
                  <a:srgbClr val="000000"/>
                </a:solidFill>
                <a:effectLst/>
                <a:highlight>
                  <a:srgbClr val="FFFF00"/>
                </a:highlight>
                <a:latin typeface="Arial" panose="020B0604020202020204" pitchFamily="34" charset="0"/>
              </a:rPr>
              <a:t> </a:t>
            </a:r>
            <a:r>
              <a:rPr lang="cs-CZ" sz="1800" b="0" i="0" dirty="0">
                <a:solidFill>
                  <a:srgbClr val="000000"/>
                </a:solidFill>
                <a:effectLst/>
                <a:latin typeface="Arial" panose="020B0604020202020204" pitchFamily="34" charset="0"/>
              </a:rPr>
              <a:t>(VII)</a:t>
            </a:r>
            <a:endParaRPr lang="en-US" sz="1800" b="0" i="0" dirty="0">
              <a:solidFill>
                <a:srgbClr val="000000"/>
              </a:solidFill>
              <a:effectLst/>
              <a:latin typeface="Arial" panose="020B0604020202020204" pitchFamily="34" charset="0"/>
            </a:endParaRPr>
          </a:p>
          <a:p>
            <a:r>
              <a:rPr lang="en-US" sz="1800" b="0" i="0" dirty="0">
                <a:solidFill>
                  <a:srgbClr val="000000"/>
                </a:solidFill>
                <a:effectLst/>
                <a:latin typeface="Arial" panose="020B0604020202020204" pitchFamily="34" charset="0"/>
              </a:rPr>
              <a:t>to be outstanding examples representing </a:t>
            </a:r>
            <a:r>
              <a:rPr lang="en-US" sz="1800" b="0" i="0" dirty="0">
                <a:solidFill>
                  <a:srgbClr val="000000"/>
                </a:solidFill>
                <a:effectLst/>
                <a:highlight>
                  <a:srgbClr val="FFFF00"/>
                </a:highlight>
                <a:latin typeface="Arial" panose="020B0604020202020204" pitchFamily="34" charset="0"/>
              </a:rPr>
              <a:t>major stages of earth's history</a:t>
            </a:r>
            <a:r>
              <a:rPr lang="en-US" sz="1800" b="0" i="0" dirty="0">
                <a:solidFill>
                  <a:srgbClr val="000000"/>
                </a:solidFill>
                <a:effectLst/>
                <a:latin typeface="Arial" panose="020B0604020202020204" pitchFamily="34" charset="0"/>
              </a:rPr>
              <a:t>, including the record of life, significant on-going geological processes in the development of landforms, or significant geomorphic or physiographic features;</a:t>
            </a:r>
            <a:r>
              <a:rPr lang="cs-CZ" sz="1800" b="0" i="0" dirty="0">
                <a:solidFill>
                  <a:srgbClr val="000000"/>
                </a:solidFill>
                <a:effectLst/>
                <a:latin typeface="Arial" panose="020B0604020202020204" pitchFamily="34" charset="0"/>
              </a:rPr>
              <a:t> (VIII)</a:t>
            </a:r>
            <a:endParaRPr lang="en-US" sz="1800" b="0" i="0" dirty="0">
              <a:solidFill>
                <a:srgbClr val="000000"/>
              </a:solidFill>
              <a:effectLst/>
              <a:latin typeface="Arial" panose="020B0604020202020204" pitchFamily="34" charset="0"/>
            </a:endParaRPr>
          </a:p>
          <a:p>
            <a:endParaRPr lang="en-US" sz="1800"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195140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EDA0A-0DF1-4CB4-B5D4-9F915EE5D364}"/>
              </a:ext>
            </a:extLst>
          </p:cNvPr>
          <p:cNvSpPr>
            <a:spLocks noGrp="1"/>
          </p:cNvSpPr>
          <p:nvPr>
            <p:ph type="title"/>
          </p:nvPr>
        </p:nvSpPr>
        <p:spPr>
          <a:xfrm>
            <a:off x="628650" y="142241"/>
            <a:ext cx="7886700" cy="579120"/>
          </a:xfrm>
        </p:spPr>
        <p:txBody>
          <a:bodyPr>
            <a:normAutofit fontScale="90000"/>
          </a:bodyPr>
          <a:lstStyle/>
          <a:p>
            <a:r>
              <a:rPr lang="cs-CZ" dirty="0" err="1"/>
              <a:t>World</a:t>
            </a:r>
            <a:r>
              <a:rPr lang="cs-CZ" dirty="0"/>
              <a:t> Heritage List</a:t>
            </a:r>
            <a:br>
              <a:rPr lang="cs-CZ" dirty="0"/>
            </a:br>
            <a:endParaRPr lang="cs-CZ" dirty="0"/>
          </a:p>
        </p:txBody>
      </p:sp>
      <p:sp>
        <p:nvSpPr>
          <p:cNvPr id="3" name="Zástupný obsah 2">
            <a:extLst>
              <a:ext uri="{FF2B5EF4-FFF2-40B4-BE49-F238E27FC236}">
                <a16:creationId xmlns:a16="http://schemas.microsoft.com/office/drawing/2014/main" id="{528BA309-03E7-4E97-9720-F698C0E023FF}"/>
              </a:ext>
            </a:extLst>
          </p:cNvPr>
          <p:cNvSpPr>
            <a:spLocks noGrp="1"/>
          </p:cNvSpPr>
          <p:nvPr>
            <p:ph idx="1"/>
          </p:nvPr>
        </p:nvSpPr>
        <p:spPr>
          <a:xfrm>
            <a:off x="142240" y="721361"/>
            <a:ext cx="8373110" cy="5994399"/>
          </a:xfrm>
        </p:spPr>
        <p:txBody>
          <a:bodyPr>
            <a:normAutofit/>
          </a:bodyPr>
          <a:lstStyle/>
          <a:p>
            <a:r>
              <a:rPr lang="en-US" sz="1800" b="0" i="0" dirty="0">
                <a:solidFill>
                  <a:srgbClr val="000000"/>
                </a:solidFill>
                <a:effectLst/>
                <a:latin typeface="Arial" panose="020B0604020202020204" pitchFamily="34" charset="0"/>
              </a:rPr>
              <a:t>to be outstanding examples representing significant </a:t>
            </a:r>
            <a:r>
              <a:rPr lang="en-US" sz="1800" b="0" i="0" dirty="0">
                <a:solidFill>
                  <a:srgbClr val="000000"/>
                </a:solidFill>
                <a:effectLst/>
                <a:highlight>
                  <a:srgbClr val="FFFF00"/>
                </a:highlight>
                <a:latin typeface="Arial" panose="020B0604020202020204" pitchFamily="34" charset="0"/>
              </a:rPr>
              <a:t>on-going ecological and biological processes</a:t>
            </a:r>
            <a:r>
              <a:rPr lang="en-US" sz="1800" b="0" i="0" dirty="0">
                <a:solidFill>
                  <a:srgbClr val="000000"/>
                </a:solidFill>
                <a:effectLst/>
                <a:latin typeface="Arial" panose="020B0604020202020204" pitchFamily="34" charset="0"/>
              </a:rPr>
              <a:t> in the evolution and development of terrestrial, fresh water, coastal and marine ecosystems and communities of plants and animals</a:t>
            </a:r>
            <a:r>
              <a:rPr lang="cs-CZ" sz="1800" b="0" i="0" dirty="0">
                <a:solidFill>
                  <a:srgbClr val="000000"/>
                </a:solidFill>
                <a:effectLst/>
                <a:latin typeface="Arial" panose="020B0604020202020204" pitchFamily="34" charset="0"/>
              </a:rPr>
              <a:t> (IX)</a:t>
            </a:r>
            <a:endParaRPr lang="en-US" sz="1800" b="0" i="0" dirty="0">
              <a:solidFill>
                <a:srgbClr val="000000"/>
              </a:solidFill>
              <a:effectLst/>
              <a:latin typeface="Arial" panose="020B0604020202020204" pitchFamily="34" charset="0"/>
            </a:endParaRPr>
          </a:p>
          <a:p>
            <a:pPr marL="0" indent="0">
              <a:buNone/>
            </a:pPr>
            <a:endParaRPr lang="en-US" sz="1800" b="0" i="0" dirty="0">
              <a:solidFill>
                <a:srgbClr val="000000"/>
              </a:solidFill>
              <a:effectLst/>
              <a:latin typeface="Open Sans" panose="020B0606030504020204" pitchFamily="34" charset="0"/>
            </a:endParaRPr>
          </a:p>
          <a:p>
            <a:r>
              <a:rPr lang="en-US" sz="1800" b="0" i="0" dirty="0">
                <a:solidFill>
                  <a:srgbClr val="000000"/>
                </a:solidFill>
                <a:effectLst/>
                <a:latin typeface="Arial" panose="020B0604020202020204" pitchFamily="34" charset="0"/>
              </a:rPr>
              <a:t>to contain the most important and significant natural habitats for in-situ </a:t>
            </a:r>
            <a:r>
              <a:rPr lang="en-US" sz="1800" b="0" i="0" dirty="0">
                <a:solidFill>
                  <a:srgbClr val="000000"/>
                </a:solidFill>
                <a:effectLst/>
                <a:highlight>
                  <a:srgbClr val="FFFF00"/>
                </a:highlight>
                <a:latin typeface="Arial" panose="020B0604020202020204" pitchFamily="34" charset="0"/>
              </a:rPr>
              <a:t>conservation of biological diversity</a:t>
            </a:r>
            <a:r>
              <a:rPr lang="en-US" sz="1800" b="0" i="0" dirty="0">
                <a:solidFill>
                  <a:srgbClr val="000000"/>
                </a:solidFill>
                <a:effectLst/>
                <a:latin typeface="Arial" panose="020B0604020202020204" pitchFamily="34" charset="0"/>
              </a:rPr>
              <a:t>, including those containing threatened species of outstanding universal value from the point of view of science or conservation</a:t>
            </a:r>
            <a:r>
              <a:rPr lang="cs-CZ" sz="1800" b="0" i="0" dirty="0">
                <a:solidFill>
                  <a:srgbClr val="000000"/>
                </a:solidFill>
                <a:effectLst/>
                <a:latin typeface="Arial" panose="020B0604020202020204" pitchFamily="34" charset="0"/>
              </a:rPr>
              <a:t> (X)</a:t>
            </a:r>
            <a:endParaRPr lang="en-US" sz="1800" b="0" i="0" dirty="0">
              <a:solidFill>
                <a:srgbClr val="000000"/>
              </a:solidFill>
              <a:effectLst/>
              <a:latin typeface="Arial" panose="020B0604020202020204" pitchFamily="34" charset="0"/>
            </a:endParaRPr>
          </a:p>
          <a:p>
            <a:endParaRPr lang="en-US" sz="1800"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361261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EDA0A-0DF1-4CB4-B5D4-9F915EE5D364}"/>
              </a:ext>
            </a:extLst>
          </p:cNvPr>
          <p:cNvSpPr>
            <a:spLocks noGrp="1"/>
          </p:cNvSpPr>
          <p:nvPr>
            <p:ph type="title"/>
          </p:nvPr>
        </p:nvSpPr>
        <p:spPr>
          <a:xfrm>
            <a:off x="628650" y="365127"/>
            <a:ext cx="7886700" cy="833754"/>
          </a:xfrm>
        </p:spPr>
        <p:txBody>
          <a:bodyPr>
            <a:normAutofit fontScale="90000"/>
          </a:bodyPr>
          <a:lstStyle/>
          <a:p>
            <a:r>
              <a:rPr lang="cs-CZ" dirty="0"/>
              <a:t>Czech </a:t>
            </a:r>
            <a:r>
              <a:rPr lang="cs-CZ" dirty="0" err="1"/>
              <a:t>culture</a:t>
            </a:r>
            <a:r>
              <a:rPr lang="cs-CZ" dirty="0"/>
              <a:t> – </a:t>
            </a:r>
            <a:r>
              <a:rPr lang="cs-CZ" dirty="0" err="1"/>
              <a:t>Intangible</a:t>
            </a:r>
            <a:r>
              <a:rPr lang="cs-CZ" dirty="0"/>
              <a:t> heritage</a:t>
            </a:r>
            <a:br>
              <a:rPr lang="cs-CZ" dirty="0"/>
            </a:br>
            <a:endParaRPr lang="cs-CZ" dirty="0"/>
          </a:p>
        </p:txBody>
      </p:sp>
      <p:sp>
        <p:nvSpPr>
          <p:cNvPr id="3" name="Zástupný obsah 2">
            <a:extLst>
              <a:ext uri="{FF2B5EF4-FFF2-40B4-BE49-F238E27FC236}">
                <a16:creationId xmlns:a16="http://schemas.microsoft.com/office/drawing/2014/main" id="{528BA309-03E7-4E97-9720-F698C0E023FF}"/>
              </a:ext>
            </a:extLst>
          </p:cNvPr>
          <p:cNvSpPr>
            <a:spLocks noGrp="1"/>
          </p:cNvSpPr>
          <p:nvPr>
            <p:ph idx="1"/>
          </p:nvPr>
        </p:nvSpPr>
        <p:spPr>
          <a:xfrm>
            <a:off x="628650" y="1198880"/>
            <a:ext cx="7886700" cy="4978083"/>
          </a:xfrm>
        </p:spPr>
        <p:txBody>
          <a:bodyPr>
            <a:normAutofit/>
          </a:bodyPr>
          <a:lstStyle/>
          <a:p>
            <a:pPr algn="l">
              <a:buFont typeface="Arial" panose="020B0604020202020204" pitchFamily="34" charset="0"/>
              <a:buChar char="•"/>
            </a:pPr>
            <a:endParaRPr lang="cs-CZ" b="1" i="0" u="none" strike="noStrike" dirty="0">
              <a:solidFill>
                <a:srgbClr val="0872CB"/>
              </a:solidFill>
              <a:effectLst/>
              <a:latin typeface="Arial" panose="020B0604020202020204" pitchFamily="34" charset="0"/>
              <a:hlinkClick r:id="rId3" tooltip="00147"/>
            </a:endParaRPr>
          </a:p>
          <a:p>
            <a:pPr algn="l">
              <a:buFont typeface="Arial" panose="020B0604020202020204" pitchFamily="34" charset="0"/>
              <a:buChar char="•"/>
            </a:pPr>
            <a:r>
              <a:rPr lang="cs-CZ" b="1" i="0" u="none" strike="noStrike" dirty="0">
                <a:solidFill>
                  <a:srgbClr val="0872CB"/>
                </a:solidFill>
                <a:effectLst/>
                <a:latin typeface="Arial" panose="020B0604020202020204" pitchFamily="34" charset="0"/>
                <a:hlinkClick r:id="rId3" tooltip="00147"/>
              </a:rPr>
              <a:t>Slovácko Verbuňk, </a:t>
            </a:r>
            <a:r>
              <a:rPr lang="cs-CZ" b="1" i="0" u="none" strike="noStrike" dirty="0" err="1">
                <a:solidFill>
                  <a:srgbClr val="0872CB"/>
                </a:solidFill>
                <a:effectLst/>
                <a:latin typeface="Arial" panose="020B0604020202020204" pitchFamily="34" charset="0"/>
                <a:hlinkClick r:id="rId3" tooltip="00147"/>
              </a:rPr>
              <a:t>recruit</a:t>
            </a:r>
            <a:r>
              <a:rPr lang="cs-CZ" b="1" i="0" u="none" strike="noStrike" dirty="0">
                <a:solidFill>
                  <a:srgbClr val="0872CB"/>
                </a:solidFill>
                <a:effectLst/>
                <a:latin typeface="Arial" panose="020B0604020202020204" pitchFamily="34" charset="0"/>
                <a:hlinkClick r:id="rId3" tooltip="00147"/>
              </a:rPr>
              <a:t> </a:t>
            </a:r>
            <a:r>
              <a:rPr lang="cs-CZ" b="1" i="0" u="none" strike="noStrike" dirty="0" err="1">
                <a:solidFill>
                  <a:srgbClr val="0872CB"/>
                </a:solidFill>
                <a:effectLst/>
                <a:latin typeface="Arial" panose="020B0604020202020204" pitchFamily="34" charset="0"/>
                <a:hlinkClick r:id="rId3" tooltip="00147"/>
              </a:rPr>
              <a:t>dances</a:t>
            </a:r>
            <a:endParaRPr lang="cs-CZ" b="1" i="0" u="none" strike="noStrike" dirty="0">
              <a:solidFill>
                <a:srgbClr val="0872CB"/>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0872CB"/>
                </a:solidFill>
                <a:effectLst/>
                <a:latin typeface="Arial" panose="020B0604020202020204" pitchFamily="34" charset="0"/>
                <a:hlinkClick r:id="rId4" tooltip="00397"/>
              </a:rPr>
              <a:t>Shrovetide door-to-door processions and masks in the villages of the </a:t>
            </a:r>
            <a:r>
              <a:rPr lang="en-US" b="1" i="0" u="none" strike="noStrike" dirty="0" err="1">
                <a:solidFill>
                  <a:srgbClr val="0872CB"/>
                </a:solidFill>
                <a:effectLst/>
                <a:latin typeface="Arial" panose="020B0604020202020204" pitchFamily="34" charset="0"/>
                <a:hlinkClick r:id="rId4" tooltip="00397"/>
              </a:rPr>
              <a:t>Hlinecko</a:t>
            </a:r>
            <a:r>
              <a:rPr lang="en-US" b="1" i="0" u="none" strike="noStrike" dirty="0">
                <a:solidFill>
                  <a:srgbClr val="0872CB"/>
                </a:solidFill>
                <a:effectLst/>
                <a:latin typeface="Arial" panose="020B0604020202020204" pitchFamily="34" charset="0"/>
                <a:hlinkClick r:id="rId4" tooltip="00397"/>
              </a:rPr>
              <a:t> area</a:t>
            </a:r>
            <a:endParaRPr lang="cs-CZ" b="1" i="0" u="none" strike="noStrike" dirty="0">
              <a:solidFill>
                <a:srgbClr val="0872CB"/>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0872CB"/>
                </a:solidFill>
                <a:effectLst/>
                <a:latin typeface="Arial" panose="020B0604020202020204" pitchFamily="34" charset="0"/>
                <a:hlinkClick r:id="rId5" tooltip="00564"/>
              </a:rPr>
              <a:t>Ride of the Kings in the south-east of the Czech Republic</a:t>
            </a:r>
            <a:endParaRPr lang="cs-CZ" b="1" dirty="0">
              <a:solidFill>
                <a:srgbClr val="0872CB"/>
              </a:solidFill>
              <a:latin typeface="Arial" panose="020B0604020202020204" pitchFamily="34" charset="0"/>
            </a:endParaRPr>
          </a:p>
          <a:p>
            <a:pPr algn="l">
              <a:buFont typeface="Arial" panose="020B0604020202020204" pitchFamily="34" charset="0"/>
              <a:buChar char="•"/>
            </a:pPr>
            <a:r>
              <a:rPr lang="en-US" b="1" i="0" u="none" strike="noStrike" dirty="0">
                <a:solidFill>
                  <a:srgbClr val="0872CB"/>
                </a:solidFill>
                <a:effectLst/>
                <a:latin typeface="Arial" panose="020B0604020202020204" pitchFamily="34" charset="0"/>
                <a:hlinkClick r:id="rId6" tooltip="01202"/>
              </a:rPr>
              <a:t>Puppetry in Slovakia and Czechia</a:t>
            </a:r>
            <a:endParaRPr lang="cs-CZ" b="1" i="0" u="none" strike="noStrike" dirty="0">
              <a:solidFill>
                <a:srgbClr val="0872CB"/>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0872CB"/>
                </a:solidFill>
                <a:effectLst/>
                <a:latin typeface="Arial" panose="020B0604020202020204" pitchFamily="34" charset="0"/>
                <a:hlinkClick r:id="rId7" tooltip="01209"/>
              </a:rPr>
              <a:t>Falconry, a living human heritage</a:t>
            </a:r>
            <a:endParaRPr lang="cs-CZ" b="1" dirty="0">
              <a:solidFill>
                <a:srgbClr val="0872CB"/>
              </a:solidFill>
              <a:latin typeface="Arial" panose="020B0604020202020204" pitchFamily="34" charset="0"/>
            </a:endParaRPr>
          </a:p>
          <a:p>
            <a:pPr algn="l">
              <a:buFont typeface="Arial" panose="020B0604020202020204" pitchFamily="34" charset="0"/>
              <a:buChar char="•"/>
            </a:pPr>
            <a:r>
              <a:rPr lang="cs-CZ" b="1" i="0" u="none" strike="noStrike" dirty="0" err="1">
                <a:solidFill>
                  <a:srgbClr val="0872CB"/>
                </a:solidFill>
                <a:effectLst/>
                <a:latin typeface="Arial" panose="020B0604020202020204" pitchFamily="34" charset="0"/>
                <a:hlinkClick r:id="rId8" tooltip="01365"/>
              </a:rPr>
              <a:t>Blaudruck</a:t>
            </a:r>
            <a:r>
              <a:rPr lang="cs-CZ" b="1" i="0" u="none" strike="noStrike" dirty="0">
                <a:solidFill>
                  <a:srgbClr val="0872CB"/>
                </a:solidFill>
                <a:effectLst/>
                <a:latin typeface="Arial" panose="020B0604020202020204" pitchFamily="34" charset="0"/>
                <a:hlinkClick r:id="rId8" tooltip="01365"/>
              </a:rPr>
              <a:t>/Modrotisk/</a:t>
            </a:r>
            <a:r>
              <a:rPr lang="cs-CZ" b="1" i="0" u="none" strike="noStrike" dirty="0" err="1">
                <a:solidFill>
                  <a:srgbClr val="0872CB"/>
                </a:solidFill>
                <a:effectLst/>
                <a:latin typeface="Arial" panose="020B0604020202020204" pitchFamily="34" charset="0"/>
                <a:hlinkClick r:id="rId8" tooltip="01365"/>
              </a:rPr>
              <a:t>Kékfestés</a:t>
            </a:r>
            <a:r>
              <a:rPr lang="cs-CZ" b="1" i="0" u="none" strike="noStrike" dirty="0">
                <a:solidFill>
                  <a:srgbClr val="0872CB"/>
                </a:solidFill>
                <a:effectLst/>
                <a:latin typeface="Arial" panose="020B0604020202020204" pitchFamily="34" charset="0"/>
                <a:hlinkClick r:id="rId8" tooltip="01365"/>
              </a:rPr>
              <a:t>/</a:t>
            </a:r>
            <a:r>
              <a:rPr lang="cs-CZ" b="1" i="0" u="none" strike="noStrike" dirty="0" err="1">
                <a:solidFill>
                  <a:srgbClr val="0872CB"/>
                </a:solidFill>
                <a:effectLst/>
                <a:latin typeface="Arial" panose="020B0604020202020204" pitchFamily="34" charset="0"/>
                <a:hlinkClick r:id="rId8" tooltip="01365"/>
              </a:rPr>
              <a:t>Modrotlač</a:t>
            </a:r>
            <a:r>
              <a:rPr lang="cs-CZ" b="1" i="0" u="none" strike="noStrike" dirty="0">
                <a:solidFill>
                  <a:srgbClr val="0872CB"/>
                </a:solidFill>
                <a:effectLst/>
                <a:latin typeface="Arial" panose="020B0604020202020204" pitchFamily="34" charset="0"/>
                <a:hlinkClick r:id="rId8" tooltip="01365"/>
              </a:rPr>
              <a:t>, </a:t>
            </a:r>
            <a:r>
              <a:rPr lang="cs-CZ" b="1" i="0" u="none" strike="noStrike" dirty="0" err="1">
                <a:solidFill>
                  <a:srgbClr val="0872CB"/>
                </a:solidFill>
                <a:effectLst/>
                <a:latin typeface="Arial" panose="020B0604020202020204" pitchFamily="34" charset="0"/>
                <a:hlinkClick r:id="rId8" tooltip="01365"/>
              </a:rPr>
              <a:t>resist</a:t>
            </a:r>
            <a:r>
              <a:rPr lang="cs-CZ" b="1" i="0" u="none" strike="noStrike" dirty="0">
                <a:solidFill>
                  <a:srgbClr val="0872CB"/>
                </a:solidFill>
                <a:effectLst/>
                <a:latin typeface="Arial" panose="020B0604020202020204" pitchFamily="34" charset="0"/>
                <a:hlinkClick r:id="rId8" tooltip="01365"/>
              </a:rPr>
              <a:t> </a:t>
            </a:r>
            <a:r>
              <a:rPr lang="cs-CZ" b="1" i="0" u="none" strike="noStrike" dirty="0" err="1">
                <a:solidFill>
                  <a:srgbClr val="0872CB"/>
                </a:solidFill>
                <a:effectLst/>
                <a:latin typeface="Arial" panose="020B0604020202020204" pitchFamily="34" charset="0"/>
                <a:hlinkClick r:id="rId8" tooltip="01365"/>
              </a:rPr>
              <a:t>block</a:t>
            </a:r>
            <a:r>
              <a:rPr lang="cs-CZ" b="1" i="0" u="none" strike="noStrike" dirty="0">
                <a:solidFill>
                  <a:srgbClr val="0872CB"/>
                </a:solidFill>
                <a:effectLst/>
                <a:latin typeface="Arial" panose="020B0604020202020204" pitchFamily="34" charset="0"/>
                <a:hlinkClick r:id="rId8" tooltip="01365"/>
              </a:rPr>
              <a:t> </a:t>
            </a:r>
            <a:r>
              <a:rPr lang="cs-CZ" b="1" i="0" u="none" strike="noStrike" dirty="0" err="1">
                <a:solidFill>
                  <a:srgbClr val="0872CB"/>
                </a:solidFill>
                <a:effectLst/>
                <a:latin typeface="Arial" panose="020B0604020202020204" pitchFamily="34" charset="0"/>
                <a:hlinkClick r:id="rId8" tooltip="01365"/>
              </a:rPr>
              <a:t>printing</a:t>
            </a:r>
            <a:r>
              <a:rPr lang="cs-CZ" b="1" i="0" u="none" strike="noStrike" dirty="0">
                <a:solidFill>
                  <a:srgbClr val="0872CB"/>
                </a:solidFill>
                <a:effectLst/>
                <a:latin typeface="Arial" panose="020B0604020202020204" pitchFamily="34" charset="0"/>
                <a:hlinkClick r:id="rId8" tooltip="01365"/>
              </a:rPr>
              <a:t> and indigo </a:t>
            </a:r>
            <a:r>
              <a:rPr lang="cs-CZ" b="1" i="0" u="none" strike="noStrike" dirty="0" err="1">
                <a:solidFill>
                  <a:srgbClr val="0872CB"/>
                </a:solidFill>
                <a:effectLst/>
                <a:latin typeface="Arial" panose="020B0604020202020204" pitchFamily="34" charset="0"/>
                <a:hlinkClick r:id="rId8" tooltip="01365"/>
              </a:rPr>
              <a:t>dyeing</a:t>
            </a:r>
            <a:r>
              <a:rPr lang="cs-CZ" b="1" i="0" u="none" strike="noStrike" dirty="0">
                <a:solidFill>
                  <a:srgbClr val="0872CB"/>
                </a:solidFill>
                <a:effectLst/>
                <a:latin typeface="Arial" panose="020B0604020202020204" pitchFamily="34" charset="0"/>
                <a:hlinkClick r:id="rId8" tooltip="01365"/>
              </a:rPr>
              <a:t> in Europe</a:t>
            </a:r>
            <a:endParaRPr lang="cs-CZ" b="1" i="0" u="none" strike="noStrike" dirty="0">
              <a:solidFill>
                <a:srgbClr val="0872CB"/>
              </a:solidFill>
              <a:effectLst/>
              <a:latin typeface="Arial" panose="020B0604020202020204" pitchFamily="34" charset="0"/>
            </a:endParaRPr>
          </a:p>
          <a:p>
            <a:pPr algn="l">
              <a:buFont typeface="Arial" panose="020B0604020202020204" pitchFamily="34" charset="0"/>
              <a:buChar char="•"/>
            </a:pPr>
            <a:r>
              <a:rPr lang="en-US" b="1" i="0" u="none" strike="noStrike" dirty="0">
                <a:solidFill>
                  <a:srgbClr val="0872CB"/>
                </a:solidFill>
                <a:effectLst/>
                <a:latin typeface="Arial" panose="020B0604020202020204" pitchFamily="34" charset="0"/>
                <a:hlinkClick r:id="rId9" tooltip="01559"/>
              </a:rPr>
              <a:t>Handmade production of Christmas tree decorations from blown glass beads</a:t>
            </a:r>
            <a:endParaRPr lang="cs-CZ" b="1" dirty="0">
              <a:solidFill>
                <a:srgbClr val="0872CB"/>
              </a:solidFill>
              <a:latin typeface="Arial" panose="020B0604020202020204" pitchFamily="34" charset="0"/>
            </a:endParaRPr>
          </a:p>
          <a:p>
            <a:pPr algn="l">
              <a:buFont typeface="Arial" panose="020B0604020202020204" pitchFamily="34" charset="0"/>
              <a:buChar char="•"/>
            </a:pPr>
            <a:endParaRPr lang="cs-CZ" dirty="0"/>
          </a:p>
        </p:txBody>
      </p:sp>
    </p:spTree>
    <p:extLst>
      <p:ext uri="{BB962C8B-B14F-4D97-AF65-F5344CB8AC3E}">
        <p14:creationId xmlns:p14="http://schemas.microsoft.com/office/powerpoint/2010/main" val="367820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EDA0A-0DF1-4CB4-B5D4-9F915EE5D364}"/>
              </a:ext>
            </a:extLst>
          </p:cNvPr>
          <p:cNvSpPr>
            <a:spLocks noGrp="1"/>
          </p:cNvSpPr>
          <p:nvPr>
            <p:ph type="title"/>
          </p:nvPr>
        </p:nvSpPr>
        <p:spPr/>
        <p:txBody>
          <a:bodyPr/>
          <a:lstStyle/>
          <a:p>
            <a:r>
              <a:rPr lang="cs-CZ" dirty="0"/>
              <a:t>Czech culture</a:t>
            </a:r>
            <a:br>
              <a:rPr lang="cs-CZ" dirty="0"/>
            </a:br>
            <a:endParaRPr lang="cs-CZ" dirty="0"/>
          </a:p>
        </p:txBody>
      </p:sp>
      <p:sp>
        <p:nvSpPr>
          <p:cNvPr id="3" name="Zástupný obsah 2">
            <a:extLst>
              <a:ext uri="{FF2B5EF4-FFF2-40B4-BE49-F238E27FC236}">
                <a16:creationId xmlns:a16="http://schemas.microsoft.com/office/drawing/2014/main" id="{528BA309-03E7-4E97-9720-F698C0E023FF}"/>
              </a:ext>
            </a:extLst>
          </p:cNvPr>
          <p:cNvSpPr>
            <a:spLocks noGrp="1"/>
          </p:cNvSpPr>
          <p:nvPr>
            <p:ph idx="1"/>
          </p:nvPr>
        </p:nvSpPr>
        <p:spPr>
          <a:xfrm>
            <a:off x="628650" y="1188720"/>
            <a:ext cx="7886700" cy="5455920"/>
          </a:xfrm>
        </p:spPr>
        <p:txBody>
          <a:bodyPr>
            <a:normAutofit fontScale="77500" lnSpcReduction="20000"/>
          </a:bodyPr>
          <a:lstStyle/>
          <a:p>
            <a:pPr marL="0" indent="0">
              <a:buNone/>
            </a:pPr>
            <a:r>
              <a:rPr lang="cs-CZ" sz="2900" b="1" dirty="0" err="1"/>
              <a:t>Czechia</a:t>
            </a:r>
            <a:r>
              <a:rPr lang="cs-CZ" sz="2900" b="1" dirty="0"/>
              <a:t> (16)  - </a:t>
            </a:r>
            <a:r>
              <a:rPr lang="cs-CZ" sz="2900" b="1" dirty="0" err="1"/>
              <a:t>Tangible</a:t>
            </a:r>
            <a:r>
              <a:rPr lang="cs-CZ" sz="2900" b="1" dirty="0"/>
              <a:t> heritage</a:t>
            </a: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2"/>
              </a:rPr>
              <a:t>Historic</a:t>
            </a:r>
            <a:r>
              <a:rPr lang="cs-CZ" b="0" i="0" u="none" strike="noStrike" dirty="0">
                <a:solidFill>
                  <a:srgbClr val="2D649E"/>
                </a:solidFill>
                <a:effectLst/>
                <a:latin typeface="Arial" panose="020B0604020202020204" pitchFamily="34" charset="0"/>
                <a:hlinkClick r:id="rId2"/>
              </a:rPr>
              <a:t> Centre of Český Krumlov</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3"/>
              </a:rPr>
              <a:t>Historic</a:t>
            </a:r>
            <a:r>
              <a:rPr lang="cs-CZ" b="0" i="0" u="none" strike="noStrike" dirty="0">
                <a:solidFill>
                  <a:srgbClr val="2D649E"/>
                </a:solidFill>
                <a:effectLst/>
                <a:latin typeface="Arial" panose="020B0604020202020204" pitchFamily="34" charset="0"/>
                <a:hlinkClick r:id="rId3"/>
              </a:rPr>
              <a:t> Centre of Prague</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4"/>
              </a:rPr>
              <a:t>Historic</a:t>
            </a:r>
            <a:r>
              <a:rPr lang="cs-CZ" b="0" i="0" u="none" strike="noStrike" dirty="0">
                <a:solidFill>
                  <a:srgbClr val="2D649E"/>
                </a:solidFill>
                <a:effectLst/>
                <a:latin typeface="Arial" panose="020B0604020202020204" pitchFamily="34" charset="0"/>
                <a:hlinkClick r:id="rId4"/>
              </a:rPr>
              <a:t> Centre of Telč</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5"/>
              </a:rPr>
              <a:t>Pilgrimage</a:t>
            </a:r>
            <a:r>
              <a:rPr lang="cs-CZ" b="0" i="0" u="none" strike="noStrike" dirty="0">
                <a:solidFill>
                  <a:srgbClr val="2D649E"/>
                </a:solidFill>
                <a:effectLst/>
                <a:latin typeface="Arial" panose="020B0604020202020204" pitchFamily="34" charset="0"/>
                <a:hlinkClick r:id="rId5"/>
              </a:rPr>
              <a:t> </a:t>
            </a:r>
            <a:r>
              <a:rPr lang="cs-CZ" b="0" i="0" u="none" strike="noStrike" dirty="0" err="1">
                <a:solidFill>
                  <a:srgbClr val="2D649E"/>
                </a:solidFill>
                <a:effectLst/>
                <a:latin typeface="Arial" panose="020B0604020202020204" pitchFamily="34" charset="0"/>
                <a:hlinkClick r:id="rId5"/>
              </a:rPr>
              <a:t>Church</a:t>
            </a:r>
            <a:r>
              <a:rPr lang="cs-CZ" b="0" i="0" u="none" strike="noStrike" dirty="0">
                <a:solidFill>
                  <a:srgbClr val="2D649E"/>
                </a:solidFill>
                <a:effectLst/>
                <a:latin typeface="Arial" panose="020B0604020202020204" pitchFamily="34" charset="0"/>
                <a:hlinkClick r:id="rId5"/>
              </a:rPr>
              <a:t> of St John of Nepomuk </a:t>
            </a:r>
            <a:r>
              <a:rPr lang="cs-CZ" b="0" i="0" u="none" strike="noStrike" dirty="0" err="1">
                <a:solidFill>
                  <a:srgbClr val="2D649E"/>
                </a:solidFill>
                <a:effectLst/>
                <a:latin typeface="Arial" panose="020B0604020202020204" pitchFamily="34" charset="0"/>
                <a:hlinkClick r:id="rId5"/>
              </a:rPr>
              <a:t>at</a:t>
            </a:r>
            <a:r>
              <a:rPr lang="cs-CZ" b="0" i="0" u="none" strike="noStrike" dirty="0">
                <a:solidFill>
                  <a:srgbClr val="2D649E"/>
                </a:solidFill>
                <a:effectLst/>
                <a:latin typeface="Arial" panose="020B0604020202020204" pitchFamily="34" charset="0"/>
                <a:hlinkClick r:id="rId5"/>
              </a:rPr>
              <a:t> Zelená Hora</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6"/>
              </a:rPr>
              <a:t>Kutná Hora: </a:t>
            </a:r>
            <a:r>
              <a:rPr lang="cs-CZ" b="0" i="0" u="none" strike="noStrike" dirty="0" err="1">
                <a:solidFill>
                  <a:srgbClr val="2D649E"/>
                </a:solidFill>
                <a:effectLst/>
                <a:latin typeface="Arial" panose="020B0604020202020204" pitchFamily="34" charset="0"/>
                <a:hlinkClick r:id="rId6"/>
              </a:rPr>
              <a:t>Historical</a:t>
            </a:r>
            <a:r>
              <a:rPr lang="cs-CZ" b="0" i="0" u="none" strike="noStrike" dirty="0">
                <a:solidFill>
                  <a:srgbClr val="2D649E"/>
                </a:solidFill>
                <a:effectLst/>
                <a:latin typeface="Arial" panose="020B0604020202020204" pitchFamily="34" charset="0"/>
                <a:hlinkClick r:id="rId6"/>
              </a:rPr>
              <a:t> </a:t>
            </a:r>
            <a:r>
              <a:rPr lang="cs-CZ" b="0" i="0" u="none" strike="noStrike" dirty="0" err="1">
                <a:solidFill>
                  <a:srgbClr val="2D649E"/>
                </a:solidFill>
                <a:effectLst/>
                <a:latin typeface="Arial" panose="020B0604020202020204" pitchFamily="34" charset="0"/>
                <a:hlinkClick r:id="rId6"/>
              </a:rPr>
              <a:t>Town</a:t>
            </a:r>
            <a:r>
              <a:rPr lang="cs-CZ" b="0" i="0" u="none" strike="noStrike" dirty="0">
                <a:solidFill>
                  <a:srgbClr val="2D649E"/>
                </a:solidFill>
                <a:effectLst/>
                <a:latin typeface="Arial" panose="020B0604020202020204" pitchFamily="34" charset="0"/>
                <a:hlinkClick r:id="rId6"/>
              </a:rPr>
              <a:t> Centre </a:t>
            </a:r>
            <a:r>
              <a:rPr lang="cs-CZ" b="0" i="0" u="none" strike="noStrike" dirty="0" err="1">
                <a:solidFill>
                  <a:srgbClr val="2D649E"/>
                </a:solidFill>
                <a:effectLst/>
                <a:latin typeface="Arial" panose="020B0604020202020204" pitchFamily="34" charset="0"/>
                <a:hlinkClick r:id="rId6"/>
              </a:rPr>
              <a:t>with</a:t>
            </a:r>
            <a:r>
              <a:rPr lang="cs-CZ" b="0" i="0" u="none" strike="noStrike" dirty="0">
                <a:solidFill>
                  <a:srgbClr val="2D649E"/>
                </a:solidFill>
                <a:effectLst/>
                <a:latin typeface="Arial" panose="020B0604020202020204" pitchFamily="34" charset="0"/>
                <a:hlinkClick r:id="rId6"/>
              </a:rPr>
              <a:t> </a:t>
            </a:r>
            <a:r>
              <a:rPr lang="cs-CZ" b="0" i="0" u="none" strike="noStrike" dirty="0" err="1">
                <a:solidFill>
                  <a:srgbClr val="2D649E"/>
                </a:solidFill>
                <a:effectLst/>
                <a:latin typeface="Arial" panose="020B0604020202020204" pitchFamily="34" charset="0"/>
                <a:hlinkClick r:id="rId6"/>
              </a:rPr>
              <a:t>the</a:t>
            </a:r>
            <a:r>
              <a:rPr lang="cs-CZ" b="0" i="0" u="none" strike="noStrike" dirty="0">
                <a:solidFill>
                  <a:srgbClr val="2D649E"/>
                </a:solidFill>
                <a:effectLst/>
                <a:latin typeface="Arial" panose="020B0604020202020204" pitchFamily="34" charset="0"/>
                <a:hlinkClick r:id="rId6"/>
              </a:rPr>
              <a:t> </a:t>
            </a:r>
            <a:r>
              <a:rPr lang="cs-CZ" b="0" i="0" u="none" strike="noStrike" dirty="0" err="1">
                <a:solidFill>
                  <a:srgbClr val="2D649E"/>
                </a:solidFill>
                <a:effectLst/>
                <a:latin typeface="Arial" panose="020B0604020202020204" pitchFamily="34" charset="0"/>
                <a:hlinkClick r:id="rId6"/>
              </a:rPr>
              <a:t>Church</a:t>
            </a:r>
            <a:r>
              <a:rPr lang="cs-CZ" b="0" i="0" u="none" strike="noStrike" dirty="0">
                <a:solidFill>
                  <a:srgbClr val="2D649E"/>
                </a:solidFill>
                <a:effectLst/>
                <a:latin typeface="Arial" panose="020B0604020202020204" pitchFamily="34" charset="0"/>
                <a:hlinkClick r:id="rId6"/>
              </a:rPr>
              <a:t> of St Barbara and </a:t>
            </a:r>
            <a:r>
              <a:rPr lang="cs-CZ" b="0" i="0" u="none" strike="noStrike" dirty="0" err="1">
                <a:solidFill>
                  <a:srgbClr val="2D649E"/>
                </a:solidFill>
                <a:effectLst/>
                <a:latin typeface="Arial" panose="020B0604020202020204" pitchFamily="34" charset="0"/>
                <a:hlinkClick r:id="rId6"/>
              </a:rPr>
              <a:t>the</a:t>
            </a:r>
            <a:r>
              <a:rPr lang="cs-CZ" b="0" i="0" u="none" strike="noStrike" dirty="0">
                <a:solidFill>
                  <a:srgbClr val="2D649E"/>
                </a:solidFill>
                <a:effectLst/>
                <a:latin typeface="Arial" panose="020B0604020202020204" pitchFamily="34" charset="0"/>
                <a:hlinkClick r:id="rId6"/>
              </a:rPr>
              <a:t> </a:t>
            </a:r>
            <a:r>
              <a:rPr lang="cs-CZ" b="0" i="0" u="none" strike="noStrike" dirty="0" err="1">
                <a:solidFill>
                  <a:srgbClr val="2D649E"/>
                </a:solidFill>
                <a:effectLst/>
                <a:latin typeface="Arial" panose="020B0604020202020204" pitchFamily="34" charset="0"/>
                <a:hlinkClick r:id="rId6"/>
              </a:rPr>
              <a:t>Cathedral</a:t>
            </a:r>
            <a:r>
              <a:rPr lang="cs-CZ" b="0" i="0" u="none" strike="noStrike" dirty="0">
                <a:solidFill>
                  <a:srgbClr val="2D649E"/>
                </a:solidFill>
                <a:effectLst/>
                <a:latin typeface="Arial" panose="020B0604020202020204" pitchFamily="34" charset="0"/>
                <a:hlinkClick r:id="rId6"/>
              </a:rPr>
              <a:t> of </a:t>
            </a:r>
            <a:r>
              <a:rPr lang="cs-CZ" b="0" i="0" u="none" strike="noStrike" dirty="0" err="1">
                <a:solidFill>
                  <a:srgbClr val="2D649E"/>
                </a:solidFill>
                <a:effectLst/>
                <a:latin typeface="Arial" panose="020B0604020202020204" pitchFamily="34" charset="0"/>
                <a:hlinkClick r:id="rId6"/>
              </a:rPr>
              <a:t>Our</a:t>
            </a:r>
            <a:r>
              <a:rPr lang="cs-CZ" b="0" i="0" u="none" strike="noStrike" dirty="0">
                <a:solidFill>
                  <a:srgbClr val="2D649E"/>
                </a:solidFill>
                <a:effectLst/>
                <a:latin typeface="Arial" panose="020B0604020202020204" pitchFamily="34" charset="0"/>
                <a:hlinkClick r:id="rId6"/>
              </a:rPr>
              <a:t> Lady </a:t>
            </a:r>
            <a:r>
              <a:rPr lang="cs-CZ" b="0" i="0" u="none" strike="noStrike" dirty="0" err="1">
                <a:solidFill>
                  <a:srgbClr val="2D649E"/>
                </a:solidFill>
                <a:effectLst/>
                <a:latin typeface="Arial" panose="020B0604020202020204" pitchFamily="34" charset="0"/>
                <a:hlinkClick r:id="rId6"/>
              </a:rPr>
              <a:t>at</a:t>
            </a:r>
            <a:r>
              <a:rPr lang="cs-CZ" b="0" i="0" u="none" strike="noStrike" dirty="0">
                <a:solidFill>
                  <a:srgbClr val="2D649E"/>
                </a:solidFill>
                <a:effectLst/>
                <a:latin typeface="Arial" panose="020B0604020202020204" pitchFamily="34" charset="0"/>
                <a:hlinkClick r:id="rId6"/>
              </a:rPr>
              <a:t> Sedlec</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7"/>
              </a:rPr>
              <a:t>Lednice-Valtice Cultural </a:t>
            </a:r>
            <a:r>
              <a:rPr lang="cs-CZ" b="0" i="0" u="none" strike="noStrike" dirty="0" err="1">
                <a:solidFill>
                  <a:srgbClr val="2D649E"/>
                </a:solidFill>
                <a:effectLst/>
                <a:latin typeface="Arial" panose="020B0604020202020204" pitchFamily="34" charset="0"/>
                <a:hlinkClick r:id="rId7"/>
              </a:rPr>
              <a:t>Landscape</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8"/>
              </a:rPr>
              <a:t>Gardens</a:t>
            </a:r>
            <a:r>
              <a:rPr lang="cs-CZ" b="0" i="0" u="none" strike="noStrike" dirty="0">
                <a:solidFill>
                  <a:srgbClr val="2D649E"/>
                </a:solidFill>
                <a:effectLst/>
                <a:latin typeface="Arial" panose="020B0604020202020204" pitchFamily="34" charset="0"/>
                <a:hlinkClick r:id="rId8"/>
              </a:rPr>
              <a:t> and </a:t>
            </a:r>
            <a:r>
              <a:rPr lang="cs-CZ" b="0" i="0" u="none" strike="noStrike" dirty="0" err="1">
                <a:solidFill>
                  <a:srgbClr val="2D649E"/>
                </a:solidFill>
                <a:effectLst/>
                <a:latin typeface="Arial" panose="020B0604020202020204" pitchFamily="34" charset="0"/>
                <a:hlinkClick r:id="rId8"/>
              </a:rPr>
              <a:t>Castle</a:t>
            </a:r>
            <a:r>
              <a:rPr lang="cs-CZ" b="0" i="0" u="none" strike="noStrike" dirty="0">
                <a:solidFill>
                  <a:srgbClr val="2D649E"/>
                </a:solidFill>
                <a:effectLst/>
                <a:latin typeface="Arial" panose="020B0604020202020204" pitchFamily="34" charset="0"/>
                <a:hlinkClick r:id="rId8"/>
              </a:rPr>
              <a:t> </a:t>
            </a:r>
            <a:r>
              <a:rPr lang="cs-CZ" b="0" i="0" u="none" strike="noStrike" dirty="0" err="1">
                <a:solidFill>
                  <a:srgbClr val="2D649E"/>
                </a:solidFill>
                <a:effectLst/>
                <a:latin typeface="Arial" panose="020B0604020202020204" pitchFamily="34" charset="0"/>
                <a:hlinkClick r:id="rId8"/>
              </a:rPr>
              <a:t>at</a:t>
            </a:r>
            <a:r>
              <a:rPr lang="cs-CZ" b="0" i="0" u="none" strike="noStrike" dirty="0">
                <a:solidFill>
                  <a:srgbClr val="2D649E"/>
                </a:solidFill>
                <a:effectLst/>
                <a:latin typeface="Arial" panose="020B0604020202020204" pitchFamily="34" charset="0"/>
                <a:hlinkClick r:id="rId8"/>
              </a:rPr>
              <a:t> Kroměříž</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9"/>
              </a:rPr>
              <a:t>Holašovice </a:t>
            </a:r>
            <a:r>
              <a:rPr lang="cs-CZ" b="0" i="0" u="none" strike="noStrike" dirty="0" err="1">
                <a:solidFill>
                  <a:srgbClr val="2D649E"/>
                </a:solidFill>
                <a:effectLst/>
                <a:latin typeface="Arial" panose="020B0604020202020204" pitchFamily="34" charset="0"/>
                <a:hlinkClick r:id="rId9"/>
              </a:rPr>
              <a:t>Historic</a:t>
            </a:r>
            <a:r>
              <a:rPr lang="cs-CZ" b="0" i="0" u="none" strike="noStrike" dirty="0">
                <a:solidFill>
                  <a:srgbClr val="2D649E"/>
                </a:solidFill>
                <a:effectLst/>
                <a:latin typeface="Arial" panose="020B0604020202020204" pitchFamily="34" charset="0"/>
                <a:hlinkClick r:id="rId9"/>
              </a:rPr>
              <a:t> </a:t>
            </a:r>
            <a:r>
              <a:rPr lang="cs-CZ" b="0" i="0" u="none" strike="noStrike" dirty="0" err="1">
                <a:solidFill>
                  <a:srgbClr val="2D649E"/>
                </a:solidFill>
                <a:effectLst/>
                <a:latin typeface="Arial" panose="020B0604020202020204" pitchFamily="34" charset="0"/>
                <a:hlinkClick r:id="rId9"/>
              </a:rPr>
              <a:t>Village</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10"/>
              </a:rPr>
              <a:t>Litomyšl </a:t>
            </a:r>
            <a:r>
              <a:rPr lang="cs-CZ" b="0" i="0" u="none" strike="noStrike" dirty="0" err="1">
                <a:solidFill>
                  <a:srgbClr val="2D649E"/>
                </a:solidFill>
                <a:effectLst/>
                <a:latin typeface="Arial" panose="020B0604020202020204" pitchFamily="34" charset="0"/>
                <a:hlinkClick r:id="rId10"/>
              </a:rPr>
              <a:t>Castle</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11"/>
              </a:rPr>
              <a:t>Holy</a:t>
            </a:r>
            <a:r>
              <a:rPr lang="cs-CZ" b="0" i="0" u="none" strike="noStrike" dirty="0">
                <a:solidFill>
                  <a:srgbClr val="2D649E"/>
                </a:solidFill>
                <a:effectLst/>
                <a:latin typeface="Arial" panose="020B0604020202020204" pitchFamily="34" charset="0"/>
                <a:hlinkClick r:id="rId11"/>
              </a:rPr>
              <a:t> Trinity </a:t>
            </a:r>
            <a:r>
              <a:rPr lang="cs-CZ" b="0" i="0" u="none" strike="noStrike" dirty="0" err="1">
                <a:solidFill>
                  <a:srgbClr val="2D649E"/>
                </a:solidFill>
                <a:effectLst/>
                <a:latin typeface="Arial" panose="020B0604020202020204" pitchFamily="34" charset="0"/>
                <a:hlinkClick r:id="rId11"/>
              </a:rPr>
              <a:t>Column</a:t>
            </a:r>
            <a:r>
              <a:rPr lang="cs-CZ" b="0" i="0" u="none" strike="noStrike" dirty="0">
                <a:solidFill>
                  <a:srgbClr val="2D649E"/>
                </a:solidFill>
                <a:effectLst/>
                <a:latin typeface="Arial" panose="020B0604020202020204" pitchFamily="34" charset="0"/>
                <a:hlinkClick r:id="rId11"/>
              </a:rPr>
              <a:t> in Olomouc</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12"/>
              </a:rPr>
              <a:t>Tugendhat </a:t>
            </a:r>
            <a:r>
              <a:rPr lang="cs-CZ" b="0" i="0" u="none" strike="noStrike" dirty="0" err="1">
                <a:solidFill>
                  <a:srgbClr val="2D649E"/>
                </a:solidFill>
                <a:effectLst/>
                <a:latin typeface="Arial" panose="020B0604020202020204" pitchFamily="34" charset="0"/>
                <a:hlinkClick r:id="rId12"/>
              </a:rPr>
              <a:t>Villa</a:t>
            </a:r>
            <a:r>
              <a:rPr lang="cs-CZ" b="0" i="0" u="none" strike="noStrike" dirty="0">
                <a:solidFill>
                  <a:srgbClr val="2D649E"/>
                </a:solidFill>
                <a:effectLst/>
                <a:latin typeface="Arial" panose="020B0604020202020204" pitchFamily="34" charset="0"/>
                <a:hlinkClick r:id="rId12"/>
              </a:rPr>
              <a:t> in Brno</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13"/>
              </a:rPr>
              <a:t>Jewish</a:t>
            </a:r>
            <a:r>
              <a:rPr lang="cs-CZ" b="0" i="0" u="none" strike="noStrike" dirty="0">
                <a:solidFill>
                  <a:srgbClr val="2D649E"/>
                </a:solidFill>
                <a:effectLst/>
                <a:latin typeface="Arial" panose="020B0604020202020204" pitchFamily="34" charset="0"/>
                <a:hlinkClick r:id="rId13"/>
              </a:rPr>
              <a:t> </a:t>
            </a:r>
            <a:r>
              <a:rPr lang="cs-CZ" b="0" i="0" u="none" strike="noStrike" dirty="0" err="1">
                <a:solidFill>
                  <a:srgbClr val="2D649E"/>
                </a:solidFill>
                <a:effectLst/>
                <a:latin typeface="Arial" panose="020B0604020202020204" pitchFamily="34" charset="0"/>
                <a:hlinkClick r:id="rId13"/>
              </a:rPr>
              <a:t>Quarter</a:t>
            </a:r>
            <a:r>
              <a:rPr lang="cs-CZ" b="0" i="0" u="none" strike="noStrike" dirty="0">
                <a:solidFill>
                  <a:srgbClr val="2D649E"/>
                </a:solidFill>
                <a:effectLst/>
                <a:latin typeface="Arial" panose="020B0604020202020204" pitchFamily="34" charset="0"/>
                <a:hlinkClick r:id="rId13"/>
              </a:rPr>
              <a:t> and St </a:t>
            </a:r>
            <a:r>
              <a:rPr lang="cs-CZ" b="0" i="0" u="none" strike="noStrike" dirty="0" err="1">
                <a:solidFill>
                  <a:srgbClr val="2D649E"/>
                </a:solidFill>
                <a:effectLst/>
                <a:latin typeface="Arial" panose="020B0604020202020204" pitchFamily="34" charset="0"/>
                <a:hlinkClick r:id="rId13"/>
              </a:rPr>
              <a:t>Procopius</a:t>
            </a:r>
            <a:r>
              <a:rPr lang="cs-CZ" b="0" i="0" u="none" strike="noStrike" dirty="0">
                <a:solidFill>
                  <a:srgbClr val="2D649E"/>
                </a:solidFill>
                <a:effectLst/>
                <a:latin typeface="Arial" panose="020B0604020202020204" pitchFamily="34" charset="0"/>
                <a:hlinkClick r:id="rId13"/>
              </a:rPr>
              <a:t>' </a:t>
            </a:r>
            <a:r>
              <a:rPr lang="cs-CZ" b="0" i="0" u="none" strike="noStrike" dirty="0" err="1">
                <a:solidFill>
                  <a:srgbClr val="2D649E"/>
                </a:solidFill>
                <a:effectLst/>
                <a:latin typeface="Arial" panose="020B0604020202020204" pitchFamily="34" charset="0"/>
                <a:hlinkClick r:id="rId13"/>
              </a:rPr>
              <a:t>Basilica</a:t>
            </a:r>
            <a:r>
              <a:rPr lang="cs-CZ" b="0" i="0" u="none" strike="noStrike" dirty="0">
                <a:solidFill>
                  <a:srgbClr val="2D649E"/>
                </a:solidFill>
                <a:effectLst/>
                <a:latin typeface="Arial" panose="020B0604020202020204" pitchFamily="34" charset="0"/>
                <a:hlinkClick r:id="rId13"/>
              </a:rPr>
              <a:t> in Třebíč</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14"/>
              </a:rPr>
              <a:t>Ancient</a:t>
            </a:r>
            <a:r>
              <a:rPr lang="cs-CZ" b="0" i="0" u="none" strike="noStrike" dirty="0">
                <a:solidFill>
                  <a:srgbClr val="2D649E"/>
                </a:solidFill>
                <a:effectLst/>
                <a:latin typeface="Arial" panose="020B0604020202020204" pitchFamily="34" charset="0"/>
                <a:hlinkClick r:id="rId14"/>
              </a:rPr>
              <a:t> and </a:t>
            </a:r>
            <a:r>
              <a:rPr lang="cs-CZ" b="0" i="0" u="none" strike="noStrike" dirty="0" err="1">
                <a:solidFill>
                  <a:srgbClr val="2D649E"/>
                </a:solidFill>
                <a:effectLst/>
                <a:latin typeface="Arial" panose="020B0604020202020204" pitchFamily="34" charset="0"/>
                <a:hlinkClick r:id="rId14"/>
              </a:rPr>
              <a:t>Primeval</a:t>
            </a:r>
            <a:r>
              <a:rPr lang="cs-CZ" b="0" i="0" u="none" strike="noStrike" dirty="0">
                <a:solidFill>
                  <a:srgbClr val="2D649E"/>
                </a:solidFill>
                <a:effectLst/>
                <a:latin typeface="Arial" panose="020B0604020202020204" pitchFamily="34" charset="0"/>
                <a:hlinkClick r:id="rId14"/>
              </a:rPr>
              <a:t> </a:t>
            </a:r>
            <a:r>
              <a:rPr lang="cs-CZ" b="0" i="0" u="none" strike="noStrike" dirty="0" err="1">
                <a:solidFill>
                  <a:srgbClr val="2D649E"/>
                </a:solidFill>
                <a:effectLst/>
                <a:latin typeface="Arial" panose="020B0604020202020204" pitchFamily="34" charset="0"/>
                <a:hlinkClick r:id="rId14"/>
              </a:rPr>
              <a:t>Beech</a:t>
            </a:r>
            <a:r>
              <a:rPr lang="cs-CZ" b="0" i="0" u="none" strike="noStrike" dirty="0">
                <a:solidFill>
                  <a:srgbClr val="2D649E"/>
                </a:solidFill>
                <a:effectLst/>
                <a:latin typeface="Arial" panose="020B0604020202020204" pitchFamily="34" charset="0"/>
                <a:hlinkClick r:id="rId14"/>
              </a:rPr>
              <a:t> </a:t>
            </a:r>
            <a:r>
              <a:rPr lang="cs-CZ" b="0" i="0" u="none" strike="noStrike" dirty="0" err="1">
                <a:solidFill>
                  <a:srgbClr val="2D649E"/>
                </a:solidFill>
                <a:effectLst/>
                <a:latin typeface="Arial" panose="020B0604020202020204" pitchFamily="34" charset="0"/>
                <a:hlinkClick r:id="rId14"/>
              </a:rPr>
              <a:t>Forests</a:t>
            </a:r>
            <a:r>
              <a:rPr lang="cs-CZ" b="0" i="0" u="none" strike="noStrike" dirty="0">
                <a:solidFill>
                  <a:srgbClr val="2D649E"/>
                </a:solidFill>
                <a:effectLst/>
                <a:latin typeface="Arial" panose="020B0604020202020204" pitchFamily="34" charset="0"/>
                <a:hlinkClick r:id="rId14"/>
              </a:rPr>
              <a:t> of </a:t>
            </a:r>
            <a:r>
              <a:rPr lang="cs-CZ" b="0" i="0" u="none" strike="noStrike" dirty="0" err="1">
                <a:solidFill>
                  <a:srgbClr val="2D649E"/>
                </a:solidFill>
                <a:effectLst/>
                <a:latin typeface="Arial" panose="020B0604020202020204" pitchFamily="34" charset="0"/>
                <a:hlinkClick r:id="rId14"/>
              </a:rPr>
              <a:t>the</a:t>
            </a:r>
            <a:r>
              <a:rPr lang="cs-CZ" b="0" i="0" u="none" strike="noStrike" dirty="0">
                <a:solidFill>
                  <a:srgbClr val="2D649E"/>
                </a:solidFill>
                <a:effectLst/>
                <a:latin typeface="Arial" panose="020B0604020202020204" pitchFamily="34" charset="0"/>
                <a:hlinkClick r:id="rId14"/>
              </a:rPr>
              <a:t> </a:t>
            </a:r>
            <a:r>
              <a:rPr lang="cs-CZ" b="0" i="0" u="none" strike="noStrike" dirty="0" err="1">
                <a:solidFill>
                  <a:srgbClr val="2D649E"/>
                </a:solidFill>
                <a:effectLst/>
                <a:latin typeface="Arial" panose="020B0604020202020204" pitchFamily="34" charset="0"/>
                <a:hlinkClick r:id="rId14"/>
              </a:rPr>
              <a:t>Carpathians</a:t>
            </a:r>
            <a:r>
              <a:rPr lang="cs-CZ" b="0" i="0" u="none" strike="noStrike" dirty="0">
                <a:solidFill>
                  <a:srgbClr val="2D649E"/>
                </a:solidFill>
                <a:effectLst/>
                <a:latin typeface="Arial" panose="020B0604020202020204" pitchFamily="34" charset="0"/>
                <a:hlinkClick r:id="rId14"/>
              </a:rPr>
              <a:t> and </a:t>
            </a:r>
            <a:r>
              <a:rPr lang="cs-CZ" b="0" i="0" u="none" strike="noStrike" dirty="0" err="1">
                <a:solidFill>
                  <a:srgbClr val="2D649E"/>
                </a:solidFill>
                <a:effectLst/>
                <a:latin typeface="Arial" panose="020B0604020202020204" pitchFamily="34" charset="0"/>
                <a:hlinkClick r:id="rId14"/>
              </a:rPr>
              <a:t>Other</a:t>
            </a:r>
            <a:r>
              <a:rPr lang="cs-CZ" b="0" i="0" u="none" strike="noStrike" dirty="0">
                <a:solidFill>
                  <a:srgbClr val="2D649E"/>
                </a:solidFill>
                <a:effectLst/>
                <a:latin typeface="Arial" panose="020B0604020202020204" pitchFamily="34" charset="0"/>
                <a:hlinkClick r:id="rId14"/>
              </a:rPr>
              <a:t> </a:t>
            </a:r>
            <a:r>
              <a:rPr lang="cs-CZ" b="0" i="0" u="none" strike="noStrike" dirty="0" err="1">
                <a:solidFill>
                  <a:srgbClr val="2D649E"/>
                </a:solidFill>
                <a:effectLst/>
                <a:latin typeface="Arial" panose="020B0604020202020204" pitchFamily="34" charset="0"/>
                <a:hlinkClick r:id="rId14"/>
              </a:rPr>
              <a:t>Regions</a:t>
            </a:r>
            <a:r>
              <a:rPr lang="cs-CZ" b="0" i="0" u="none" strike="noStrike" dirty="0">
                <a:solidFill>
                  <a:srgbClr val="2D649E"/>
                </a:solidFill>
                <a:effectLst/>
                <a:latin typeface="Arial" panose="020B0604020202020204" pitchFamily="34" charset="0"/>
                <a:hlinkClick r:id="rId14"/>
              </a:rPr>
              <a:t> of Europe</a:t>
            </a:r>
            <a:r>
              <a:rPr lang="cs-CZ" b="0" i="0" dirty="0">
                <a:solidFill>
                  <a:srgbClr val="000000"/>
                </a:solidFill>
                <a:effectLst/>
                <a:latin typeface="Arial" panose="020B0604020202020204" pitchFamily="34" charset="0"/>
              </a:rPr>
              <a:t> </a:t>
            </a:r>
            <a:r>
              <a:rPr lang="cs-CZ" b="0" i="0" u="none" strike="noStrike" dirty="0">
                <a:solidFill>
                  <a:srgbClr val="2D649E"/>
                </a:solidFill>
                <a:effectLst/>
                <a:latin typeface="Arial" panose="020B0604020202020204" pitchFamily="34" charset="0"/>
                <a:hlinkClick r:id="rId15" tooltip="*: transboundary property"/>
              </a:rPr>
              <a:t>*</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16"/>
              </a:rPr>
              <a:t>Erzgebirge</a:t>
            </a:r>
            <a:r>
              <a:rPr lang="cs-CZ" b="0" i="0" u="none" strike="noStrike" dirty="0">
                <a:solidFill>
                  <a:srgbClr val="2D649E"/>
                </a:solidFill>
                <a:effectLst/>
                <a:latin typeface="Arial" panose="020B0604020202020204" pitchFamily="34" charset="0"/>
                <a:hlinkClick r:id="rId16"/>
              </a:rPr>
              <a:t>/Krušnohoří </a:t>
            </a:r>
            <a:r>
              <a:rPr lang="cs-CZ" b="0" i="0" u="none" strike="noStrike" dirty="0" err="1">
                <a:solidFill>
                  <a:srgbClr val="2D649E"/>
                </a:solidFill>
                <a:effectLst/>
                <a:latin typeface="Arial" panose="020B0604020202020204" pitchFamily="34" charset="0"/>
                <a:hlinkClick r:id="rId16"/>
              </a:rPr>
              <a:t>Mining</a:t>
            </a:r>
            <a:r>
              <a:rPr lang="cs-CZ" b="0" i="0" u="none" strike="noStrike" dirty="0">
                <a:solidFill>
                  <a:srgbClr val="2D649E"/>
                </a:solidFill>
                <a:effectLst/>
                <a:latin typeface="Arial" panose="020B0604020202020204" pitchFamily="34" charset="0"/>
                <a:hlinkClick r:id="rId16"/>
              </a:rPr>
              <a:t> Region</a:t>
            </a:r>
            <a:r>
              <a:rPr lang="cs-CZ" b="0" i="0" dirty="0">
                <a:solidFill>
                  <a:srgbClr val="000000"/>
                </a:solidFill>
                <a:effectLst/>
                <a:latin typeface="Arial" panose="020B0604020202020204" pitchFamily="34" charset="0"/>
              </a:rPr>
              <a:t> </a:t>
            </a:r>
            <a:r>
              <a:rPr lang="cs-CZ" b="0" i="0" u="none" strike="noStrike" dirty="0">
                <a:solidFill>
                  <a:srgbClr val="2D649E"/>
                </a:solidFill>
                <a:effectLst/>
                <a:latin typeface="Arial" panose="020B0604020202020204" pitchFamily="34" charset="0"/>
                <a:hlinkClick r:id="rId15" tooltip="*: transboundary property"/>
              </a:rPr>
              <a:t>*</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err="1">
                <a:solidFill>
                  <a:srgbClr val="2D649E"/>
                </a:solidFill>
                <a:effectLst/>
                <a:latin typeface="Arial" panose="020B0604020202020204" pitchFamily="34" charset="0"/>
                <a:hlinkClick r:id="rId17"/>
              </a:rPr>
              <a:t>Landscape</a:t>
            </a:r>
            <a:r>
              <a:rPr lang="cs-CZ" b="0" i="0" u="none" strike="noStrike" dirty="0">
                <a:solidFill>
                  <a:srgbClr val="2D649E"/>
                </a:solidFill>
                <a:effectLst/>
                <a:latin typeface="Arial" panose="020B0604020202020204" pitchFamily="34" charset="0"/>
                <a:hlinkClick r:id="rId17"/>
              </a:rPr>
              <a:t> </a:t>
            </a:r>
            <a:r>
              <a:rPr lang="cs-CZ" b="0" i="0" u="none" strike="noStrike" dirty="0" err="1">
                <a:solidFill>
                  <a:srgbClr val="2D649E"/>
                </a:solidFill>
                <a:effectLst/>
                <a:latin typeface="Arial" panose="020B0604020202020204" pitchFamily="34" charset="0"/>
                <a:hlinkClick r:id="rId17"/>
              </a:rPr>
              <a:t>for</a:t>
            </a:r>
            <a:r>
              <a:rPr lang="cs-CZ" b="0" i="0" u="none" strike="noStrike" dirty="0">
                <a:solidFill>
                  <a:srgbClr val="2D649E"/>
                </a:solidFill>
                <a:effectLst/>
                <a:latin typeface="Arial" panose="020B0604020202020204" pitchFamily="34" charset="0"/>
                <a:hlinkClick r:id="rId17"/>
              </a:rPr>
              <a:t> </a:t>
            </a:r>
            <a:r>
              <a:rPr lang="cs-CZ" b="0" i="0" u="none" strike="noStrike" dirty="0" err="1">
                <a:solidFill>
                  <a:srgbClr val="2D649E"/>
                </a:solidFill>
                <a:effectLst/>
                <a:latin typeface="Arial" panose="020B0604020202020204" pitchFamily="34" charset="0"/>
                <a:hlinkClick r:id="rId17"/>
              </a:rPr>
              <a:t>Breeding</a:t>
            </a:r>
            <a:r>
              <a:rPr lang="cs-CZ" b="0" i="0" u="none" strike="noStrike" dirty="0">
                <a:solidFill>
                  <a:srgbClr val="2D649E"/>
                </a:solidFill>
                <a:effectLst/>
                <a:latin typeface="Arial" panose="020B0604020202020204" pitchFamily="34" charset="0"/>
                <a:hlinkClick r:id="rId17"/>
              </a:rPr>
              <a:t> and </a:t>
            </a:r>
            <a:r>
              <a:rPr lang="cs-CZ" b="0" i="0" u="none" strike="noStrike" dirty="0" err="1">
                <a:solidFill>
                  <a:srgbClr val="2D649E"/>
                </a:solidFill>
                <a:effectLst/>
                <a:latin typeface="Arial" panose="020B0604020202020204" pitchFamily="34" charset="0"/>
                <a:hlinkClick r:id="rId17"/>
              </a:rPr>
              <a:t>Training</a:t>
            </a:r>
            <a:r>
              <a:rPr lang="cs-CZ" b="0" i="0" u="none" strike="noStrike" dirty="0">
                <a:solidFill>
                  <a:srgbClr val="2D649E"/>
                </a:solidFill>
                <a:effectLst/>
                <a:latin typeface="Arial" panose="020B0604020202020204" pitchFamily="34" charset="0"/>
                <a:hlinkClick r:id="rId17"/>
              </a:rPr>
              <a:t> of </a:t>
            </a:r>
            <a:r>
              <a:rPr lang="cs-CZ" b="0" i="0" u="none" strike="noStrike" dirty="0" err="1">
                <a:solidFill>
                  <a:srgbClr val="2D649E"/>
                </a:solidFill>
                <a:effectLst/>
                <a:latin typeface="Arial" panose="020B0604020202020204" pitchFamily="34" charset="0"/>
                <a:hlinkClick r:id="rId17"/>
              </a:rPr>
              <a:t>Ceremonial</a:t>
            </a:r>
            <a:r>
              <a:rPr lang="cs-CZ" b="0" i="0" u="none" strike="noStrike" dirty="0">
                <a:solidFill>
                  <a:srgbClr val="2D649E"/>
                </a:solidFill>
                <a:effectLst/>
                <a:latin typeface="Arial" panose="020B0604020202020204" pitchFamily="34" charset="0"/>
                <a:hlinkClick r:id="rId17"/>
              </a:rPr>
              <a:t> </a:t>
            </a:r>
            <a:r>
              <a:rPr lang="cs-CZ" b="0" i="0" u="none" strike="noStrike" dirty="0" err="1">
                <a:solidFill>
                  <a:srgbClr val="2D649E"/>
                </a:solidFill>
                <a:effectLst/>
                <a:latin typeface="Arial" panose="020B0604020202020204" pitchFamily="34" charset="0"/>
                <a:hlinkClick r:id="rId17"/>
              </a:rPr>
              <a:t>Carriage</a:t>
            </a:r>
            <a:r>
              <a:rPr lang="cs-CZ" b="0" i="0" u="none" strike="noStrike" dirty="0">
                <a:solidFill>
                  <a:srgbClr val="2D649E"/>
                </a:solidFill>
                <a:effectLst/>
                <a:latin typeface="Arial" panose="020B0604020202020204" pitchFamily="34" charset="0"/>
                <a:hlinkClick r:id="rId17"/>
              </a:rPr>
              <a:t> </a:t>
            </a:r>
            <a:r>
              <a:rPr lang="cs-CZ" b="0" i="0" u="none" strike="noStrike" dirty="0" err="1">
                <a:solidFill>
                  <a:srgbClr val="2D649E"/>
                </a:solidFill>
                <a:effectLst/>
                <a:latin typeface="Arial" panose="020B0604020202020204" pitchFamily="34" charset="0"/>
                <a:hlinkClick r:id="rId17"/>
              </a:rPr>
              <a:t>Horses</a:t>
            </a:r>
            <a:r>
              <a:rPr lang="cs-CZ" b="0" i="0" u="none" strike="noStrike" dirty="0">
                <a:solidFill>
                  <a:srgbClr val="2D649E"/>
                </a:solidFill>
                <a:effectLst/>
                <a:latin typeface="Arial" panose="020B0604020202020204" pitchFamily="34" charset="0"/>
                <a:hlinkClick r:id="rId17"/>
              </a:rPr>
              <a:t> </a:t>
            </a:r>
            <a:r>
              <a:rPr lang="cs-CZ" b="0" i="0" u="none" strike="noStrike" dirty="0" err="1">
                <a:solidFill>
                  <a:srgbClr val="2D649E"/>
                </a:solidFill>
                <a:effectLst/>
                <a:latin typeface="Arial" panose="020B0604020202020204" pitchFamily="34" charset="0"/>
                <a:hlinkClick r:id="rId17"/>
              </a:rPr>
              <a:t>at</a:t>
            </a:r>
            <a:r>
              <a:rPr lang="cs-CZ" b="0" i="0" u="none" strike="noStrike" dirty="0">
                <a:solidFill>
                  <a:srgbClr val="2D649E"/>
                </a:solidFill>
                <a:effectLst/>
                <a:latin typeface="Arial" panose="020B0604020202020204" pitchFamily="34" charset="0"/>
                <a:hlinkClick r:id="rId17"/>
              </a:rPr>
              <a:t> Kladruby nad Labem</a:t>
            </a:r>
            <a:endParaRPr lang="cs-CZ" b="0" i="0" dirty="0">
              <a:solidFill>
                <a:srgbClr val="000000"/>
              </a:solidFill>
              <a:effectLst/>
              <a:latin typeface="Arial" panose="020B0604020202020204" pitchFamily="34" charset="0"/>
            </a:endParaRPr>
          </a:p>
          <a:p>
            <a:pPr algn="l">
              <a:buFont typeface="Arial" panose="020B0604020202020204" pitchFamily="34" charset="0"/>
              <a:buChar char="•"/>
            </a:pPr>
            <a:r>
              <a:rPr lang="cs-CZ" b="0" i="0" u="none" strike="noStrike" dirty="0">
                <a:solidFill>
                  <a:srgbClr val="2D649E"/>
                </a:solidFill>
                <a:effectLst/>
                <a:latin typeface="Arial" panose="020B0604020202020204" pitchFamily="34" charset="0"/>
                <a:hlinkClick r:id="rId18"/>
              </a:rPr>
              <a:t>The Great Spa </a:t>
            </a:r>
            <a:r>
              <a:rPr lang="cs-CZ" b="0" i="0" u="none" strike="noStrike" dirty="0" err="1">
                <a:solidFill>
                  <a:srgbClr val="2D649E"/>
                </a:solidFill>
                <a:effectLst/>
                <a:latin typeface="Arial" panose="020B0604020202020204" pitchFamily="34" charset="0"/>
                <a:hlinkClick r:id="rId18"/>
              </a:rPr>
              <a:t>Towns</a:t>
            </a:r>
            <a:r>
              <a:rPr lang="cs-CZ" b="0" i="0" u="none" strike="noStrike" dirty="0">
                <a:solidFill>
                  <a:srgbClr val="2D649E"/>
                </a:solidFill>
                <a:effectLst/>
                <a:latin typeface="Arial" panose="020B0604020202020204" pitchFamily="34" charset="0"/>
                <a:hlinkClick r:id="rId18"/>
              </a:rPr>
              <a:t> of Europe</a:t>
            </a:r>
            <a:r>
              <a:rPr lang="cs-CZ" b="0" i="0" dirty="0">
                <a:solidFill>
                  <a:srgbClr val="000000"/>
                </a:solidFill>
                <a:effectLst/>
                <a:latin typeface="Arial" panose="020B0604020202020204" pitchFamily="34" charset="0"/>
              </a:rPr>
              <a:t> </a:t>
            </a:r>
            <a:r>
              <a:rPr lang="cs-CZ" b="0" i="0" u="none" strike="noStrike" dirty="0">
                <a:solidFill>
                  <a:srgbClr val="2D649E"/>
                </a:solidFill>
                <a:effectLst/>
                <a:latin typeface="Arial" panose="020B0604020202020204" pitchFamily="34" charset="0"/>
                <a:hlinkClick r:id="rId15" tooltip="*: transboundary property"/>
              </a:rPr>
              <a:t>*</a:t>
            </a:r>
            <a:endParaRPr lang="cs-CZ" b="0" i="0" dirty="0">
              <a:solidFill>
                <a:srgbClr val="000000"/>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222732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949B8-D110-4605-B323-825D62AECDB6}"/>
              </a:ext>
            </a:extLst>
          </p:cNvPr>
          <p:cNvSpPr>
            <a:spLocks noGrp="1"/>
          </p:cNvSpPr>
          <p:nvPr>
            <p:ph type="title"/>
          </p:nvPr>
        </p:nvSpPr>
        <p:spPr>
          <a:xfrm>
            <a:off x="628650" y="365126"/>
            <a:ext cx="7886700" cy="1325563"/>
          </a:xfrm>
        </p:spPr>
        <p:txBody>
          <a:bodyPr anchor="ctr">
            <a:normAutofit/>
          </a:bodyPr>
          <a:lstStyle/>
          <a:p>
            <a:r>
              <a:rPr lang="cs-CZ" dirty="0" err="1"/>
              <a:t>Historic</a:t>
            </a:r>
            <a:r>
              <a:rPr lang="cs-CZ" dirty="0"/>
              <a:t> Center of Český Krumlov</a:t>
            </a:r>
          </a:p>
        </p:txBody>
      </p:sp>
      <p:sp>
        <p:nvSpPr>
          <p:cNvPr id="71" name="Content Placeholder 2">
            <a:extLst>
              <a:ext uri="{FF2B5EF4-FFF2-40B4-BE49-F238E27FC236}">
                <a16:creationId xmlns:a16="http://schemas.microsoft.com/office/drawing/2014/main" id="{860BA6C9-C284-4E9D-B21B-F2A2389171C0}"/>
              </a:ext>
            </a:extLst>
          </p:cNvPr>
          <p:cNvSpPr>
            <a:spLocks noGrp="1"/>
          </p:cNvSpPr>
          <p:nvPr>
            <p:ph sz="half" idx="1"/>
          </p:nvPr>
        </p:nvSpPr>
        <p:spPr>
          <a:xfrm>
            <a:off x="1339850" y="7691119"/>
            <a:ext cx="3886200" cy="2112963"/>
          </a:xfrm>
        </p:spPr>
        <p:txBody>
          <a:bodyPr/>
          <a:lstStyle/>
          <a:p>
            <a:endParaRPr lang="en-US" dirty="0"/>
          </a:p>
        </p:txBody>
      </p:sp>
      <p:pic>
        <p:nvPicPr>
          <p:cNvPr id="1026" name="Picture 2">
            <a:extLst>
              <a:ext uri="{FF2B5EF4-FFF2-40B4-BE49-F238E27FC236}">
                <a16:creationId xmlns:a16="http://schemas.microsoft.com/office/drawing/2014/main" id="{04E76F0B-4B87-42C3-940C-6118076D05D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584" r="13431" b="-3"/>
          <a:stretch/>
        </p:blipFill>
        <p:spPr bwMode="auto">
          <a:xfrm>
            <a:off x="4629150" y="1825625"/>
            <a:ext cx="3886200" cy="4351338"/>
          </a:xfrm>
          <a:prstGeom prst="rect">
            <a:avLst/>
          </a:prstGeom>
          <a:solidFill>
            <a:srgbClr val="FFFFFF"/>
          </a:solidFill>
        </p:spPr>
      </p:pic>
      <p:sp>
        <p:nvSpPr>
          <p:cNvPr id="4" name="Rectangle 3">
            <a:extLst>
              <a:ext uri="{FF2B5EF4-FFF2-40B4-BE49-F238E27FC236}">
                <a16:creationId xmlns:a16="http://schemas.microsoft.com/office/drawing/2014/main" id="{AE17203B-C0A7-4583-9E3F-7DE8AB6592CC}"/>
              </a:ext>
            </a:extLst>
          </p:cNvPr>
          <p:cNvSpPr>
            <a:spLocks noChangeArrowheads="1"/>
          </p:cNvSpPr>
          <p:nvPr/>
        </p:nvSpPr>
        <p:spPr bwMode="auto">
          <a:xfrm>
            <a:off x="711200" y="3627120"/>
            <a:ext cx="9144000" cy="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900" b="0" i="0" u="none" strike="noStrike" cap="none" normalizeH="0" baseline="0">
                <a:ln>
                  <a:noFill/>
                </a:ln>
                <a:solidFill>
                  <a:srgbClr val="3572B0"/>
                </a:solidFill>
                <a:effectLst/>
                <a:latin typeface="Arial" panose="020B0604020202020204" pitchFamily="34" charset="0"/>
                <a:cs typeface="Arial" panose="020B0604020202020204" pitchFamily="34" charset="0"/>
              </a:rPr>
              <a:t>  </a:t>
            </a:r>
            <a:r>
              <a:rPr kumimoji="0" lang="cs-CZ" altLang="cs-CZ" sz="21600" b="0" i="0" u="none" strike="noStrike" cap="none" normalizeH="0" baseline="0">
                <a:ln>
                  <a:noFill/>
                </a:ln>
                <a:solidFill>
                  <a:srgbClr val="3572B0"/>
                </a:solidFill>
                <a:effectLst/>
                <a:latin typeface="Arial" panose="020B0604020202020204" pitchFamily="34" charset="0"/>
                <a:cs typeface="Arial" panose="020B0604020202020204" pitchFamily="34" charset="0"/>
              </a:rPr>
              <a:t>     </a:t>
            </a:r>
            <a:endParaRPr kumimoji="0" lang="cs-CZ" altLang="cs-CZ" sz="9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900" b="0" i="0" u="none" strike="noStrike" cap="none" normalizeH="0" baseline="0">
                <a:ln>
                  <a:noFill/>
                </a:ln>
                <a:solidFill>
                  <a:srgbClr val="000000"/>
                </a:solidFill>
                <a:effectLst/>
                <a:latin typeface="Arial" panose="020B0604020202020204" pitchFamily="34" charset="0"/>
                <a:cs typeface="Arial" panose="020B0604020202020204" pitchFamily="34" charset="0"/>
              </a:rPr>
              <a:t>© UNESCO</a:t>
            </a:r>
            <a:r>
              <a:rPr kumimoji="0" lang="cs-CZ" altLang="cs-CZ" sz="600" b="0" i="0" u="none" strike="noStrike" cap="none" normalizeH="0" baseline="0">
                <a:ln>
                  <a:noFill/>
                </a:ln>
                <a:solidFill>
                  <a:schemeClr val="tx1"/>
                </a:solidFill>
                <a:effectLst/>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028" name="Picture 4">
            <a:hlinkClick r:id="rId3"/>
            <a:extLst>
              <a:ext uri="{FF2B5EF4-FFF2-40B4-BE49-F238E27FC236}">
                <a16:creationId xmlns:a16="http://schemas.microsoft.com/office/drawing/2014/main" id="{78936471-9E01-4EE9-9524-EA96A2093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2619"/>
            <a:ext cx="42037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46938-827C-40CC-8761-A8DAA89137F7}"/>
              </a:ext>
            </a:extLst>
          </p:cNvPr>
          <p:cNvSpPr>
            <a:spLocks noGrp="1"/>
          </p:cNvSpPr>
          <p:nvPr>
            <p:ph type="title"/>
          </p:nvPr>
        </p:nvSpPr>
        <p:spPr>
          <a:xfrm>
            <a:off x="628650" y="365126"/>
            <a:ext cx="7886700" cy="1325563"/>
          </a:xfrm>
        </p:spPr>
        <p:txBody>
          <a:bodyPr anchor="ctr">
            <a:normAutofit/>
          </a:bodyPr>
          <a:lstStyle/>
          <a:p>
            <a:r>
              <a:rPr lang="cs-CZ" dirty="0"/>
              <a:t>Kutná hora</a:t>
            </a:r>
          </a:p>
        </p:txBody>
      </p:sp>
      <p:pic>
        <p:nvPicPr>
          <p:cNvPr id="2050" name="Picture 2">
            <a:extLst>
              <a:ext uri="{FF2B5EF4-FFF2-40B4-BE49-F238E27FC236}">
                <a16:creationId xmlns:a16="http://schemas.microsoft.com/office/drawing/2014/main" id="{E7AEB599-56ED-4275-9480-4E3F8D7ED19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110" r="24624" b="-1"/>
          <a:stretch/>
        </p:blipFill>
        <p:spPr bwMode="auto">
          <a:xfrm>
            <a:off x="4629150" y="1825625"/>
            <a:ext cx="3886200" cy="4351338"/>
          </a:xfrm>
          <a:prstGeom prst="rect">
            <a:avLst/>
          </a:prstGeom>
          <a:solidFill>
            <a:srgbClr val="FFFFFF"/>
          </a:solidFill>
        </p:spPr>
      </p:pic>
      <p:pic>
        <p:nvPicPr>
          <p:cNvPr id="2052" name="Picture 4">
            <a:extLst>
              <a:ext uri="{FF2B5EF4-FFF2-40B4-BE49-F238E27FC236}">
                <a16:creationId xmlns:a16="http://schemas.microsoft.com/office/drawing/2014/main" id="{8F8C14A6-E58A-4A1E-B505-1C24DE39C1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5441" y="1825625"/>
            <a:ext cx="41694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7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46938-827C-40CC-8761-A8DAA89137F7}"/>
              </a:ext>
            </a:extLst>
          </p:cNvPr>
          <p:cNvSpPr>
            <a:spLocks noGrp="1"/>
          </p:cNvSpPr>
          <p:nvPr>
            <p:ph type="title"/>
          </p:nvPr>
        </p:nvSpPr>
        <p:spPr>
          <a:xfrm>
            <a:off x="628650" y="365126"/>
            <a:ext cx="7886700" cy="1325563"/>
          </a:xfrm>
        </p:spPr>
        <p:txBody>
          <a:bodyPr anchor="ctr">
            <a:normAutofit/>
          </a:bodyPr>
          <a:lstStyle/>
          <a:p>
            <a:r>
              <a:rPr lang="cs-CZ" dirty="0"/>
              <a:t>Prague</a:t>
            </a:r>
          </a:p>
        </p:txBody>
      </p:sp>
      <p:pic>
        <p:nvPicPr>
          <p:cNvPr id="3074" name="Picture 2" descr="Zobrazit zdrojový obrázek">
            <a:extLst>
              <a:ext uri="{FF2B5EF4-FFF2-40B4-BE49-F238E27FC236}">
                <a16:creationId xmlns:a16="http://schemas.microsoft.com/office/drawing/2014/main" id="{2F54EF1F-58D9-4784-B0BA-8E73EC35D9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404" r="1" b="1"/>
          <a:stretch/>
        </p:blipFill>
        <p:spPr bwMode="auto">
          <a:xfrm>
            <a:off x="0" y="1351280"/>
            <a:ext cx="8991600" cy="5506720"/>
          </a:xfrm>
          <a:prstGeom prst="rect">
            <a:avLst/>
          </a:prstGeom>
          <a:solidFill>
            <a:srgbClr val="FFFFFF"/>
          </a:solidFill>
        </p:spPr>
      </p:pic>
    </p:spTree>
    <p:extLst>
      <p:ext uri="{BB962C8B-B14F-4D97-AF65-F5344CB8AC3E}">
        <p14:creationId xmlns:p14="http://schemas.microsoft.com/office/powerpoint/2010/main" val="337565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46938-827C-40CC-8761-A8DAA89137F7}"/>
              </a:ext>
            </a:extLst>
          </p:cNvPr>
          <p:cNvSpPr>
            <a:spLocks noGrp="1"/>
          </p:cNvSpPr>
          <p:nvPr>
            <p:ph type="title"/>
          </p:nvPr>
        </p:nvSpPr>
        <p:spPr>
          <a:xfrm>
            <a:off x="628650" y="365126"/>
            <a:ext cx="7886700" cy="1325563"/>
          </a:xfrm>
        </p:spPr>
        <p:txBody>
          <a:bodyPr anchor="ctr">
            <a:normAutofit/>
          </a:bodyPr>
          <a:lstStyle/>
          <a:p>
            <a:r>
              <a:rPr lang="cs-CZ" dirty="0"/>
              <a:t>Olomouc</a:t>
            </a:r>
          </a:p>
        </p:txBody>
      </p:sp>
      <p:pic>
        <p:nvPicPr>
          <p:cNvPr id="2050" name="Picture 2">
            <a:extLst>
              <a:ext uri="{FF2B5EF4-FFF2-40B4-BE49-F238E27FC236}">
                <a16:creationId xmlns:a16="http://schemas.microsoft.com/office/drawing/2014/main" id="{E7AEB599-56ED-4275-9480-4E3F8D7ED19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110" r="24624" b="-1"/>
          <a:stretch/>
        </p:blipFill>
        <p:spPr bwMode="auto">
          <a:xfrm>
            <a:off x="4629150" y="1825625"/>
            <a:ext cx="3886200" cy="4351338"/>
          </a:xfrm>
          <a:prstGeom prst="rect">
            <a:avLst/>
          </a:prstGeom>
          <a:solidFill>
            <a:srgbClr val="FFFFFF"/>
          </a:solidFill>
        </p:spPr>
      </p:pic>
      <p:sp>
        <p:nvSpPr>
          <p:cNvPr id="3" name="Zástupný obsah 2">
            <a:extLst>
              <a:ext uri="{FF2B5EF4-FFF2-40B4-BE49-F238E27FC236}">
                <a16:creationId xmlns:a16="http://schemas.microsoft.com/office/drawing/2014/main" id="{CC1865CF-50B4-44B9-A440-0E87ECE67741}"/>
              </a:ext>
            </a:extLst>
          </p:cNvPr>
          <p:cNvSpPr>
            <a:spLocks noGrp="1"/>
          </p:cNvSpPr>
          <p:nvPr>
            <p:ph sz="half" idx="1"/>
          </p:nvPr>
        </p:nvSpPr>
        <p:spPr/>
        <p:txBody>
          <a:bodyPr/>
          <a:lstStyle/>
          <a:p>
            <a:endParaRPr lang="cs-CZ"/>
          </a:p>
        </p:txBody>
      </p:sp>
      <p:pic>
        <p:nvPicPr>
          <p:cNvPr id="4" name="Picture 2" descr="Zobrazit zdrojový obrázek">
            <a:extLst>
              <a:ext uri="{FF2B5EF4-FFF2-40B4-BE49-F238E27FC236}">
                <a16:creationId xmlns:a16="http://schemas.microsoft.com/office/drawing/2014/main" id="{E52FF08D-F273-452F-A95F-3CEADB281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5624"/>
            <a:ext cx="9144000"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9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46938-827C-40CC-8761-A8DAA89137F7}"/>
              </a:ext>
            </a:extLst>
          </p:cNvPr>
          <p:cNvSpPr>
            <a:spLocks noGrp="1"/>
          </p:cNvSpPr>
          <p:nvPr>
            <p:ph type="title"/>
          </p:nvPr>
        </p:nvSpPr>
        <p:spPr>
          <a:xfrm>
            <a:off x="628650" y="365126"/>
            <a:ext cx="7886700" cy="1325563"/>
          </a:xfrm>
        </p:spPr>
        <p:txBody>
          <a:bodyPr anchor="ctr">
            <a:normAutofit/>
          </a:bodyPr>
          <a:lstStyle/>
          <a:p>
            <a:r>
              <a:rPr lang="cs-CZ" dirty="0" err="1"/>
              <a:t>Intangible</a:t>
            </a:r>
            <a:r>
              <a:rPr lang="cs-CZ" dirty="0"/>
              <a:t> heritage – </a:t>
            </a:r>
            <a:r>
              <a:rPr lang="cs-CZ" dirty="0" err="1"/>
              <a:t>bluepringt</a:t>
            </a:r>
            <a:r>
              <a:rPr lang="cs-CZ" dirty="0"/>
              <a:t> </a:t>
            </a:r>
            <a:r>
              <a:rPr lang="cs-CZ" dirty="0" err="1"/>
              <a:t>technique</a:t>
            </a:r>
            <a:r>
              <a:rPr lang="cs-CZ" dirty="0"/>
              <a:t> (2018)</a:t>
            </a:r>
          </a:p>
        </p:txBody>
      </p:sp>
      <p:pic>
        <p:nvPicPr>
          <p:cNvPr id="2050" name="Picture 2">
            <a:extLst>
              <a:ext uri="{FF2B5EF4-FFF2-40B4-BE49-F238E27FC236}">
                <a16:creationId xmlns:a16="http://schemas.microsoft.com/office/drawing/2014/main" id="{E7AEB599-56ED-4275-9480-4E3F8D7ED19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110" r="24624" b="-1"/>
          <a:stretch/>
        </p:blipFill>
        <p:spPr bwMode="auto">
          <a:xfrm>
            <a:off x="4629150" y="1825625"/>
            <a:ext cx="3886200" cy="4351338"/>
          </a:xfrm>
          <a:prstGeom prst="rect">
            <a:avLst/>
          </a:prstGeom>
          <a:solidFill>
            <a:srgbClr val="FFFFFF"/>
          </a:solidFill>
        </p:spPr>
      </p:pic>
      <p:pic>
        <p:nvPicPr>
          <p:cNvPr id="4098" name="Picture 2" descr="Zobrazit zdrojový obrázek">
            <a:extLst>
              <a:ext uri="{FF2B5EF4-FFF2-40B4-BE49-F238E27FC236}">
                <a16:creationId xmlns:a16="http://schemas.microsoft.com/office/drawing/2014/main" id="{86D32CA2-A631-4B08-8C19-D4A484F51E3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8650" y="1381760"/>
            <a:ext cx="8230870" cy="51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8B796-CFCF-4813-A156-9C1541FFC63B}"/>
              </a:ext>
            </a:extLst>
          </p:cNvPr>
          <p:cNvSpPr>
            <a:spLocks noGrp="1"/>
          </p:cNvSpPr>
          <p:nvPr>
            <p:ph type="title"/>
          </p:nvPr>
        </p:nvSpPr>
        <p:spPr>
          <a:xfrm>
            <a:off x="628650" y="203201"/>
            <a:ext cx="7886700" cy="1076960"/>
          </a:xfrm>
        </p:spPr>
        <p:txBody>
          <a:bodyPr>
            <a:normAutofit fontScale="90000"/>
          </a:bodyPr>
          <a:lstStyle/>
          <a:p>
            <a:r>
              <a:rPr lang="cs-CZ" dirty="0" err="1"/>
              <a:t>Czechia</a:t>
            </a:r>
            <a:r>
              <a:rPr lang="cs-CZ" dirty="0"/>
              <a:t> – why </a:t>
            </a:r>
            <a:r>
              <a:rPr lang="cs-CZ" dirty="0" err="1"/>
              <a:t>Czechia</a:t>
            </a:r>
            <a:r>
              <a:rPr lang="cs-CZ" dirty="0"/>
              <a:t> ?</a:t>
            </a:r>
            <a:br>
              <a:rPr lang="cs-CZ" dirty="0"/>
            </a:br>
            <a:r>
              <a:rPr lang="cs-CZ" dirty="0" err="1"/>
              <a:t>Small</a:t>
            </a:r>
            <a:r>
              <a:rPr lang="cs-CZ" dirty="0"/>
              <a:t> country in </a:t>
            </a:r>
            <a:r>
              <a:rPr lang="cs-CZ" dirty="0" err="1"/>
              <a:t>the</a:t>
            </a:r>
            <a:r>
              <a:rPr lang="cs-CZ" dirty="0"/>
              <a:t> </a:t>
            </a:r>
            <a:r>
              <a:rPr lang="cs-CZ" dirty="0" err="1"/>
              <a:t>heart</a:t>
            </a:r>
            <a:r>
              <a:rPr lang="cs-CZ" dirty="0"/>
              <a:t> of Europe</a:t>
            </a:r>
            <a:br>
              <a:rPr lang="cs-CZ" dirty="0"/>
            </a:br>
            <a:endParaRPr lang="cs-CZ" dirty="0"/>
          </a:p>
        </p:txBody>
      </p:sp>
      <p:graphicFrame>
        <p:nvGraphicFramePr>
          <p:cNvPr id="4" name="Zástupný obsah 3">
            <a:extLst>
              <a:ext uri="{FF2B5EF4-FFF2-40B4-BE49-F238E27FC236}">
                <a16:creationId xmlns:a16="http://schemas.microsoft.com/office/drawing/2014/main" id="{5F9DD431-1107-4D5A-929E-EEA62C8188AB}"/>
              </a:ext>
            </a:extLst>
          </p:cNvPr>
          <p:cNvGraphicFramePr>
            <a:graphicFrameLocks noGrp="1"/>
          </p:cNvGraphicFramePr>
          <p:nvPr>
            <p:ph idx="1"/>
            <p:extLst>
              <p:ext uri="{D42A27DB-BD31-4B8C-83A1-F6EECF244321}">
                <p14:modId xmlns:p14="http://schemas.microsoft.com/office/powerpoint/2010/main" val="2202169376"/>
              </p:ext>
            </p:extLst>
          </p:nvPr>
        </p:nvGraphicFramePr>
        <p:xfrm>
          <a:off x="963072" y="3867802"/>
          <a:ext cx="7217855" cy="297180"/>
        </p:xfrm>
        <a:graphic>
          <a:graphicData uri="http://schemas.openxmlformats.org/drawingml/2006/table">
            <a:tbl>
              <a:tblPr/>
              <a:tblGrid>
                <a:gridCol w="7217855">
                  <a:extLst>
                    <a:ext uri="{9D8B030D-6E8A-4147-A177-3AD203B41FA5}">
                      <a16:colId xmlns:a16="http://schemas.microsoft.com/office/drawing/2014/main" val="2827644872"/>
                    </a:ext>
                  </a:extLst>
                </a:gridCol>
              </a:tblGrid>
              <a:tr h="271922">
                <a:tc>
                  <a:txBody>
                    <a:bodyPr/>
                    <a:lstStyle/>
                    <a:p>
                      <a:pPr algn="l" fontAlgn="ctr"/>
                      <a:endParaRPr lang="cs-CZ" dirty="0">
                        <a:effectLst/>
                      </a:endParaRPr>
                    </a:p>
                  </a:txBody>
                  <a:tcPr anchor="ctr">
                    <a:lnL>
                      <a:noFill/>
                    </a:lnL>
                    <a:lnR>
                      <a:noFill/>
                    </a:lnR>
                    <a:lnT>
                      <a:noFill/>
                    </a:lnT>
                    <a:lnB>
                      <a:noFill/>
                    </a:lnB>
                  </a:tcPr>
                </a:tc>
                <a:extLst>
                  <a:ext uri="{0D108BD9-81ED-4DB2-BD59-A6C34878D82A}">
                    <a16:rowId xmlns:a16="http://schemas.microsoft.com/office/drawing/2014/main" val="716423409"/>
                  </a:ext>
                </a:extLst>
              </a:tr>
            </a:tbl>
          </a:graphicData>
        </a:graphic>
      </p:graphicFrame>
      <p:pic>
        <p:nvPicPr>
          <p:cNvPr id="3074" name="Picture 2" descr="Česká republika na mapě světa">
            <a:hlinkClick r:id="rId2" tooltip="Česká republika na mapě světa"/>
            <a:extLst>
              <a:ext uri="{FF2B5EF4-FFF2-40B4-BE49-F238E27FC236}">
                <a16:creationId xmlns:a16="http://schemas.microsoft.com/office/drawing/2014/main" id="{E708F9BC-F789-41FD-9A6F-EE9C5167A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0160"/>
            <a:ext cx="9144000" cy="471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0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3D5BD4-1767-446A-93D3-4DB346B142F9}"/>
              </a:ext>
            </a:extLst>
          </p:cNvPr>
          <p:cNvSpPr>
            <a:spLocks noGrp="1"/>
          </p:cNvSpPr>
          <p:nvPr>
            <p:ph type="title"/>
          </p:nvPr>
        </p:nvSpPr>
        <p:spPr/>
        <p:txBody>
          <a:bodyPr>
            <a:normAutofit/>
          </a:bodyPr>
          <a:lstStyle/>
          <a:p>
            <a:r>
              <a:rPr lang="cs-CZ" sz="3600" dirty="0"/>
              <a:t>Structure – </a:t>
            </a:r>
            <a:r>
              <a:rPr lang="cs-CZ" sz="3600" dirty="0" err="1"/>
              <a:t>culture</a:t>
            </a:r>
            <a:r>
              <a:rPr lang="cs-CZ" sz="3600" dirty="0"/>
              <a:t> and </a:t>
            </a:r>
            <a:r>
              <a:rPr lang="cs-CZ" sz="3600" dirty="0" err="1"/>
              <a:t>related</a:t>
            </a:r>
            <a:r>
              <a:rPr lang="cs-CZ" sz="3600" dirty="0"/>
              <a:t> concepts</a:t>
            </a:r>
          </a:p>
        </p:txBody>
      </p:sp>
      <p:sp>
        <p:nvSpPr>
          <p:cNvPr id="3" name="Zástupný obsah 2">
            <a:extLst>
              <a:ext uri="{FF2B5EF4-FFF2-40B4-BE49-F238E27FC236}">
                <a16:creationId xmlns:a16="http://schemas.microsoft.com/office/drawing/2014/main" id="{64D3A0CC-94BF-4146-BE47-987FBBC642C5}"/>
              </a:ext>
            </a:extLst>
          </p:cNvPr>
          <p:cNvSpPr>
            <a:spLocks noGrp="1"/>
          </p:cNvSpPr>
          <p:nvPr>
            <p:ph idx="1"/>
          </p:nvPr>
        </p:nvSpPr>
        <p:spPr/>
        <p:txBody>
          <a:bodyPr/>
          <a:lstStyle/>
          <a:p>
            <a:r>
              <a:rPr lang="cs-CZ" sz="3200" dirty="0"/>
              <a:t>Culture – the anthropological, artistic and institutionnal views</a:t>
            </a:r>
          </a:p>
          <a:p>
            <a:r>
              <a:rPr lang="cs-CZ" sz="3200" dirty="0"/>
              <a:t>Culture, subcultures, high and popular culture, countercultures</a:t>
            </a:r>
          </a:p>
          <a:p>
            <a:r>
              <a:rPr lang="cs-CZ" sz="3200" dirty="0"/>
              <a:t>Identity and stereotypes</a:t>
            </a:r>
          </a:p>
          <a:p>
            <a:r>
              <a:rPr lang="cs-CZ" sz="3200" dirty="0"/>
              <a:t>Group or collective culture</a:t>
            </a:r>
          </a:p>
          <a:p>
            <a:r>
              <a:rPr lang="cs-CZ" sz="3200" dirty="0" err="1"/>
              <a:t>Czechia</a:t>
            </a:r>
            <a:r>
              <a:rPr lang="cs-CZ" sz="3200" dirty="0"/>
              <a:t> and Czech culture </a:t>
            </a:r>
          </a:p>
          <a:p>
            <a:endParaRPr lang="cs-CZ" dirty="0"/>
          </a:p>
        </p:txBody>
      </p:sp>
    </p:spTree>
    <p:extLst>
      <p:ext uri="{BB962C8B-B14F-4D97-AF65-F5344CB8AC3E}">
        <p14:creationId xmlns:p14="http://schemas.microsoft.com/office/powerpoint/2010/main" val="61888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7DA23-2B66-4028-98AE-DC1EBD8FF8FE}"/>
              </a:ext>
            </a:extLst>
          </p:cNvPr>
          <p:cNvSpPr>
            <a:spLocks noGrp="1"/>
          </p:cNvSpPr>
          <p:nvPr>
            <p:ph type="title"/>
          </p:nvPr>
        </p:nvSpPr>
        <p:spPr/>
        <p:txBody>
          <a:bodyPr/>
          <a:lstStyle/>
          <a:p>
            <a:r>
              <a:rPr lang="cs-CZ" b="1" u="sng" dirty="0"/>
              <a:t>What does </a:t>
            </a:r>
            <a:r>
              <a:rPr lang="cs-CZ" b="1" u="sng" dirty="0" err="1"/>
              <a:t>Czechia</a:t>
            </a:r>
            <a:r>
              <a:rPr lang="cs-CZ" b="1" u="sng" dirty="0"/>
              <a:t> </a:t>
            </a:r>
            <a:r>
              <a:rPr lang="cs-CZ" b="1" u="sng" dirty="0" err="1"/>
              <a:t>represent</a:t>
            </a:r>
            <a:r>
              <a:rPr lang="cs-CZ" b="1" u="sng" dirty="0"/>
              <a:t> </a:t>
            </a:r>
            <a:r>
              <a:rPr lang="cs-CZ" b="1" u="sng" dirty="0" err="1"/>
              <a:t>for</a:t>
            </a:r>
            <a:r>
              <a:rPr lang="cs-CZ" b="1" u="sng" dirty="0"/>
              <a:t> </a:t>
            </a:r>
            <a:r>
              <a:rPr lang="cs-CZ" b="1" u="sng" dirty="0" err="1"/>
              <a:t>you</a:t>
            </a:r>
            <a:r>
              <a:rPr lang="cs-CZ" b="1" u="sng" dirty="0"/>
              <a:t>?</a:t>
            </a:r>
            <a:br>
              <a:rPr lang="cs-CZ" dirty="0"/>
            </a:br>
            <a:endParaRPr lang="cs-CZ" dirty="0"/>
          </a:p>
        </p:txBody>
      </p:sp>
      <p:sp>
        <p:nvSpPr>
          <p:cNvPr id="3" name="Zástupný obsah 2">
            <a:extLst>
              <a:ext uri="{FF2B5EF4-FFF2-40B4-BE49-F238E27FC236}">
                <a16:creationId xmlns:a16="http://schemas.microsoft.com/office/drawing/2014/main" id="{643565AF-CB95-4983-95FF-8F5D341E46E0}"/>
              </a:ext>
            </a:extLst>
          </p:cNvPr>
          <p:cNvSpPr>
            <a:spLocks noGrp="1"/>
          </p:cNvSpPr>
          <p:nvPr>
            <p:ph idx="1"/>
          </p:nvPr>
        </p:nvSpPr>
        <p:spPr/>
        <p:txBody>
          <a:bodyPr/>
          <a:lstStyle/>
          <a:p>
            <a:r>
              <a:rPr lang="cs-CZ" dirty="0"/>
              <a:t>Beer</a:t>
            </a:r>
          </a:p>
          <a:p>
            <a:r>
              <a:rPr lang="cs-CZ" dirty="0"/>
              <a:t>Open </a:t>
            </a:r>
            <a:r>
              <a:rPr lang="cs-CZ" dirty="0" err="1"/>
              <a:t>affection</a:t>
            </a:r>
            <a:endParaRPr lang="cs-CZ" dirty="0"/>
          </a:p>
          <a:p>
            <a:r>
              <a:rPr lang="cs-CZ" dirty="0"/>
              <a:t>Jan Hus</a:t>
            </a:r>
          </a:p>
          <a:p>
            <a:r>
              <a:rPr lang="cs-CZ" dirty="0" err="1"/>
              <a:t>Crystal</a:t>
            </a:r>
            <a:r>
              <a:rPr lang="cs-CZ" dirty="0"/>
              <a:t> </a:t>
            </a:r>
            <a:r>
              <a:rPr lang="cs-CZ" dirty="0" err="1"/>
              <a:t>glass</a:t>
            </a:r>
            <a:endParaRPr lang="cs-CZ" dirty="0"/>
          </a:p>
          <a:p>
            <a:r>
              <a:rPr lang="cs-CZ" dirty="0" err="1"/>
              <a:t>Heavy</a:t>
            </a:r>
            <a:r>
              <a:rPr lang="cs-CZ" dirty="0"/>
              <a:t> food</a:t>
            </a:r>
          </a:p>
          <a:p>
            <a:r>
              <a:rPr lang="cs-CZ" dirty="0" err="1"/>
              <a:t>Bad</a:t>
            </a:r>
            <a:r>
              <a:rPr lang="cs-CZ" dirty="0"/>
              <a:t> in </a:t>
            </a:r>
            <a:r>
              <a:rPr lang="cs-CZ" dirty="0" err="1"/>
              <a:t>languages</a:t>
            </a:r>
            <a:endParaRPr lang="cs-CZ" dirty="0"/>
          </a:p>
          <a:p>
            <a:r>
              <a:rPr lang="cs-CZ" dirty="0" err="1"/>
              <a:t>Cheep</a:t>
            </a:r>
            <a:endParaRPr lang="cs-CZ" dirty="0"/>
          </a:p>
          <a:p>
            <a:r>
              <a:rPr lang="cs-CZ" dirty="0"/>
              <a:t>Music </a:t>
            </a:r>
            <a:r>
              <a:rPr lang="cs-CZ" dirty="0" err="1"/>
              <a:t>is</a:t>
            </a:r>
            <a:r>
              <a:rPr lang="cs-CZ" dirty="0"/>
              <a:t> not </a:t>
            </a:r>
            <a:r>
              <a:rPr lang="cs-CZ" dirty="0" err="1"/>
              <a:t>everywhere</a:t>
            </a:r>
            <a:endParaRPr lang="cs-CZ" dirty="0"/>
          </a:p>
          <a:p>
            <a:r>
              <a:rPr lang="cs-CZ" dirty="0"/>
              <a:t>Kafka, Kundera</a:t>
            </a:r>
          </a:p>
          <a:p>
            <a:r>
              <a:rPr lang="cs-CZ" dirty="0"/>
              <a:t>Masaryk</a:t>
            </a:r>
            <a:r>
              <a:rPr lang="cs-CZ"/>
              <a:t>, Havel</a:t>
            </a:r>
            <a:endParaRPr lang="cs-CZ" dirty="0"/>
          </a:p>
        </p:txBody>
      </p:sp>
    </p:spTree>
    <p:extLst>
      <p:ext uri="{BB962C8B-B14F-4D97-AF65-F5344CB8AC3E}">
        <p14:creationId xmlns:p14="http://schemas.microsoft.com/office/powerpoint/2010/main" val="13228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3D5BD4-1767-446A-93D3-4DB346B142F9}"/>
              </a:ext>
            </a:extLst>
          </p:cNvPr>
          <p:cNvSpPr>
            <a:spLocks noGrp="1"/>
          </p:cNvSpPr>
          <p:nvPr>
            <p:ph type="title"/>
          </p:nvPr>
        </p:nvSpPr>
        <p:spPr/>
        <p:txBody>
          <a:bodyPr>
            <a:normAutofit/>
          </a:bodyPr>
          <a:lstStyle/>
          <a:p>
            <a:r>
              <a:rPr lang="cs-CZ" sz="3600" dirty="0"/>
              <a:t>What is </a:t>
            </a:r>
            <a:r>
              <a:rPr lang="cs-CZ" sz="3600" dirty="0" err="1"/>
              <a:t>culture</a:t>
            </a:r>
            <a:r>
              <a:rPr lang="cs-CZ" sz="3600" dirty="0"/>
              <a:t>?</a:t>
            </a:r>
          </a:p>
        </p:txBody>
      </p:sp>
      <p:sp>
        <p:nvSpPr>
          <p:cNvPr id="3" name="Zástupný obsah 2">
            <a:extLst>
              <a:ext uri="{FF2B5EF4-FFF2-40B4-BE49-F238E27FC236}">
                <a16:creationId xmlns:a16="http://schemas.microsoft.com/office/drawing/2014/main" id="{64D3A0CC-94BF-4146-BE47-987FBBC642C5}"/>
              </a:ext>
            </a:extLst>
          </p:cNvPr>
          <p:cNvSpPr>
            <a:spLocks noGrp="1"/>
          </p:cNvSpPr>
          <p:nvPr>
            <p:ph idx="1"/>
          </p:nvPr>
        </p:nvSpPr>
        <p:spPr>
          <a:xfrm>
            <a:off x="81280" y="1391920"/>
            <a:ext cx="8434070" cy="4785043"/>
          </a:xfrm>
        </p:spPr>
        <p:txBody>
          <a:bodyPr/>
          <a:lstStyle/>
          <a:p>
            <a:pPr marL="0" indent="0">
              <a:buNone/>
            </a:pPr>
            <a:r>
              <a:rPr lang="cs-CZ" dirty="0"/>
              <a:t>Culture is </a:t>
            </a:r>
            <a:r>
              <a:rPr lang="cs-CZ" dirty="0" err="1"/>
              <a:t>an</a:t>
            </a:r>
            <a:r>
              <a:rPr lang="cs-CZ" dirty="0"/>
              <a:t> </a:t>
            </a:r>
            <a:r>
              <a:rPr lang="cs-CZ" b="1" dirty="0" err="1">
                <a:highlight>
                  <a:srgbClr val="FFFF00"/>
                </a:highlight>
              </a:rPr>
              <a:t>exceptionnally</a:t>
            </a:r>
            <a:r>
              <a:rPr lang="cs-CZ" b="1" dirty="0">
                <a:highlight>
                  <a:srgbClr val="FFFF00"/>
                </a:highlight>
              </a:rPr>
              <a:t> </a:t>
            </a:r>
            <a:r>
              <a:rPr lang="cs-CZ" b="1" dirty="0" err="1">
                <a:highlight>
                  <a:srgbClr val="FFFF00"/>
                </a:highlight>
              </a:rPr>
              <a:t>complex</a:t>
            </a:r>
            <a:r>
              <a:rPr lang="cs-CZ" b="1" dirty="0">
                <a:highlight>
                  <a:srgbClr val="FFFF00"/>
                </a:highlight>
              </a:rPr>
              <a:t> </a:t>
            </a:r>
            <a:r>
              <a:rPr lang="cs-CZ" b="1" dirty="0" err="1">
                <a:highlight>
                  <a:srgbClr val="FFFF00"/>
                </a:highlight>
              </a:rPr>
              <a:t>word</a:t>
            </a:r>
            <a:r>
              <a:rPr lang="cs-CZ" b="1" dirty="0">
                <a:highlight>
                  <a:srgbClr val="FFFF00"/>
                </a:highlight>
              </a:rPr>
              <a:t> </a:t>
            </a:r>
            <a:r>
              <a:rPr lang="cs-CZ" dirty="0"/>
              <a:t>(Terry </a:t>
            </a:r>
            <a:r>
              <a:rPr lang="cs-CZ" dirty="0" err="1"/>
              <a:t>Eagleton</a:t>
            </a:r>
            <a:r>
              <a:rPr lang="cs-CZ" dirty="0"/>
              <a:t>, Culture, 2016).</a:t>
            </a:r>
          </a:p>
          <a:p>
            <a:pPr marL="0" indent="0">
              <a:buNone/>
            </a:pPr>
            <a:r>
              <a:rPr lang="cs-CZ" dirty="0"/>
              <a:t>It </a:t>
            </a:r>
            <a:r>
              <a:rPr lang="cs-CZ" dirty="0" err="1"/>
              <a:t>can</a:t>
            </a:r>
            <a:r>
              <a:rPr lang="cs-CZ" dirty="0"/>
              <a:t> </a:t>
            </a:r>
            <a:r>
              <a:rPr lang="cs-CZ" dirty="0" err="1"/>
              <a:t>mean</a:t>
            </a:r>
            <a:r>
              <a:rPr lang="cs-CZ" dirty="0"/>
              <a:t>: </a:t>
            </a:r>
          </a:p>
          <a:p>
            <a:r>
              <a:rPr lang="cs-CZ" dirty="0"/>
              <a:t>A body of </a:t>
            </a:r>
            <a:r>
              <a:rPr lang="cs-CZ" dirty="0" err="1"/>
              <a:t>artistic</a:t>
            </a:r>
            <a:r>
              <a:rPr lang="cs-CZ" dirty="0"/>
              <a:t> and </a:t>
            </a:r>
            <a:r>
              <a:rPr lang="cs-CZ" dirty="0" err="1"/>
              <a:t>intellectual</a:t>
            </a:r>
            <a:r>
              <a:rPr lang="cs-CZ" dirty="0"/>
              <a:t> </a:t>
            </a:r>
            <a:r>
              <a:rPr lang="cs-CZ" dirty="0" err="1">
                <a:highlight>
                  <a:srgbClr val="FFFF00"/>
                </a:highlight>
              </a:rPr>
              <a:t>work</a:t>
            </a:r>
            <a:r>
              <a:rPr lang="cs-CZ" dirty="0"/>
              <a:t> (1) – </a:t>
            </a:r>
            <a:r>
              <a:rPr lang="cs-CZ" dirty="0" err="1"/>
              <a:t>may</a:t>
            </a:r>
            <a:r>
              <a:rPr lang="cs-CZ" dirty="0"/>
              <a:t> </a:t>
            </a:r>
            <a:r>
              <a:rPr lang="cs-CZ" dirty="0" err="1"/>
              <a:t>involve</a:t>
            </a:r>
            <a:r>
              <a:rPr lang="cs-CZ" dirty="0"/>
              <a:t> </a:t>
            </a:r>
            <a:r>
              <a:rPr lang="cs-CZ" dirty="0" err="1"/>
              <a:t>innovation</a:t>
            </a:r>
            <a:endParaRPr lang="cs-CZ" dirty="0"/>
          </a:p>
          <a:p>
            <a:r>
              <a:rPr lang="cs-CZ" dirty="0"/>
              <a:t>A </a:t>
            </a:r>
            <a:r>
              <a:rPr lang="cs-CZ" dirty="0" err="1">
                <a:highlight>
                  <a:srgbClr val="FFFF00"/>
                </a:highlight>
              </a:rPr>
              <a:t>process</a:t>
            </a:r>
            <a:r>
              <a:rPr lang="cs-CZ" dirty="0"/>
              <a:t> of </a:t>
            </a:r>
            <a:r>
              <a:rPr lang="cs-CZ" dirty="0" err="1"/>
              <a:t>spiritual</a:t>
            </a:r>
            <a:r>
              <a:rPr lang="cs-CZ" dirty="0"/>
              <a:t> and </a:t>
            </a:r>
            <a:r>
              <a:rPr lang="cs-CZ" dirty="0" err="1"/>
              <a:t>intellectual</a:t>
            </a:r>
            <a:r>
              <a:rPr lang="cs-CZ" dirty="0"/>
              <a:t> development (2)</a:t>
            </a:r>
          </a:p>
          <a:p>
            <a:r>
              <a:rPr lang="cs-CZ" dirty="0" err="1"/>
              <a:t>Values</a:t>
            </a:r>
            <a:r>
              <a:rPr lang="cs-CZ" dirty="0"/>
              <a:t>, </a:t>
            </a:r>
            <a:r>
              <a:rPr lang="cs-CZ" dirty="0" err="1"/>
              <a:t>customs</a:t>
            </a:r>
            <a:r>
              <a:rPr lang="cs-CZ" dirty="0"/>
              <a:t>, </a:t>
            </a:r>
            <a:r>
              <a:rPr lang="cs-CZ" dirty="0" err="1"/>
              <a:t>beliefs</a:t>
            </a:r>
            <a:r>
              <a:rPr lang="cs-CZ" dirty="0"/>
              <a:t> and </a:t>
            </a:r>
            <a:r>
              <a:rPr lang="cs-CZ" dirty="0" err="1"/>
              <a:t>symbolic</a:t>
            </a:r>
            <a:r>
              <a:rPr lang="cs-CZ" dirty="0">
                <a:highlight>
                  <a:srgbClr val="FFFF00"/>
                </a:highlight>
              </a:rPr>
              <a:t> </a:t>
            </a:r>
            <a:r>
              <a:rPr lang="cs-CZ" dirty="0" err="1">
                <a:highlight>
                  <a:srgbClr val="FFFF00"/>
                </a:highlight>
              </a:rPr>
              <a:t>practices</a:t>
            </a:r>
            <a:r>
              <a:rPr lang="cs-CZ" dirty="0">
                <a:highlight>
                  <a:srgbClr val="FFFF00"/>
                </a:highlight>
              </a:rPr>
              <a:t> </a:t>
            </a:r>
            <a:r>
              <a:rPr lang="cs-CZ" dirty="0"/>
              <a:t>by </a:t>
            </a:r>
            <a:r>
              <a:rPr lang="cs-CZ" dirty="0" err="1"/>
              <a:t>which</a:t>
            </a:r>
            <a:r>
              <a:rPr lang="cs-CZ" dirty="0"/>
              <a:t> man and women live (3)</a:t>
            </a:r>
          </a:p>
          <a:p>
            <a:r>
              <a:rPr lang="cs-CZ" dirty="0"/>
              <a:t>A </a:t>
            </a:r>
            <a:r>
              <a:rPr lang="cs-CZ" dirty="0" err="1"/>
              <a:t>whole</a:t>
            </a:r>
            <a:r>
              <a:rPr lang="cs-CZ" dirty="0"/>
              <a:t> </a:t>
            </a:r>
            <a:r>
              <a:rPr lang="cs-CZ" dirty="0" err="1">
                <a:highlight>
                  <a:srgbClr val="FFFF00"/>
                </a:highlight>
              </a:rPr>
              <a:t>way</a:t>
            </a:r>
            <a:r>
              <a:rPr lang="cs-CZ" dirty="0">
                <a:highlight>
                  <a:srgbClr val="FFFF00"/>
                </a:highlight>
              </a:rPr>
              <a:t> of </a:t>
            </a:r>
            <a:r>
              <a:rPr lang="cs-CZ" dirty="0" err="1">
                <a:highlight>
                  <a:srgbClr val="FFFF00"/>
                </a:highlight>
              </a:rPr>
              <a:t>life</a:t>
            </a:r>
            <a:r>
              <a:rPr lang="cs-CZ" dirty="0">
                <a:highlight>
                  <a:srgbClr val="FFFF00"/>
                </a:highlight>
              </a:rPr>
              <a:t> </a:t>
            </a:r>
            <a:r>
              <a:rPr lang="cs-CZ" dirty="0"/>
              <a:t>(4) – </a:t>
            </a:r>
            <a:r>
              <a:rPr lang="cs-CZ" dirty="0" err="1"/>
              <a:t>generally</a:t>
            </a:r>
            <a:r>
              <a:rPr lang="cs-CZ" dirty="0"/>
              <a:t> a </a:t>
            </a:r>
            <a:r>
              <a:rPr lang="cs-CZ" dirty="0" err="1"/>
              <a:t>question</a:t>
            </a:r>
            <a:r>
              <a:rPr lang="cs-CZ" dirty="0"/>
              <a:t> of habit</a:t>
            </a:r>
          </a:p>
          <a:p>
            <a:endParaRPr lang="cs-CZ" dirty="0"/>
          </a:p>
          <a:p>
            <a:pPr marL="0" indent="0">
              <a:buNone/>
            </a:pPr>
            <a:r>
              <a:rPr lang="cs-CZ" dirty="0"/>
              <a:t>„The </a:t>
            </a:r>
            <a:r>
              <a:rPr lang="cs-CZ" dirty="0" err="1"/>
              <a:t>difficulty</a:t>
            </a:r>
            <a:r>
              <a:rPr lang="cs-CZ" dirty="0"/>
              <a:t> </a:t>
            </a:r>
            <a:r>
              <a:rPr lang="cs-CZ" dirty="0" err="1"/>
              <a:t>about</a:t>
            </a:r>
            <a:r>
              <a:rPr lang="cs-CZ" dirty="0"/>
              <a:t> </a:t>
            </a:r>
            <a:r>
              <a:rPr lang="cs-CZ" dirty="0" err="1"/>
              <a:t>the</a:t>
            </a:r>
            <a:r>
              <a:rPr lang="cs-CZ" dirty="0"/>
              <a:t> idea of </a:t>
            </a:r>
            <a:r>
              <a:rPr lang="cs-CZ" dirty="0" err="1"/>
              <a:t>culture</a:t>
            </a:r>
            <a:r>
              <a:rPr lang="cs-CZ" dirty="0"/>
              <a:t> is that </a:t>
            </a:r>
            <a:r>
              <a:rPr lang="cs-CZ" dirty="0" err="1"/>
              <a:t>we</a:t>
            </a:r>
            <a:r>
              <a:rPr lang="cs-CZ" dirty="0"/>
              <a:t> are </a:t>
            </a:r>
            <a:r>
              <a:rPr lang="cs-CZ" dirty="0" err="1"/>
              <a:t>continually</a:t>
            </a:r>
            <a:r>
              <a:rPr lang="cs-CZ" dirty="0"/>
              <a:t> </a:t>
            </a:r>
            <a:r>
              <a:rPr lang="cs-CZ" dirty="0" err="1"/>
              <a:t>forced</a:t>
            </a:r>
            <a:r>
              <a:rPr lang="cs-CZ" dirty="0"/>
              <a:t> to </a:t>
            </a:r>
            <a:r>
              <a:rPr lang="cs-CZ" dirty="0" err="1"/>
              <a:t>extend</a:t>
            </a:r>
            <a:r>
              <a:rPr lang="cs-CZ" dirty="0"/>
              <a:t> it, </a:t>
            </a:r>
            <a:r>
              <a:rPr lang="cs-CZ" dirty="0" err="1"/>
              <a:t>until</a:t>
            </a:r>
            <a:r>
              <a:rPr lang="cs-CZ" dirty="0"/>
              <a:t> it </a:t>
            </a:r>
            <a:r>
              <a:rPr lang="cs-CZ" dirty="0" err="1"/>
              <a:t>becomes</a:t>
            </a:r>
            <a:r>
              <a:rPr lang="cs-CZ" dirty="0"/>
              <a:t> </a:t>
            </a:r>
            <a:r>
              <a:rPr lang="cs-CZ" dirty="0" err="1"/>
              <a:t>almost</a:t>
            </a:r>
            <a:r>
              <a:rPr lang="cs-CZ" dirty="0"/>
              <a:t> </a:t>
            </a:r>
            <a:r>
              <a:rPr lang="cs-CZ" dirty="0" err="1"/>
              <a:t>identical</a:t>
            </a:r>
            <a:r>
              <a:rPr lang="cs-CZ" dirty="0"/>
              <a:t> </a:t>
            </a:r>
            <a:r>
              <a:rPr lang="cs-CZ" dirty="0" err="1"/>
              <a:t>with</a:t>
            </a:r>
            <a:r>
              <a:rPr lang="cs-CZ" dirty="0"/>
              <a:t> </a:t>
            </a:r>
            <a:r>
              <a:rPr lang="cs-CZ" dirty="0" err="1"/>
              <a:t>our</a:t>
            </a:r>
            <a:r>
              <a:rPr lang="cs-CZ" dirty="0"/>
              <a:t> </a:t>
            </a:r>
            <a:r>
              <a:rPr lang="cs-CZ" dirty="0" err="1"/>
              <a:t>whole</a:t>
            </a:r>
            <a:r>
              <a:rPr lang="cs-CZ" dirty="0"/>
              <a:t> </a:t>
            </a:r>
            <a:r>
              <a:rPr lang="cs-CZ" dirty="0" err="1"/>
              <a:t>common</a:t>
            </a:r>
            <a:r>
              <a:rPr lang="cs-CZ" dirty="0"/>
              <a:t> </a:t>
            </a:r>
            <a:r>
              <a:rPr lang="cs-CZ" dirty="0" err="1"/>
              <a:t>life</a:t>
            </a:r>
            <a:r>
              <a:rPr lang="cs-CZ" dirty="0"/>
              <a:t>“ (Raymond </a:t>
            </a:r>
            <a:r>
              <a:rPr lang="cs-CZ" dirty="0" err="1"/>
              <a:t>Williams</a:t>
            </a:r>
            <a:r>
              <a:rPr lang="cs-CZ" dirty="0"/>
              <a:t>, Culture and Society, 1958).</a:t>
            </a:r>
          </a:p>
        </p:txBody>
      </p:sp>
    </p:spTree>
    <p:extLst>
      <p:ext uri="{BB962C8B-B14F-4D97-AF65-F5344CB8AC3E}">
        <p14:creationId xmlns:p14="http://schemas.microsoft.com/office/powerpoint/2010/main" val="207907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711DB-5BA8-4A3B-801C-FFC19AFD6087}"/>
              </a:ext>
            </a:extLst>
          </p:cNvPr>
          <p:cNvSpPr>
            <a:spLocks noGrp="1"/>
          </p:cNvSpPr>
          <p:nvPr>
            <p:ph type="title"/>
          </p:nvPr>
        </p:nvSpPr>
        <p:spPr>
          <a:xfrm>
            <a:off x="172720" y="170572"/>
            <a:ext cx="8717280" cy="2972123"/>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cs-CZ" dirty="0">
                <a:solidFill>
                  <a:srgbClr val="FF0000"/>
                </a:solidFill>
              </a:rPr>
              <a:t>Culture</a:t>
            </a:r>
            <a:br>
              <a:rPr lang="cs-CZ" dirty="0"/>
            </a:br>
            <a:br>
              <a:rPr lang="cs-CZ" sz="1800" dirty="0"/>
            </a:br>
            <a:r>
              <a:rPr lang="en-US" sz="2000" b="1" i="0" u="none" strike="noStrike" dirty="0">
                <a:solidFill>
                  <a:schemeClr val="tx1"/>
                </a:solidFill>
                <a:effectLst/>
                <a:latin typeface="Arvo"/>
                <a:hlinkClick r:id="rId2" tooltip="Origin and meaning of culture">
                  <a:extLst>
                    <a:ext uri="{A12FA001-AC4F-418D-AE19-62706E023703}">
                      <ahyp:hlinkClr xmlns:ahyp="http://schemas.microsoft.com/office/drawing/2018/hyperlinkcolor" val="tx"/>
                    </a:ext>
                  </a:extLst>
                </a:hlinkClick>
              </a:rPr>
              <a:t>culture (n.)</a:t>
            </a:r>
            <a:r>
              <a:rPr lang="en-US" sz="2000" dirty="0">
                <a:solidFill>
                  <a:schemeClr val="tx1"/>
                </a:solidFill>
                <a:effectLst/>
                <a:latin typeface="Arvo"/>
              </a:rPr>
              <a:t>mid-15c., "the tilling of land, act of preparing the earth for crops," from Latin </a:t>
            </a:r>
            <a:r>
              <a:rPr lang="en-US" sz="2000" i="1" dirty="0">
                <a:solidFill>
                  <a:schemeClr val="tx1"/>
                </a:solidFill>
                <a:effectLst/>
                <a:latin typeface="Arvo"/>
              </a:rPr>
              <a:t>cultura</a:t>
            </a:r>
            <a:r>
              <a:rPr lang="en-US" sz="2000" dirty="0">
                <a:solidFill>
                  <a:schemeClr val="tx1"/>
                </a:solidFill>
                <a:effectLst/>
                <a:latin typeface="Arvo"/>
              </a:rPr>
              <a:t> "a cultivating, agriculture," figuratively "care, culture, an honoring," from past participle stem of </a:t>
            </a:r>
            <a:r>
              <a:rPr lang="en-US" sz="2000" i="1" dirty="0">
                <a:solidFill>
                  <a:schemeClr val="tx1"/>
                </a:solidFill>
                <a:effectLst/>
                <a:latin typeface="Arvo"/>
              </a:rPr>
              <a:t>colere</a:t>
            </a:r>
            <a:r>
              <a:rPr lang="en-US" sz="2000" dirty="0">
                <a:solidFill>
                  <a:schemeClr val="tx1"/>
                </a:solidFill>
                <a:effectLst/>
                <a:latin typeface="Arvo"/>
              </a:rPr>
              <a:t> "to tend, guard; to till, cultivate„</a:t>
            </a:r>
            <a:br>
              <a:rPr lang="cs-CZ" sz="2000" dirty="0">
                <a:solidFill>
                  <a:schemeClr val="tx1"/>
                </a:solidFill>
                <a:effectLst/>
                <a:latin typeface="Arvo"/>
              </a:rPr>
            </a:br>
            <a:br>
              <a:rPr lang="cs-CZ" sz="2000" dirty="0">
                <a:solidFill>
                  <a:schemeClr val="tx1"/>
                </a:solidFill>
                <a:effectLst/>
                <a:latin typeface="Arvo"/>
              </a:rPr>
            </a:br>
            <a:r>
              <a:rPr lang="en-US" sz="2000" b="0" i="0" u="sng" dirty="0">
                <a:solidFill>
                  <a:schemeClr val="tx1"/>
                </a:solidFill>
                <a:effectLst/>
                <a:latin typeface="Arvo"/>
              </a:rPr>
              <a:t>UNESCO</a:t>
            </a:r>
            <a:r>
              <a:rPr lang="cs-CZ" sz="2000" b="0" i="0" u="sng" dirty="0">
                <a:solidFill>
                  <a:schemeClr val="tx1"/>
                </a:solidFill>
                <a:effectLst/>
                <a:latin typeface="Arvo"/>
              </a:rPr>
              <a:t> – „</a:t>
            </a:r>
            <a:r>
              <a:rPr lang="cs-CZ" sz="2000" b="0" i="1" u="sng" dirty="0">
                <a:solidFill>
                  <a:schemeClr val="tx1"/>
                </a:solidFill>
                <a:effectLst/>
                <a:latin typeface="Arvo"/>
              </a:rPr>
              <a:t>Buildi</a:t>
            </a:r>
            <a:r>
              <a:rPr lang="cs-CZ" sz="2000" i="1" u="sng" dirty="0">
                <a:solidFill>
                  <a:schemeClr val="tx1"/>
                </a:solidFill>
                <a:latin typeface="Arvo"/>
              </a:rPr>
              <a:t>ng peace in the minds of men and women“</a:t>
            </a:r>
            <a:r>
              <a:rPr lang="en-US" sz="2000" b="0" i="0" dirty="0">
                <a:solidFill>
                  <a:schemeClr val="tx1"/>
                </a:solidFill>
                <a:effectLst/>
                <a:latin typeface="Arvo"/>
              </a:rPr>
              <a:t> </a:t>
            </a:r>
            <a:br>
              <a:rPr lang="cs-CZ" sz="2000" b="0" i="0" dirty="0">
                <a:solidFill>
                  <a:schemeClr val="tx1"/>
                </a:solidFill>
                <a:effectLst/>
                <a:latin typeface="Arvo"/>
              </a:rPr>
            </a:br>
            <a:r>
              <a:rPr lang="en-US" sz="2000" b="0" i="0" dirty="0">
                <a:solidFill>
                  <a:schemeClr val="tx1"/>
                </a:solidFill>
                <a:effectLst/>
                <a:latin typeface="Arvo"/>
              </a:rPr>
              <a:t>defined culture as the </a:t>
            </a:r>
            <a:r>
              <a:rPr lang="en-US" sz="2000" b="1" i="0" dirty="0">
                <a:solidFill>
                  <a:schemeClr val="tx1"/>
                </a:solidFill>
                <a:effectLst/>
                <a:latin typeface="Arvo"/>
              </a:rPr>
              <a:t>"</a:t>
            </a:r>
            <a:r>
              <a:rPr lang="en-US" sz="2000" b="1" i="0" dirty="0">
                <a:solidFill>
                  <a:schemeClr val="tx1"/>
                </a:solidFill>
                <a:effectLst/>
                <a:highlight>
                  <a:srgbClr val="FFFF00"/>
                </a:highlight>
                <a:latin typeface="Arvo"/>
              </a:rPr>
              <a:t>set of distinctive spiritual, material, intellectual, and emotional features of society or a social group</a:t>
            </a:r>
            <a:r>
              <a:rPr lang="en-US" sz="2000" b="0" i="0" dirty="0">
                <a:solidFill>
                  <a:schemeClr val="tx1"/>
                </a:solidFill>
                <a:effectLst/>
                <a:latin typeface="Arvo"/>
              </a:rPr>
              <a:t>, and that it encompasses, in addition to art and literature, lifestyles, ways of living together, value systems, traditions and beliefs.".</a:t>
            </a:r>
            <a:r>
              <a:rPr lang="cs-CZ" sz="2000" b="0" i="0" dirty="0">
                <a:solidFill>
                  <a:schemeClr val="tx1"/>
                </a:solidFill>
                <a:effectLst/>
                <a:latin typeface="Arvo"/>
              </a:rPr>
              <a:t> – anthropological </a:t>
            </a:r>
            <a:r>
              <a:rPr lang="cs-CZ" sz="2000" b="0" i="0" dirty="0" err="1">
                <a:solidFill>
                  <a:schemeClr val="tx1"/>
                </a:solidFill>
                <a:effectLst/>
                <a:latin typeface="Arvo"/>
              </a:rPr>
              <a:t>view</a:t>
            </a:r>
            <a:br>
              <a:rPr lang="en-US" dirty="0">
                <a:effectLst/>
              </a:rPr>
            </a:br>
            <a:endParaRPr lang="cs-CZ" dirty="0"/>
          </a:p>
        </p:txBody>
      </p:sp>
      <p:sp>
        <p:nvSpPr>
          <p:cNvPr id="3" name="Zástupný obsah 2">
            <a:extLst>
              <a:ext uri="{FF2B5EF4-FFF2-40B4-BE49-F238E27FC236}">
                <a16:creationId xmlns:a16="http://schemas.microsoft.com/office/drawing/2014/main" id="{0B7A0235-6D86-4438-9E5A-4379CF3DF7E9}"/>
              </a:ext>
            </a:extLst>
          </p:cNvPr>
          <p:cNvSpPr>
            <a:spLocks noGrp="1"/>
          </p:cNvSpPr>
          <p:nvPr>
            <p:ph sz="half" idx="1"/>
          </p:nvPr>
        </p:nvSpPr>
        <p:spPr>
          <a:xfrm>
            <a:off x="772356" y="3291840"/>
            <a:ext cx="3742493" cy="3395587"/>
          </a:xfrm>
        </p:spPr>
        <p:txBody>
          <a:bodyPr>
            <a:normAutofit lnSpcReduction="10000"/>
          </a:bodyPr>
          <a:lstStyle/>
          <a:p>
            <a:pPr marL="0" indent="0">
              <a:buNone/>
            </a:pPr>
            <a:r>
              <a:rPr lang="cs-CZ" dirty="0">
                <a:latin typeface="Calibri" panose="020F0502020204030204" pitchFamily="34" charset="0"/>
                <a:cs typeface="Calibri" panose="020F0502020204030204" pitchFamily="34" charset="0"/>
              </a:rPr>
              <a:t>→ </a:t>
            </a:r>
            <a:r>
              <a:rPr lang="cs-CZ" u="sng" dirty="0">
                <a:highlight>
                  <a:srgbClr val="FFFF00"/>
                </a:highlight>
              </a:rPr>
              <a:t>The artistic </a:t>
            </a:r>
            <a:r>
              <a:rPr lang="cs-CZ" u="sng" dirty="0" err="1">
                <a:highlight>
                  <a:srgbClr val="FFFF00"/>
                </a:highlight>
              </a:rPr>
              <a:t>view</a:t>
            </a:r>
            <a:endParaRPr lang="cs-CZ" u="sng" dirty="0">
              <a:highlight>
                <a:srgbClr val="FFFF00"/>
              </a:highlight>
            </a:endParaRPr>
          </a:p>
          <a:p>
            <a:pPr marL="0" indent="0" algn="l">
              <a:buNone/>
            </a:pPr>
            <a:endParaRPr lang="cs-CZ" sz="1700" b="0" i="0" dirty="0">
              <a:solidFill>
                <a:srgbClr val="111111"/>
              </a:solidFill>
              <a:effectLst/>
            </a:endParaRPr>
          </a:p>
          <a:p>
            <a:pPr algn="l">
              <a:buFont typeface="Arial" panose="020B0604020202020204" pitchFamily="34" charset="0"/>
              <a:buChar char="•"/>
            </a:pPr>
            <a:r>
              <a:rPr lang="en-US" sz="1700" b="0" i="0" dirty="0">
                <a:solidFill>
                  <a:srgbClr val="111111"/>
                </a:solidFill>
                <a:effectLst/>
              </a:rPr>
              <a:t>Fine art is expression by making something beautiful or appealing to the emotions by visual means: drawing, painting, printmaking sculpture Literature: poetry, creative writing</a:t>
            </a:r>
          </a:p>
          <a:p>
            <a:pPr algn="l">
              <a:buFont typeface="Arial" panose="020B0604020202020204" pitchFamily="34" charset="0"/>
              <a:buChar char="•"/>
            </a:pPr>
            <a:r>
              <a:rPr lang="en-US" sz="1700" b="0" i="0" dirty="0">
                <a:solidFill>
                  <a:srgbClr val="111111"/>
                </a:solidFill>
                <a:effectLst/>
              </a:rPr>
              <a:t>Performing arts</a:t>
            </a:r>
            <a:r>
              <a:rPr lang="cs-CZ" sz="1700" b="0" i="0" dirty="0">
                <a:solidFill>
                  <a:srgbClr val="111111"/>
                </a:solidFill>
                <a:effectLst/>
              </a:rPr>
              <a:t> </a:t>
            </a:r>
            <a:r>
              <a:rPr lang="en-US" sz="1700" b="0" i="0" dirty="0">
                <a:solidFill>
                  <a:srgbClr val="111111"/>
                </a:solidFill>
                <a:effectLst/>
              </a:rPr>
              <a:t>including drama are (expression using the body: dance, acting, singing) Auditory art (expression by making sounds ): music, singing</a:t>
            </a:r>
          </a:p>
          <a:p>
            <a:pPr marL="0" indent="0">
              <a:buNone/>
            </a:pPr>
            <a:endParaRPr lang="cs-CZ" dirty="0"/>
          </a:p>
          <a:p>
            <a:endParaRPr lang="cs-CZ" dirty="0"/>
          </a:p>
        </p:txBody>
      </p:sp>
      <p:sp>
        <p:nvSpPr>
          <p:cNvPr id="4" name="Zástupný obsah 3">
            <a:extLst>
              <a:ext uri="{FF2B5EF4-FFF2-40B4-BE49-F238E27FC236}">
                <a16:creationId xmlns:a16="http://schemas.microsoft.com/office/drawing/2014/main" id="{6B27C413-C942-4727-B530-13D9BBA250E2}"/>
              </a:ext>
            </a:extLst>
          </p:cNvPr>
          <p:cNvSpPr>
            <a:spLocks noGrp="1"/>
          </p:cNvSpPr>
          <p:nvPr>
            <p:ph sz="half" idx="2"/>
          </p:nvPr>
        </p:nvSpPr>
        <p:spPr>
          <a:xfrm>
            <a:off x="4572000" y="3204839"/>
            <a:ext cx="3943350" cy="2972123"/>
          </a:xfrm>
        </p:spPr>
        <p:txBody>
          <a:bodyPr>
            <a:normAutofit lnSpcReduction="10000"/>
          </a:bodyPr>
          <a:lstStyle/>
          <a:p>
            <a:pPr marL="0" indent="0">
              <a:buNone/>
            </a:pPr>
            <a:r>
              <a:rPr lang="cs-CZ" dirty="0">
                <a:latin typeface="Calibri" panose="020F0502020204030204" pitchFamily="34" charset="0"/>
                <a:cs typeface="Calibri" panose="020F0502020204030204" pitchFamily="34" charset="0"/>
              </a:rPr>
              <a:t>→ </a:t>
            </a:r>
            <a:r>
              <a:rPr lang="cs-CZ" u="sng" dirty="0">
                <a:highlight>
                  <a:srgbClr val="FFFF00"/>
                </a:highlight>
              </a:rPr>
              <a:t>The institutionnal </a:t>
            </a:r>
            <a:r>
              <a:rPr lang="cs-CZ" u="sng" dirty="0" err="1">
                <a:highlight>
                  <a:srgbClr val="FFFF00"/>
                </a:highlight>
              </a:rPr>
              <a:t>view</a:t>
            </a:r>
            <a:endParaRPr lang="cs-CZ" u="sng" dirty="0">
              <a:highlight>
                <a:srgbClr val="FFFF00"/>
              </a:highlight>
            </a:endParaRPr>
          </a:p>
          <a:p>
            <a:pPr marL="0" indent="0">
              <a:buNone/>
            </a:pPr>
            <a:endParaRPr lang="cs-CZ" dirty="0"/>
          </a:p>
          <a:p>
            <a:r>
              <a:rPr lang="cs-CZ" sz="1700" dirty="0"/>
              <a:t>Protect heritage and foster creativity /UNESCO/cultural policy</a:t>
            </a:r>
          </a:p>
          <a:p>
            <a:r>
              <a:rPr lang="cs-CZ" sz="1700" dirty="0"/>
              <a:t>Definition by stakeholders (Ministry of Culture)</a:t>
            </a:r>
          </a:p>
        </p:txBody>
      </p:sp>
    </p:spTree>
    <p:extLst>
      <p:ext uri="{BB962C8B-B14F-4D97-AF65-F5344CB8AC3E}">
        <p14:creationId xmlns:p14="http://schemas.microsoft.com/office/powerpoint/2010/main" val="70139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E4A188-8B59-4DF1-A41B-C38A8F74D3A4}"/>
              </a:ext>
            </a:extLst>
          </p:cNvPr>
          <p:cNvSpPr>
            <a:spLocks noGrp="1"/>
          </p:cNvSpPr>
          <p:nvPr>
            <p:ph type="title"/>
          </p:nvPr>
        </p:nvSpPr>
        <p:spPr/>
        <p:txBody>
          <a:bodyPr/>
          <a:lstStyle/>
          <a:p>
            <a:r>
              <a:rPr lang="cs-CZ" dirty="0" err="1"/>
              <a:t>One</a:t>
            </a:r>
            <a:r>
              <a:rPr lang="cs-CZ" dirty="0"/>
              <a:t> culture?</a:t>
            </a:r>
          </a:p>
        </p:txBody>
      </p:sp>
      <p:sp>
        <p:nvSpPr>
          <p:cNvPr id="3" name="Zástupný obsah 2">
            <a:extLst>
              <a:ext uri="{FF2B5EF4-FFF2-40B4-BE49-F238E27FC236}">
                <a16:creationId xmlns:a16="http://schemas.microsoft.com/office/drawing/2014/main" id="{B65D5022-1C58-468F-93C5-ED316208D516}"/>
              </a:ext>
            </a:extLst>
          </p:cNvPr>
          <p:cNvSpPr>
            <a:spLocks noGrp="1"/>
          </p:cNvSpPr>
          <p:nvPr>
            <p:ph idx="1"/>
          </p:nvPr>
        </p:nvSpPr>
        <p:spPr/>
        <p:txBody>
          <a:bodyPr>
            <a:normAutofit fontScale="92500"/>
          </a:bodyPr>
          <a:lstStyle/>
          <a:p>
            <a:r>
              <a:rPr lang="cs-CZ" sz="2000" b="1" dirty="0"/>
              <a:t>Subculture</a:t>
            </a:r>
            <a:r>
              <a:rPr lang="cs-CZ" sz="2000" dirty="0"/>
              <a:t> - </a:t>
            </a:r>
            <a:r>
              <a:rPr lang="en-US" sz="2000" b="0" i="0" dirty="0">
                <a:solidFill>
                  <a:srgbClr val="303336"/>
                </a:solidFill>
                <a:effectLst/>
                <a:latin typeface="Open Sans"/>
              </a:rPr>
              <a:t>an ethnic, regional, economic, or social group exhibiting characteristic patterns of behavior sufficient to distinguish it from others within an embracing culture or society</a:t>
            </a:r>
            <a:endParaRPr lang="cs-CZ" sz="2000" dirty="0"/>
          </a:p>
          <a:p>
            <a:endParaRPr lang="cs-CZ" sz="2000" b="1" dirty="0"/>
          </a:p>
          <a:p>
            <a:r>
              <a:rPr lang="cs-CZ" sz="2000" b="1" dirty="0"/>
              <a:t>Counterculture</a:t>
            </a:r>
            <a:r>
              <a:rPr lang="cs-CZ" sz="2000" dirty="0"/>
              <a:t> - </a:t>
            </a:r>
            <a:r>
              <a:rPr lang="en-US" sz="2000" b="0" i="0" dirty="0">
                <a:solidFill>
                  <a:srgbClr val="303336"/>
                </a:solidFill>
                <a:effectLst/>
                <a:latin typeface="Open Sans"/>
              </a:rPr>
              <a:t>a culture with values and mores that run </a:t>
            </a:r>
            <a:r>
              <a:rPr lang="en-US" sz="2000" b="0" i="0" u="none" strike="noStrike" dirty="0">
                <a:effectLst/>
                <a:latin typeface="Open Sans"/>
                <a:hlinkClick r:id="rId2">
                  <a:extLst>
                    <a:ext uri="{A12FA001-AC4F-418D-AE19-62706E023703}">
                      <ahyp:hlinkClr xmlns:ahyp="http://schemas.microsoft.com/office/drawing/2018/hyperlinkcolor" val="tx"/>
                    </a:ext>
                  </a:extLst>
                </a:hlinkClick>
              </a:rPr>
              <a:t>counter</a:t>
            </a:r>
            <a:r>
              <a:rPr lang="en-US" sz="2000" b="0" i="0" dirty="0">
                <a:solidFill>
                  <a:srgbClr val="303336"/>
                </a:solidFill>
                <a:effectLst/>
                <a:latin typeface="Open Sans"/>
              </a:rPr>
              <a:t> to those of established society</a:t>
            </a:r>
            <a:r>
              <a:rPr lang="cs-CZ" sz="2000" b="0" i="0" dirty="0">
                <a:solidFill>
                  <a:srgbClr val="303336"/>
                </a:solidFill>
                <a:effectLst/>
                <a:latin typeface="Open Sans"/>
              </a:rPr>
              <a:t> (hippies) – official and unofficial culture (underground an</a:t>
            </a:r>
            <a:r>
              <a:rPr lang="cs-CZ" sz="2000" dirty="0">
                <a:solidFill>
                  <a:srgbClr val="303336"/>
                </a:solidFill>
                <a:latin typeface="Open Sans"/>
              </a:rPr>
              <a:t>d censorhip in undemocratic regimes)</a:t>
            </a:r>
            <a:endParaRPr lang="cs-CZ" sz="2000" dirty="0"/>
          </a:p>
          <a:p>
            <a:endParaRPr lang="cs-CZ" sz="2000" b="1" dirty="0"/>
          </a:p>
          <a:p>
            <a:r>
              <a:rPr lang="cs-CZ" sz="2000" b="1" dirty="0"/>
              <a:t>High and popular culture </a:t>
            </a:r>
            <a:r>
              <a:rPr lang="cs-CZ" sz="2000" dirty="0"/>
              <a:t>(culture vs. entertainment) - </a:t>
            </a:r>
            <a:r>
              <a:rPr lang="en-US" sz="2000" b="0" i="0" dirty="0">
                <a:solidFill>
                  <a:srgbClr val="333333"/>
                </a:solidFill>
                <a:effectLst/>
                <a:latin typeface="Open Sans"/>
              </a:rPr>
              <a:t>High culture can be defined as a </a:t>
            </a:r>
            <a:r>
              <a:rPr lang="en-US" sz="2000" b="0" i="0" u="none" strike="noStrike" dirty="0">
                <a:effectLst/>
                <a:latin typeface="Open Sans"/>
                <a:hlinkClick r:id="rId3" tooltip="Difference Between Subculture and Counterculture">
                  <a:extLst>
                    <a:ext uri="{A12FA001-AC4F-418D-AE19-62706E023703}">
                      <ahyp:hlinkClr xmlns:ahyp="http://schemas.microsoft.com/office/drawing/2018/hyperlinkcolor" val="tx"/>
                    </a:ext>
                  </a:extLst>
                </a:hlinkClick>
              </a:rPr>
              <a:t>subculture</a:t>
            </a:r>
            <a:r>
              <a:rPr lang="en-US" sz="2000" b="0" i="0" dirty="0">
                <a:solidFill>
                  <a:srgbClr val="333333"/>
                </a:solidFill>
                <a:effectLst/>
                <a:latin typeface="Open Sans"/>
              </a:rPr>
              <a:t> that is shared by the upper class of the societ</a:t>
            </a:r>
            <a:r>
              <a:rPr lang="cs-CZ" sz="2000" b="0" i="0" dirty="0">
                <a:solidFill>
                  <a:srgbClr val="333333"/>
                </a:solidFill>
                <a:effectLst/>
                <a:latin typeface="Open Sans"/>
              </a:rPr>
              <a:t>y - </a:t>
            </a:r>
            <a:r>
              <a:rPr lang="en-US" sz="2000" b="0" i="0" dirty="0">
                <a:solidFill>
                  <a:srgbClr val="333333"/>
                </a:solidFill>
                <a:effectLst/>
                <a:latin typeface="Open Sans"/>
              </a:rPr>
              <a:t>the elites</a:t>
            </a:r>
            <a:r>
              <a:rPr lang="cs-CZ" sz="2000" b="0" i="0" dirty="0">
                <a:solidFill>
                  <a:srgbClr val="333333"/>
                </a:solidFill>
                <a:effectLst/>
                <a:latin typeface="Open Sans"/>
              </a:rPr>
              <a:t>.</a:t>
            </a:r>
            <a:r>
              <a:rPr lang="en-US" sz="2000" b="0" i="0" dirty="0">
                <a:solidFill>
                  <a:srgbClr val="333333"/>
                </a:solidFill>
                <a:effectLst/>
                <a:latin typeface="Open Sans"/>
              </a:rPr>
              <a:t> Popular culture can be defined as a subculture that is shared by everyone or the mass of the society. the spread of popular culture is mainly due to mass media.</a:t>
            </a:r>
            <a:endParaRPr lang="cs-CZ" sz="2000" dirty="0"/>
          </a:p>
        </p:txBody>
      </p:sp>
    </p:spTree>
    <p:extLst>
      <p:ext uri="{BB962C8B-B14F-4D97-AF65-F5344CB8AC3E}">
        <p14:creationId xmlns:p14="http://schemas.microsoft.com/office/powerpoint/2010/main" val="27935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6BF6AC-C8C3-41A5-A4C1-650C2D414236}"/>
              </a:ext>
            </a:extLst>
          </p:cNvPr>
          <p:cNvSpPr>
            <a:spLocks noGrp="1"/>
          </p:cNvSpPr>
          <p:nvPr>
            <p:ph type="title"/>
          </p:nvPr>
        </p:nvSpPr>
        <p:spPr/>
        <p:txBody>
          <a:bodyPr>
            <a:normAutofit fontScale="90000"/>
          </a:bodyPr>
          <a:lstStyle/>
          <a:p>
            <a:br>
              <a:rPr lang="cs-CZ" dirty="0"/>
            </a:br>
            <a:br>
              <a:rPr lang="cs-CZ" dirty="0"/>
            </a:br>
            <a:r>
              <a:rPr lang="cs-CZ" dirty="0"/>
              <a:t>Identity and stereotypes</a:t>
            </a:r>
            <a:br>
              <a:rPr lang="cs-CZ" dirty="0"/>
            </a:br>
            <a:br>
              <a:rPr lang="cs-CZ" b="1" dirty="0"/>
            </a:br>
            <a:r>
              <a:rPr lang="cs-CZ" sz="2000" b="1" dirty="0"/>
              <a:t>Stereotype - </a:t>
            </a:r>
            <a:r>
              <a:rPr lang="en-US" sz="2000" b="1" i="0" dirty="0">
                <a:solidFill>
                  <a:srgbClr val="111111"/>
                </a:solidFill>
                <a:effectLst/>
              </a:rPr>
              <a:t>a widely held but fixed and oversimplified image or idea of a particular type of person or thing.</a:t>
            </a:r>
            <a:br>
              <a:rPr lang="cs-CZ" sz="2000" b="1" dirty="0"/>
            </a:br>
            <a:r>
              <a:rPr lang="cs-CZ" sz="2000" b="1" dirty="0"/>
              <a:t>Identity -  </a:t>
            </a:r>
            <a:r>
              <a:rPr lang="cs-CZ" sz="2000" b="1" dirty="0">
                <a:solidFill>
                  <a:schemeClr val="tx1"/>
                </a:solidFill>
              </a:rPr>
              <a:t>the quality of a group that makes it different from others</a:t>
            </a:r>
            <a:br>
              <a:rPr lang="cs-CZ" dirty="0"/>
            </a:br>
            <a:endParaRPr lang="cs-CZ" dirty="0"/>
          </a:p>
        </p:txBody>
      </p:sp>
      <p:pic>
        <p:nvPicPr>
          <p:cNvPr id="1026" name="Picture 2" descr="Zobrazit zdrojový obrázek">
            <a:extLst>
              <a:ext uri="{FF2B5EF4-FFF2-40B4-BE49-F238E27FC236}">
                <a16:creationId xmlns:a16="http://schemas.microsoft.com/office/drawing/2014/main" id="{87E3A90D-EDDA-41C5-A846-4A0C712686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115" y="2506662"/>
            <a:ext cx="44837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7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C41C67-9CCE-4721-9692-709D7408C70D}"/>
              </a:ext>
            </a:extLst>
          </p:cNvPr>
          <p:cNvSpPr>
            <a:spLocks noGrp="1"/>
          </p:cNvSpPr>
          <p:nvPr>
            <p:ph type="title"/>
          </p:nvPr>
        </p:nvSpPr>
        <p:spPr/>
        <p:txBody>
          <a:bodyPr/>
          <a:lstStyle/>
          <a:p>
            <a:r>
              <a:rPr lang="cs-CZ" dirty="0"/>
              <a:t>Group culture</a:t>
            </a:r>
          </a:p>
        </p:txBody>
      </p:sp>
      <p:sp>
        <p:nvSpPr>
          <p:cNvPr id="3" name="Zástupný obsah 2">
            <a:extLst>
              <a:ext uri="{FF2B5EF4-FFF2-40B4-BE49-F238E27FC236}">
                <a16:creationId xmlns:a16="http://schemas.microsoft.com/office/drawing/2014/main" id="{5813CA3F-022D-4CC8-957E-0A24BF046DD1}"/>
              </a:ext>
            </a:extLst>
          </p:cNvPr>
          <p:cNvSpPr>
            <a:spLocks noGrp="1"/>
          </p:cNvSpPr>
          <p:nvPr>
            <p:ph idx="1"/>
          </p:nvPr>
        </p:nvSpPr>
        <p:spPr/>
        <p:txBody>
          <a:bodyPr>
            <a:normAutofit/>
          </a:bodyPr>
          <a:lstStyle/>
          <a:p>
            <a:r>
              <a:rPr lang="cs-CZ" b="1" dirty="0"/>
              <a:t>Institutionnal culture - </a:t>
            </a:r>
            <a:r>
              <a:rPr lang="en-US" b="0" i="0" dirty="0">
                <a:solidFill>
                  <a:srgbClr val="333333"/>
                </a:solidFill>
                <a:effectLst/>
              </a:rPr>
              <a:t>A social system of meaning and custom that is developed within an institution to assure its adaptation and survival. These are characterized by a set of unspoken rules that shape values, beliefs, habits, patterns of thinking, behaviors, and styles of communication</a:t>
            </a:r>
            <a:r>
              <a:rPr lang="cs-CZ" b="0" i="0" dirty="0">
                <a:solidFill>
                  <a:srgbClr val="333333"/>
                </a:solidFill>
                <a:effectLst/>
              </a:rPr>
              <a:t> (Def1)</a:t>
            </a:r>
            <a:br>
              <a:rPr lang="en-US" dirty="0"/>
            </a:br>
            <a:r>
              <a:rPr lang="en-US" b="0" i="0" dirty="0">
                <a:solidFill>
                  <a:srgbClr val="333333"/>
                </a:solidFill>
                <a:effectLst/>
              </a:rPr>
              <a:t>A particular set of rules and norms that govern an organization</a:t>
            </a:r>
            <a:r>
              <a:rPr lang="cs-CZ" b="0" i="0" dirty="0">
                <a:solidFill>
                  <a:srgbClr val="333333"/>
                </a:solidFill>
                <a:effectLst/>
              </a:rPr>
              <a:t> (Def2)</a:t>
            </a:r>
          </a:p>
          <a:p>
            <a:endParaRPr lang="cs-CZ" dirty="0"/>
          </a:p>
          <a:p>
            <a:r>
              <a:rPr lang="cs-CZ" b="1" dirty="0"/>
              <a:t>Corporate culture - </a:t>
            </a:r>
            <a:r>
              <a:rPr lang="cs-CZ" dirty="0"/>
              <a:t> </a:t>
            </a:r>
            <a:r>
              <a:rPr lang="en-US" b="0" i="0" dirty="0">
                <a:solidFill>
                  <a:srgbClr val="111111"/>
                </a:solidFill>
                <a:effectLst/>
              </a:rPr>
              <a:t>A company's culture will be reflected in its dress code, business hours, office setup, </a:t>
            </a:r>
            <a:r>
              <a:rPr lang="en-US" dirty="0"/>
              <a:t>employee bene</a:t>
            </a:r>
            <a:r>
              <a:rPr lang="cs-CZ" dirty="0"/>
              <a:t>fits</a:t>
            </a:r>
            <a:r>
              <a:rPr lang="en-US" b="0" i="0" dirty="0">
                <a:solidFill>
                  <a:srgbClr val="111111"/>
                </a:solidFill>
                <a:effectLst/>
              </a:rPr>
              <a:t>, turnover, hiring decisions, treatment of clients, client satisfaction, and every other aspect</a:t>
            </a:r>
            <a:r>
              <a:rPr lang="cs-CZ" b="0" i="0" dirty="0">
                <a:solidFill>
                  <a:srgbClr val="111111"/>
                </a:solidFill>
                <a:effectLst/>
              </a:rPr>
              <a:t>s of</a:t>
            </a:r>
            <a:r>
              <a:rPr lang="cs-CZ" dirty="0">
                <a:solidFill>
                  <a:srgbClr val="111111"/>
                </a:solidFill>
              </a:rPr>
              <a:t> </a:t>
            </a:r>
            <a:r>
              <a:rPr lang="cs-CZ" b="0" i="0" dirty="0">
                <a:solidFill>
                  <a:srgbClr val="111111"/>
                </a:solidFill>
                <a:effectLst/>
              </a:rPr>
              <a:t>operations</a:t>
            </a:r>
            <a:r>
              <a:rPr lang="en-US" b="0" i="0" dirty="0">
                <a:effectLst/>
              </a:rPr>
              <a:t>.</a:t>
            </a:r>
            <a:endParaRPr lang="cs-CZ" dirty="0"/>
          </a:p>
          <a:p>
            <a:pPr marL="0" indent="0">
              <a:buNone/>
            </a:pPr>
            <a:endParaRPr lang="cs-CZ" dirty="0"/>
          </a:p>
        </p:txBody>
      </p:sp>
    </p:spTree>
    <p:extLst>
      <p:ext uri="{BB962C8B-B14F-4D97-AF65-F5344CB8AC3E}">
        <p14:creationId xmlns:p14="http://schemas.microsoft.com/office/powerpoint/2010/main" val="405943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8E1911-16FC-447E-9B8B-4BC6D55FD9A4}"/>
              </a:ext>
            </a:extLst>
          </p:cNvPr>
          <p:cNvSpPr>
            <a:spLocks noGrp="1"/>
          </p:cNvSpPr>
          <p:nvPr>
            <p:ph type="title"/>
          </p:nvPr>
        </p:nvSpPr>
        <p:spPr/>
        <p:txBody>
          <a:bodyPr/>
          <a:lstStyle/>
          <a:p>
            <a:r>
              <a:rPr lang="cs-CZ" dirty="0"/>
              <a:t>Cultural diversity as a </a:t>
            </a:r>
            <a:r>
              <a:rPr lang="cs-CZ" dirty="0" err="1"/>
              <a:t>value</a:t>
            </a:r>
            <a:r>
              <a:rPr lang="cs-CZ" dirty="0"/>
              <a:t> to </a:t>
            </a:r>
            <a:r>
              <a:rPr lang="cs-CZ" dirty="0" err="1"/>
              <a:t>protect</a:t>
            </a:r>
            <a:endParaRPr lang="cs-CZ" dirty="0"/>
          </a:p>
        </p:txBody>
      </p:sp>
      <p:sp>
        <p:nvSpPr>
          <p:cNvPr id="3" name="Zástupný obsah 2">
            <a:extLst>
              <a:ext uri="{FF2B5EF4-FFF2-40B4-BE49-F238E27FC236}">
                <a16:creationId xmlns:a16="http://schemas.microsoft.com/office/drawing/2014/main" id="{B219B081-0003-46A4-A657-047EBC019960}"/>
              </a:ext>
            </a:extLst>
          </p:cNvPr>
          <p:cNvSpPr>
            <a:spLocks noGrp="1"/>
          </p:cNvSpPr>
          <p:nvPr>
            <p:ph idx="1"/>
          </p:nvPr>
        </p:nvSpPr>
        <p:spPr>
          <a:xfrm>
            <a:off x="172720" y="1341120"/>
            <a:ext cx="8818880" cy="5384799"/>
          </a:xfrm>
        </p:spPr>
        <p:txBody>
          <a:bodyPr>
            <a:normAutofit/>
          </a:bodyPr>
          <a:lstStyle/>
          <a:p>
            <a:r>
              <a:rPr lang="cs-CZ" sz="1800" dirty="0">
                <a:highlight>
                  <a:srgbClr val="FFFF00"/>
                </a:highlight>
              </a:rPr>
              <a:t>Cultural </a:t>
            </a:r>
            <a:r>
              <a:rPr lang="cs-CZ" sz="1800" dirty="0" err="1">
                <a:highlight>
                  <a:srgbClr val="FFFF00"/>
                </a:highlight>
              </a:rPr>
              <a:t>exception</a:t>
            </a:r>
            <a:r>
              <a:rPr lang="cs-CZ" sz="1800" dirty="0">
                <a:highlight>
                  <a:srgbClr val="FFFF00"/>
                </a:highlight>
              </a:rPr>
              <a:t> </a:t>
            </a:r>
            <a:r>
              <a:rPr lang="cs-CZ" sz="1800" dirty="0"/>
              <a:t>(</a:t>
            </a:r>
            <a:r>
              <a:rPr lang="cs-CZ" sz="1800" dirty="0" err="1"/>
              <a:t>Gatt</a:t>
            </a:r>
            <a:r>
              <a:rPr lang="cs-CZ" sz="1800" dirty="0"/>
              <a:t>, Uruguay </a:t>
            </a:r>
            <a:r>
              <a:rPr lang="cs-CZ" sz="1800" dirty="0" err="1"/>
              <a:t>round</a:t>
            </a:r>
            <a:r>
              <a:rPr lang="cs-CZ" sz="1800" dirty="0"/>
              <a:t> – WTO, 1993) – </a:t>
            </a:r>
            <a:r>
              <a:rPr lang="cs-CZ" sz="1800" dirty="0" err="1"/>
              <a:t>special</a:t>
            </a:r>
            <a:r>
              <a:rPr lang="cs-CZ" sz="1800" dirty="0"/>
              <a:t> </a:t>
            </a:r>
            <a:r>
              <a:rPr lang="cs-CZ" sz="1800" dirty="0" err="1"/>
              <a:t>treatment</a:t>
            </a:r>
            <a:r>
              <a:rPr lang="cs-CZ" sz="1800" dirty="0"/>
              <a:t> </a:t>
            </a:r>
            <a:r>
              <a:rPr lang="cs-CZ" sz="1800" dirty="0" err="1"/>
              <a:t>for</a:t>
            </a:r>
            <a:r>
              <a:rPr lang="cs-CZ" sz="1800" dirty="0"/>
              <a:t> cultural </a:t>
            </a:r>
            <a:r>
              <a:rPr lang="cs-CZ" sz="1800" dirty="0" err="1"/>
              <a:t>goods</a:t>
            </a:r>
            <a:r>
              <a:rPr lang="cs-CZ" sz="1800" dirty="0"/>
              <a:t> and </a:t>
            </a:r>
            <a:r>
              <a:rPr lang="cs-CZ" sz="1800" dirty="0" err="1"/>
              <a:t>service</a:t>
            </a:r>
            <a:endParaRPr lang="cs-CZ" sz="1800" dirty="0"/>
          </a:p>
          <a:p>
            <a:r>
              <a:rPr lang="cs-CZ" sz="1800" dirty="0"/>
              <a:t>From biodiversity to cultural diversity - </a:t>
            </a:r>
            <a:r>
              <a:rPr lang="en-US" sz="1800" i="0" dirty="0">
                <a:solidFill>
                  <a:srgbClr val="000000"/>
                </a:solidFill>
                <a:effectLst/>
                <a:highlight>
                  <a:srgbClr val="FFFF00"/>
                </a:highlight>
              </a:rPr>
              <a:t>Convention on the Protection and Promotion of the Diversity of Cultural Expressions </a:t>
            </a:r>
            <a:r>
              <a:rPr lang="cs-CZ" sz="1800" i="0" dirty="0">
                <a:solidFill>
                  <a:srgbClr val="000000"/>
                </a:solidFill>
                <a:effectLst/>
                <a:highlight>
                  <a:srgbClr val="FFFF00"/>
                </a:highlight>
              </a:rPr>
              <a:t> (</a:t>
            </a:r>
            <a:r>
              <a:rPr lang="en-US" sz="1800" i="0" dirty="0">
                <a:solidFill>
                  <a:srgbClr val="000000"/>
                </a:solidFill>
                <a:effectLst/>
              </a:rPr>
              <a:t>2005</a:t>
            </a:r>
            <a:r>
              <a:rPr lang="cs-CZ" sz="1800" i="0" dirty="0">
                <a:solidFill>
                  <a:srgbClr val="000000"/>
                </a:solidFill>
                <a:effectLst/>
              </a:rPr>
              <a:t>) – UNESCO:</a:t>
            </a:r>
          </a:p>
          <a:p>
            <a:endParaRPr lang="cs-CZ" sz="1800" dirty="0">
              <a:solidFill>
                <a:srgbClr val="000000"/>
              </a:solidFill>
            </a:endParaRPr>
          </a:p>
          <a:p>
            <a:pPr marL="0" indent="0">
              <a:buNone/>
            </a:pPr>
            <a:r>
              <a:rPr lang="cs-CZ" sz="1400" b="0" i="1" dirty="0">
                <a:solidFill>
                  <a:srgbClr val="000000"/>
                </a:solidFill>
                <a:effectLst/>
                <a:latin typeface="Verdana" panose="020B0604030504040204" pitchFamily="34" charset="0"/>
              </a:rPr>
              <a:t>	„</a:t>
            </a:r>
            <a:r>
              <a:rPr lang="en-US" sz="1800" b="0" i="1" dirty="0">
                <a:solidFill>
                  <a:srgbClr val="000000"/>
                </a:solidFill>
                <a:effectLst/>
              </a:rPr>
              <a:t>Affirming </a:t>
            </a:r>
            <a:r>
              <a:rPr lang="en-US" sz="1800" b="0" i="0" dirty="0">
                <a:solidFill>
                  <a:srgbClr val="000000"/>
                </a:solidFill>
                <a:effectLst/>
              </a:rPr>
              <a:t>that cultural diversity is a defining characteristic of humanity,</a:t>
            </a:r>
            <a:br>
              <a:rPr lang="en-US" sz="1800" dirty="0"/>
            </a:br>
            <a:br>
              <a:rPr lang="en-US" sz="1800" dirty="0"/>
            </a:br>
            <a:r>
              <a:rPr lang="cs-CZ" sz="1800" dirty="0"/>
              <a:t>	</a:t>
            </a:r>
            <a:r>
              <a:rPr lang="en-US" sz="1800" b="0" i="1" dirty="0">
                <a:solidFill>
                  <a:srgbClr val="000000"/>
                </a:solidFill>
                <a:effectLst/>
              </a:rPr>
              <a:t>Conscious</a:t>
            </a:r>
            <a:r>
              <a:rPr lang="en-US" sz="1800" b="0" i="0" dirty="0">
                <a:solidFill>
                  <a:srgbClr val="000000"/>
                </a:solidFill>
                <a:effectLst/>
              </a:rPr>
              <a:t> that cultural diversity forms a common heritage of humanity and </a:t>
            </a:r>
            <a:r>
              <a:rPr lang="cs-CZ" sz="1800" b="0" i="0" dirty="0">
                <a:solidFill>
                  <a:srgbClr val="000000"/>
                </a:solidFill>
                <a:effectLst/>
              </a:rPr>
              <a:t>	</a:t>
            </a:r>
            <a:r>
              <a:rPr lang="en-US" sz="1800" b="0" i="0" dirty="0">
                <a:solidFill>
                  <a:srgbClr val="000000"/>
                </a:solidFill>
                <a:effectLst/>
              </a:rPr>
              <a:t>should be cherished and preserved for the benefit of all</a:t>
            </a:r>
            <a:r>
              <a:rPr lang="cs-CZ" sz="1800" b="0" i="0" dirty="0">
                <a:solidFill>
                  <a:srgbClr val="000000"/>
                </a:solidFill>
                <a:effectLst/>
              </a:rPr>
              <a:t>..“</a:t>
            </a:r>
          </a:p>
          <a:p>
            <a:pPr marL="0" indent="0">
              <a:buNone/>
            </a:pPr>
            <a:endParaRPr lang="cs-CZ" sz="1800" dirty="0">
              <a:solidFill>
                <a:srgbClr val="000000"/>
              </a:solidFill>
            </a:endParaRPr>
          </a:p>
          <a:p>
            <a:pPr marL="0" indent="0">
              <a:buNone/>
            </a:pPr>
            <a:r>
              <a:rPr lang="en-US" sz="1800" b="0" i="0" dirty="0">
                <a:solidFill>
                  <a:srgbClr val="000000"/>
                </a:solidFill>
                <a:effectLst/>
              </a:rPr>
              <a:t>“Cultural diversity” refers to the manifold ways in which the cultures of groups and societies find expression. These expressions are passed on within and among groups and societies.</a:t>
            </a:r>
            <a:br>
              <a:rPr lang="en-US" sz="1800" dirty="0"/>
            </a:br>
            <a:br>
              <a:rPr lang="en-US" sz="1800" dirty="0"/>
            </a:br>
            <a:r>
              <a:rPr lang="en-US" sz="1800" b="0" i="0" dirty="0">
                <a:solidFill>
                  <a:srgbClr val="000000"/>
                </a:solidFill>
                <a:effectLst/>
              </a:rPr>
              <a:t>Cultural diversity is made manifest not only through the varied ways in which the cultural heritage of humanity is expressed, augmented and transmitted through the variety of cultural expressions, but also through diverse modes of artistic creation, production, dissemination, distribution and enjoyment, whatever the means and technologies used.</a:t>
            </a:r>
            <a:endParaRPr lang="cs-CZ" sz="1800" i="0" dirty="0">
              <a:solidFill>
                <a:srgbClr val="000000"/>
              </a:solidFill>
              <a:effectLst/>
            </a:endParaRPr>
          </a:p>
          <a:p>
            <a:endParaRPr lang="cs-CZ" sz="1800" dirty="0"/>
          </a:p>
        </p:txBody>
      </p:sp>
      <p:pic>
        <p:nvPicPr>
          <p:cNvPr id="1025" name="Picture 1">
            <a:extLst>
              <a:ext uri="{FF2B5EF4-FFF2-40B4-BE49-F238E27FC236}">
                <a16:creationId xmlns:a16="http://schemas.microsoft.com/office/drawing/2014/main" id="{B461B7ED-AFAE-4D5D-A5F3-81549E849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7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EDA0A-0DF1-4CB4-B5D4-9F915EE5D364}"/>
              </a:ext>
            </a:extLst>
          </p:cNvPr>
          <p:cNvSpPr>
            <a:spLocks noGrp="1"/>
          </p:cNvSpPr>
          <p:nvPr>
            <p:ph type="title"/>
          </p:nvPr>
        </p:nvSpPr>
        <p:spPr/>
        <p:txBody>
          <a:bodyPr/>
          <a:lstStyle/>
          <a:p>
            <a:r>
              <a:rPr lang="cs-CZ" dirty="0"/>
              <a:t>UNESCO – The </a:t>
            </a:r>
            <a:r>
              <a:rPr lang="cs-CZ" dirty="0" err="1"/>
              <a:t>World</a:t>
            </a:r>
            <a:r>
              <a:rPr lang="cs-CZ" dirty="0"/>
              <a:t> Heritage List</a:t>
            </a:r>
            <a:br>
              <a:rPr lang="cs-CZ" dirty="0"/>
            </a:br>
            <a:endParaRPr lang="cs-CZ" dirty="0"/>
          </a:p>
        </p:txBody>
      </p:sp>
      <p:sp>
        <p:nvSpPr>
          <p:cNvPr id="3" name="Zástupný obsah 2">
            <a:extLst>
              <a:ext uri="{FF2B5EF4-FFF2-40B4-BE49-F238E27FC236}">
                <a16:creationId xmlns:a16="http://schemas.microsoft.com/office/drawing/2014/main" id="{528BA309-03E7-4E97-9720-F698C0E023FF}"/>
              </a:ext>
            </a:extLst>
          </p:cNvPr>
          <p:cNvSpPr>
            <a:spLocks noGrp="1"/>
          </p:cNvSpPr>
          <p:nvPr>
            <p:ph idx="1"/>
          </p:nvPr>
        </p:nvSpPr>
        <p:spPr>
          <a:xfrm>
            <a:off x="628650" y="1198880"/>
            <a:ext cx="7886700" cy="4978083"/>
          </a:xfrm>
        </p:spPr>
        <p:txBody>
          <a:bodyPr>
            <a:normAutofit/>
          </a:bodyPr>
          <a:lstStyle/>
          <a:p>
            <a:pPr algn="ctr"/>
            <a:r>
              <a:rPr lang="en-US" b="0" i="0" dirty="0">
                <a:solidFill>
                  <a:srgbClr val="000000"/>
                </a:solidFill>
                <a:effectLst/>
                <a:latin typeface="Open Sans" panose="020B0606030504020204" pitchFamily="34" charset="0"/>
              </a:rPr>
              <a:t>To be included on the World Heritage List, sites must be of </a:t>
            </a:r>
            <a:r>
              <a:rPr lang="en-US" b="0" i="0" dirty="0">
                <a:solidFill>
                  <a:srgbClr val="000000"/>
                </a:solidFill>
                <a:effectLst/>
                <a:highlight>
                  <a:srgbClr val="FFFF00"/>
                </a:highlight>
                <a:latin typeface="Open Sans" panose="020B0606030504020204" pitchFamily="34" charset="0"/>
              </a:rPr>
              <a:t>outstanding universal value </a:t>
            </a:r>
            <a:r>
              <a:rPr lang="en-US" b="0" i="0" dirty="0">
                <a:solidFill>
                  <a:srgbClr val="000000"/>
                </a:solidFill>
                <a:effectLst/>
                <a:latin typeface="Open Sans" panose="020B0606030504020204" pitchFamily="34" charset="0"/>
              </a:rPr>
              <a:t>and meet at least one out of ten selection criteria.</a:t>
            </a:r>
          </a:p>
          <a:p>
            <a:pPr algn="ctr"/>
            <a:r>
              <a:rPr lang="en-US" b="0" i="0" dirty="0">
                <a:solidFill>
                  <a:srgbClr val="000000"/>
                </a:solidFill>
                <a:effectLst/>
                <a:latin typeface="Arial" panose="020B0604020202020204" pitchFamily="34" charset="0"/>
              </a:rPr>
              <a:t>These criteria are explained in the </a:t>
            </a:r>
            <a:r>
              <a:rPr lang="en-US" b="0" i="0" u="none" strike="noStrike" dirty="0">
                <a:solidFill>
                  <a:srgbClr val="2D649E"/>
                </a:solidFill>
                <a:effectLst/>
                <a:latin typeface="Arial" panose="020B0604020202020204" pitchFamily="34" charset="0"/>
                <a:hlinkClick r:id="rId2"/>
              </a:rPr>
              <a:t>Operational Guidelines for the Implementation of the World Heritage Convention</a:t>
            </a:r>
            <a:r>
              <a:rPr lang="en-US" b="0" i="0" dirty="0">
                <a:solidFill>
                  <a:srgbClr val="000000"/>
                </a:solidFill>
                <a:effectLst/>
                <a:latin typeface="Arial" panose="020B0604020202020204" pitchFamily="34" charset="0"/>
              </a:rPr>
              <a:t> which, besides the text of the Convention, is the main working tool on World Heritage. The criteria are regularly revised by the Committee to reflect the evolution of the World Heritage concept itself.</a:t>
            </a:r>
          </a:p>
          <a:p>
            <a:pPr algn="ctr"/>
            <a:r>
              <a:rPr lang="en-US" b="0" i="0" dirty="0">
                <a:solidFill>
                  <a:srgbClr val="000000"/>
                </a:solidFill>
                <a:effectLst/>
                <a:latin typeface="Arial" panose="020B0604020202020204" pitchFamily="34" charset="0"/>
              </a:rPr>
              <a:t>Until the end of 2004, World Heritage sites were selected on the basis of six cultural and four natural criteria. With the adoption of the revised Operational Guidelines for the Implementation of the World Heritage Convention, only </a:t>
            </a:r>
            <a:r>
              <a:rPr lang="en-US" b="0" i="0" dirty="0">
                <a:solidFill>
                  <a:srgbClr val="000000"/>
                </a:solidFill>
                <a:effectLst/>
                <a:highlight>
                  <a:srgbClr val="FFFF00"/>
                </a:highlight>
                <a:latin typeface="Arial" panose="020B0604020202020204" pitchFamily="34" charset="0"/>
              </a:rPr>
              <a:t>one set of ten criteria exists.</a:t>
            </a:r>
          </a:p>
          <a:p>
            <a:pPr marL="0" indent="0">
              <a:buNone/>
            </a:pPr>
            <a:endParaRPr lang="cs-CZ" dirty="0"/>
          </a:p>
        </p:txBody>
      </p:sp>
    </p:spTree>
    <p:extLst>
      <p:ext uri="{BB962C8B-B14F-4D97-AF65-F5344CB8AC3E}">
        <p14:creationId xmlns:p14="http://schemas.microsoft.com/office/powerpoint/2010/main" val="246545508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S PPT šablona8" id="{62D8075C-C285-480F-BDD0-CBDD13B035D1}" vid="{54431E2D-38B9-4E71-BDDE-0BDBA38C20DC}"/>
    </a:ext>
  </a:ext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Předvádění na obrazovce (4:3)</PresentationFormat>
  <Paragraphs>111</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Arvo</vt:lpstr>
      <vt:lpstr>Calibri</vt:lpstr>
      <vt:lpstr>Open Sans</vt:lpstr>
      <vt:lpstr>Verdana</vt:lpstr>
      <vt:lpstr>Motiv Office</vt:lpstr>
      <vt:lpstr>Culture and politics in Europe</vt:lpstr>
      <vt:lpstr>Structure – culture and related concepts</vt:lpstr>
      <vt:lpstr>What is culture?</vt:lpstr>
      <vt:lpstr>Culture  culture (n.)mid-15c., "the tilling of land, act of preparing the earth for crops," from Latin cultura "a cultivating, agriculture," figuratively "care, culture, an honoring," from past participle stem of colere "to tend, guard; to till, cultivate„  UNESCO – „Building peace in the minds of men and women“  defined culture as the "set of distinctive spiritual, material, intellectual, and emotional features of society or a social group, and that it encompasses, in addition to art and literature, lifestyles, ways of living together, value systems, traditions and beliefs.". – anthropological view </vt:lpstr>
      <vt:lpstr>One culture?</vt:lpstr>
      <vt:lpstr>  Identity and stereotypes  Stereotype - a widely held but fixed and oversimplified image or idea of a particular type of person or thing. Identity -  the quality of a group that makes it different from others </vt:lpstr>
      <vt:lpstr>Group culture</vt:lpstr>
      <vt:lpstr>Cultural diversity as a value to protect</vt:lpstr>
      <vt:lpstr>UNESCO – The World Heritage List </vt:lpstr>
      <vt:lpstr>World Heritage List </vt:lpstr>
      <vt:lpstr>World Heritage List </vt:lpstr>
      <vt:lpstr>Czech culture – Intangible heritage </vt:lpstr>
      <vt:lpstr>Czech culture </vt:lpstr>
      <vt:lpstr>Historic Center of Český Krumlov</vt:lpstr>
      <vt:lpstr>Kutná hora</vt:lpstr>
      <vt:lpstr>Prague</vt:lpstr>
      <vt:lpstr>Olomouc</vt:lpstr>
      <vt:lpstr>Intangible heritage – bluepringt technique (2018)</vt:lpstr>
      <vt:lpstr>Czechia – why Czechia ? Small country in the heart of Europe </vt:lpstr>
      <vt:lpstr>What does Czechia represent for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politics in Europe</dc:title>
  <dc:creator>Eliška Tomalová</dc:creator>
  <cp:lastModifiedBy>Eliška Tomalová</cp:lastModifiedBy>
  <cp:revision>9</cp:revision>
  <cp:lastPrinted>2021-10-13T19:52:09Z</cp:lastPrinted>
  <dcterms:created xsi:type="dcterms:W3CDTF">2020-10-14T20:21:40Z</dcterms:created>
  <dcterms:modified xsi:type="dcterms:W3CDTF">2021-10-20T14:35:52Z</dcterms:modified>
</cp:coreProperties>
</file>