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E4DA80-ADD7-4981-930D-1914FFF34DD6}" v="1208" dt="2026-03-20T07:01:37.7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1309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7188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5787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55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7285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6106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7578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4983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379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307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8594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3A43DF-04A3-4662-88CA-28FDED1CFC09}" type="datetimeFigureOut">
              <a:rPr lang="cs-CZ" smtClean="0"/>
              <a:t>19.03.2026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D58ADA-DDE5-40A5-9BF1-B0BC81F4C7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25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Pohyblivé vokály ve skloňování substantiv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Tomáš Marek</a:t>
            </a:r>
          </a:p>
        </p:txBody>
      </p:sp>
    </p:spTree>
    <p:extLst>
      <p:ext uri="{BB962C8B-B14F-4D97-AF65-F5344CB8AC3E}">
        <p14:creationId xmlns:p14="http://schemas.microsoft.com/office/powerpoint/2010/main" val="3799523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3BE590-C25F-6CA6-9A72-CF04318EA5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Děkuji za pozornost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FB5C27-5004-6440-C03B-466386599D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7323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2F3545-2577-7F3F-4C64-AA05E1A9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Definice pohyblivého vokálu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88EC89-ACE8-D4B2-E4EB-F5A7413AC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0812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Pohyblivý vokál je takový vokál, který se vkládá za určitých fonetických podmínek do skupin konsonantů na konci kmene, aniž by sám byl nositelem jakéhokoliv lexikálního významu anebo gramatické funkce</a:t>
            </a:r>
          </a:p>
          <a:p>
            <a:endParaRPr lang="cs-CZ" dirty="0"/>
          </a:p>
        </p:txBody>
      </p:sp>
      <p:pic>
        <p:nvPicPr>
          <p:cNvPr id="4" name="Obrázek 3" descr="Беглый гласный — akademické schéma, vlevo jasně písmeno Ш">
            <a:extLst>
              <a:ext uri="{FF2B5EF4-FFF2-40B4-BE49-F238E27FC236}">
                <a16:creationId xmlns:a16="http://schemas.microsoft.com/office/drawing/2014/main" id="{1F34F7C1-29C3-D32B-9459-A8CACF143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3405" y="2702719"/>
            <a:ext cx="5738814" cy="378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399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5648DB-5D40-CE90-065D-F49D18E7C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Pohyblivé vokály maskulin v 1. skloňování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F80241-BA47-2AC1-C3E9-61684DD02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5511"/>
            <a:ext cx="10515600" cy="472145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Výskyt v Nsg (případně Asg ve shodě s Nsg)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cs-CZ"/>
              <a:t>grafické е, ё, о</a:t>
            </a:r>
            <a:endParaRPr lang="en-US"/>
          </a:p>
          <a:p>
            <a:r>
              <a:rPr lang="cs-CZ"/>
              <a:t>U zakončení kmene se vyskytují před /k/,/c/ a /n,/</a:t>
            </a:r>
            <a:endParaRPr lang="cs-CZ" dirty="0"/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cs-CZ"/>
              <a:t>ojedinělý výskyt před /l/, /l,/ a /t,/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cs-CZ"/>
              <a:t>před /b,/, /p,/, /v,/, /f/, /f,/, /m,/, /d,/, /z/, /z,/, /s,/, /č/ vč. /s č/, /ž/, /š/ a před /g/ se pohyblivé vokály nevyskytují vůbec</a:t>
            </a:r>
          </a:p>
          <a:p>
            <a:r>
              <a:rPr lang="cs-CZ"/>
              <a:t>výskyt grafického o</a:t>
            </a:r>
            <a:endParaRPr lang="cs-CZ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vždy po tvrdých konsonantech před /k/: </a:t>
            </a:r>
            <a:r>
              <a:rPr lang="cs-CZ" i="1">
                <a:ea typeface="+mn-lt"/>
                <a:cs typeface="+mn-lt"/>
              </a:rPr>
              <a:t>городóк, телёнок</a:t>
            </a:r>
            <a:endParaRPr lang="cs-CZ"/>
          </a:p>
          <a:p>
            <a:pPr lvl="1">
              <a:buFont typeface="Courier New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pod přízvukem po /ž/, /š/, /č/: </a:t>
            </a:r>
            <a:r>
              <a:rPr lang="cs-CZ" i="1">
                <a:ea typeface="+mn-lt"/>
                <a:cs typeface="+mn-lt"/>
              </a:rPr>
              <a:t>снежóк, пастушóк</a:t>
            </a:r>
            <a:endParaRPr lang="cs-CZ" i="1" dirty="0">
              <a:ea typeface="+mn-lt"/>
              <a:cs typeface="+mn-l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výjimečně i po jiných: </a:t>
            </a:r>
            <a:r>
              <a:rPr lang="cs-CZ" i="1">
                <a:ea typeface="+mn-lt"/>
                <a:cs typeface="+mn-lt"/>
              </a:rPr>
              <a:t>чехóл, огóнь, посóл</a:t>
            </a:r>
            <a:endParaRPr lang="cs-CZ" i="1" dirty="0">
              <a:ea typeface="+mn-lt"/>
              <a:cs typeface="+mn-lt"/>
            </a:endParaRPr>
          </a:p>
          <a:p>
            <a:pPr lvl="1"/>
            <a:endParaRPr lang="cs-CZ" dirty="0"/>
          </a:p>
          <a:p>
            <a:endParaRPr lang="cs-CZ" dirty="0"/>
          </a:p>
          <a:p>
            <a:pPr lvl="1">
              <a:buFont typeface="Courier New,monospace" panose="020B0604020202020204" pitchFamily="34" charset="0"/>
              <a:buChar char="o"/>
            </a:pPr>
            <a:endParaRPr lang="cs-CZ" dirty="0"/>
          </a:p>
          <a:p>
            <a:pPr lvl="1">
              <a:buFont typeface="Courier New,monospace" panose="020B0604020202020204" pitchFamily="34" charset="0"/>
              <a:buChar char="o"/>
            </a:pPr>
            <a:endParaRPr lang="cs-CZ" dirty="0"/>
          </a:p>
          <a:p>
            <a:pPr lvl="1">
              <a:buFont typeface="Courier New" panose="020B0604020202020204" pitchFamily="34" charset="0"/>
              <a:buChar char="o"/>
            </a:pPr>
            <a:endParaRPr lang="cs-CZ" dirty="0"/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2AB5C12-DD99-45FC-E807-FC9FE474EBDD}"/>
              </a:ext>
            </a:extLst>
          </p:cNvPr>
          <p:cNvSpPr txBox="1"/>
          <p:nvPr/>
        </p:nvSpPr>
        <p:spPr>
          <a:xfrm>
            <a:off x="8871856" y="3331028"/>
            <a:ext cx="31568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cs-CZ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517457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5927F2-3844-4C96-3B17-CBD0A1B7C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Pohyblivé vokály maskulin v 1. skloňování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2C9DC3-B387-CDD9-F17E-605CAD505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výskyt grafického ё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po měkkých konsonantech a /j/ před /k/: </a:t>
            </a:r>
            <a:r>
              <a:rPr lang="cs-CZ" i="1">
                <a:ea typeface="+mn-lt"/>
                <a:cs typeface="+mn-lt"/>
              </a:rPr>
              <a:t>мотылёк, чаёк</a:t>
            </a:r>
            <a:endParaRPr lang="cs-CZ">
              <a:ea typeface="+mn-lt"/>
              <a:cs typeface="+mn-l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výjimečně i jinde: </a:t>
            </a:r>
            <a:r>
              <a:rPr lang="cs-CZ" i="1">
                <a:ea typeface="+mn-lt"/>
                <a:cs typeface="+mn-lt"/>
              </a:rPr>
              <a:t>лёд, козёл, шатёр</a:t>
            </a:r>
            <a:endParaRPr lang="cs-CZ">
              <a:ea typeface="+mn-lt"/>
              <a:cs typeface="+mn-lt"/>
            </a:endParaRPr>
          </a:p>
          <a:p>
            <a:r>
              <a:rPr lang="cs-CZ"/>
              <a:t>výskyt grafického o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vždy před /c/, /j/, /l,/, /n,/: </a:t>
            </a:r>
            <a:r>
              <a:rPr lang="cs-CZ" i="1">
                <a:ea typeface="+mn-lt"/>
                <a:cs typeface="+mn-lt"/>
              </a:rPr>
              <a:t>китáец, соловéй, кáмень</a:t>
            </a:r>
            <a:endParaRPr lang="cs-CZ"/>
          </a:p>
          <a:p>
            <a:pPr lvl="1">
              <a:buFont typeface="Courier New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pod přízvukem na kmeni před /k/ po /ž/, /č/, /š/ a /j/: </a:t>
            </a:r>
            <a:r>
              <a:rPr lang="cs-CZ" i="1">
                <a:ea typeface="+mn-lt"/>
                <a:cs typeface="+mn-lt"/>
              </a:rPr>
              <a:t>сынóчек, порóжек</a:t>
            </a:r>
            <a:endParaRPr lang="cs-CZ"/>
          </a:p>
          <a:p>
            <a:pPr lvl="1">
              <a:buFont typeface="Courier New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v slovech s morfémem : </a:t>
            </a:r>
            <a:r>
              <a:rPr lang="cs-CZ" i="1">
                <a:ea typeface="+mn-lt"/>
                <a:cs typeface="+mn-lt"/>
              </a:rPr>
              <a:t>прóмысел, пéпел, óкисел</a:t>
            </a:r>
            <a:endParaRPr lang="cs-CZ"/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8199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D5D99B-5FD0-4E83-8DD4-FA8EA700C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Pohyblivé vokály neuter v 1. skloňování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0949E2-162A-FC5D-7EB8-A226CC0105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výskyt v Gpl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cs-CZ"/>
              <a:t>Grafické e, ё, о, и</a:t>
            </a:r>
            <a:endParaRPr lang="cs-CZ" dirty="0"/>
          </a:p>
          <a:p>
            <a:r>
              <a:rPr lang="cs-CZ"/>
              <a:t>výskyt grafického o</a:t>
            </a:r>
            <a:endParaRPr lang="cs-CZ" dirty="0"/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cs-CZ"/>
              <a:t>před /k/, předchází-li párový tvrdý konsonant: ведёрко - ведёрок</a:t>
            </a:r>
            <a:endParaRPr lang="en-US"/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cs-CZ"/>
              <a:t>vždy po veláře: стекла - стёкол, тягло - тягол</a:t>
            </a:r>
          </a:p>
          <a:p>
            <a:r>
              <a:rPr lang="cs-CZ"/>
              <a:t>výskyt grafického ё</a:t>
            </a:r>
            <a:endParaRPr lang="cs-CZ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cs-CZ"/>
              <a:t>v jediném slově гумно - гумён</a:t>
            </a:r>
          </a:p>
          <a:p>
            <a:endParaRPr lang="cs-CZ" dirty="0"/>
          </a:p>
          <a:p>
            <a:pPr marL="457200" lvl="1" indent="0">
              <a:buNone/>
            </a:pPr>
            <a:endParaRPr lang="cs-CZ" dirty="0"/>
          </a:p>
          <a:p>
            <a:pPr lvl="1">
              <a:buFont typeface="Courier New,monospace" panose="020B0604020202020204" pitchFamily="34" charset="0"/>
              <a:buChar char="o"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pPr lvl="1">
              <a:buFont typeface="Courier New" panose="020B0604020202020204" pitchFamily="34" charset="0"/>
              <a:buChar char="o"/>
            </a:pPr>
            <a:endParaRPr lang="cs-CZ" dirty="0"/>
          </a:p>
          <a:p>
            <a:endParaRPr lang="cs-CZ" dirty="0"/>
          </a:p>
          <a:p>
            <a:pPr lvl="1">
              <a:buFont typeface="Courier New" panose="020B0604020202020204" pitchFamily="34" charset="0"/>
              <a:buChar char="o"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3192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6C1A5E-F390-3374-7C8A-C1D121416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Pohyblivé vokály neuter v 1. skloňování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4D7B62-4149-2D2E-721B-B122AD1C6A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výskyt grafického e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před /k/ po /č/, /š/: словечко - словéчек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vždy před /c/: </a:t>
            </a:r>
            <a:r>
              <a:rPr lang="cs-CZ" i="1" dirty="0">
                <a:ea typeface="+mn-lt"/>
                <a:cs typeface="+mn-lt"/>
              </a:rPr>
              <a:t> </a:t>
            </a:r>
            <a:r>
              <a:rPr lang="cs-CZ">
                <a:ea typeface="+mn-lt"/>
                <a:cs typeface="+mn-lt"/>
              </a:rPr>
              <a:t>полотéнец - полотéнец, кольцó - колéц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před /l/, /n/, /r/, /m/: мáсло - мáсел, письмó - пúсем, вёдер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před /j/ u slov: </a:t>
            </a:r>
            <a:r>
              <a:rPr lang="cs-CZ" i="1" dirty="0">
                <a:ea typeface="+mn-lt"/>
                <a:cs typeface="+mn-lt"/>
              </a:rPr>
              <a:t> </a:t>
            </a:r>
            <a:r>
              <a:rPr lang="cs-CZ">
                <a:ea typeface="+mn-lt"/>
                <a:cs typeface="+mn-lt"/>
              </a:rPr>
              <a:t>питьё - питéй,  ружьё - рýжей</a:t>
            </a:r>
            <a:endParaRPr lang="cs-CZ"/>
          </a:p>
          <a:p>
            <a:r>
              <a:rPr lang="cs-CZ">
                <a:ea typeface="+mn-lt"/>
                <a:cs typeface="+mn-lt"/>
              </a:rPr>
              <a:t>výskyt grafického i</a:t>
            </a:r>
            <a:endParaRPr lang="cs-CZ" dirty="0">
              <a:ea typeface="+mn-lt"/>
              <a:cs typeface="+mn-l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vždy nepřízvučné před /j/: ущéлье  - ущéлий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a u slova: </a:t>
            </a:r>
            <a:r>
              <a:rPr lang="cs-CZ" i="1" dirty="0">
                <a:ea typeface="+mn-lt"/>
                <a:cs typeface="+mn-lt"/>
              </a:rPr>
              <a:t> </a:t>
            </a:r>
            <a:r>
              <a:rPr lang="cs-CZ">
                <a:ea typeface="+mn-lt"/>
                <a:cs typeface="+mn-lt"/>
              </a:rPr>
              <a:t>яйцó - яúц</a:t>
            </a:r>
            <a:endParaRPr lang="cs-CZ"/>
          </a:p>
          <a:p>
            <a:endParaRPr lang="cs-CZ" dirty="0">
              <a:ea typeface="+mn-lt"/>
              <a:cs typeface="+mn-lt"/>
            </a:endParaRPr>
          </a:p>
          <a:p>
            <a:endParaRPr lang="cs-CZ" dirty="0">
              <a:ea typeface="+mn-lt"/>
              <a:cs typeface="+mn-lt"/>
            </a:endParaRPr>
          </a:p>
          <a:p>
            <a:endParaRPr lang="cs-CZ" dirty="0">
              <a:ea typeface="+mn-lt"/>
              <a:cs typeface="+mn-lt"/>
            </a:endParaRPr>
          </a:p>
          <a:p>
            <a:pPr marL="457200" lvl="1" indent="0">
              <a:buNone/>
            </a:pPr>
            <a:endParaRPr lang="cs-CZ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0461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223C33-A048-E591-C50C-891AA7106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7673"/>
            <a:ext cx="10515600" cy="1325563"/>
          </a:xfrm>
        </p:spPr>
        <p:txBody>
          <a:bodyPr/>
          <a:lstStyle/>
          <a:p>
            <a:r>
              <a:rPr lang="cs-CZ"/>
              <a:t>Pohyblivé vokály ve 2. skloňování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310C91-DFD5-B4C2-EC79-4D3E6BD8D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1173"/>
            <a:ext cx="10515600" cy="537086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cs-CZ"/>
              <a:t>u substantiv 2. skloňování se vyskytují pohyblivé vokály pouze v Gpl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cs-CZ"/>
              <a:t>grafické е, ё, и, о</a:t>
            </a:r>
          </a:p>
          <a:p>
            <a:r>
              <a:rPr lang="cs-CZ"/>
              <a:t>výskyt grafického o</a:t>
            </a:r>
            <a:endParaRPr lang="cs-CZ" dirty="0"/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cs-CZ"/>
              <a:t>po veláře vždy: кýкла – кýкол, кýхня – кýхонь</a:t>
            </a:r>
            <a:endParaRPr lang="en-US"/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cs-CZ"/>
              <a:t>před velárou pokud předchází párový tvrdý konsonant: мáрка – мáрок, скáзка – </a:t>
            </a:r>
            <a:r>
              <a:rPr lang="cs-CZ" dirty="0"/>
              <a:t>скáзок</a:t>
            </a:r>
            <a:endParaRPr lang="en-US" dirty="0"/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cs-CZ"/>
              <a:t>pod přízvukem po ж, ш: кишкá – кишóк, мошнá – мошóн</a:t>
            </a:r>
          </a:p>
          <a:p>
            <a:r>
              <a:rPr lang="cs-CZ"/>
              <a:t>výskyt grafického ё</a:t>
            </a:r>
            <a:endParaRPr lang="cs-CZ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před velárou po měkkém konsonantu (1 případ): серьгá – серёг (</a:t>
            </a:r>
            <a:r>
              <a:rPr lang="cs-CZ" i="1">
                <a:ea typeface="+mn-lt"/>
                <a:cs typeface="+mn-lt"/>
              </a:rPr>
              <a:t>кочергá – кочерёг</a:t>
            </a:r>
            <a:r>
              <a:rPr lang="cs-CZ">
                <a:ea typeface="+mn-lt"/>
                <a:cs typeface="+mn-lt"/>
              </a:rPr>
              <a:t>)</a:t>
            </a:r>
            <a:endParaRPr lang="cs-CZ"/>
          </a:p>
          <a:p>
            <a:pPr lvl="1">
              <a:buFont typeface="Courier New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před párovým tvrdým konsonantem po foneticky tvrdé realizaci měkkostně párových konsonantů a po /j/: </a:t>
            </a:r>
            <a:r>
              <a:rPr lang="cs-CZ" i="1">
                <a:ea typeface="+mn-lt"/>
                <a:cs typeface="+mn-lt"/>
              </a:rPr>
              <a:t>копнá – копён, сестрá – сестёр, каймá – кайём</a:t>
            </a:r>
            <a:endParaRPr lang="cs-CZ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lvl="1">
              <a:buFont typeface="Courier New"/>
              <a:buChar char="o"/>
            </a:pPr>
            <a:endParaRPr lang="cs-CZ" dirty="0"/>
          </a:p>
          <a:p>
            <a:pPr lvl="1">
              <a:buFont typeface="Courier New"/>
              <a:buChar char="o"/>
            </a:pPr>
            <a:endParaRPr lang="cs-CZ" dirty="0"/>
          </a:p>
          <a:p>
            <a:pPr marL="457200" lvl="1" indent="0">
              <a:buNone/>
            </a:pPr>
            <a:endParaRPr lang="cs-CZ" dirty="0"/>
          </a:p>
          <a:p>
            <a:pPr lvl="1">
              <a:buFont typeface="Courier New" panose="020B0604020202020204" pitchFamily="34" charset="0"/>
              <a:buChar char="o"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7773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2F5096-40E8-9EFC-402F-329E15188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Pohyblivé vokály ve 2. skloňování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26345F-2AE5-CBA4-5EE9-0A251541B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0165"/>
            <a:ext cx="10515600" cy="505488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výskyt grafického e</a:t>
            </a:r>
            <a:endParaRPr lang="cs-CZ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před velárami po /ž/, /č/, /š/, /j/,  a po párových měkkých konsonantech (mimo přízvuk): дорóжка – дорóжек, внýчка – внýчек</a:t>
            </a:r>
            <a:endParaRPr lang="cs-CZ"/>
          </a:p>
          <a:p>
            <a:pPr lvl="1">
              <a:buFont typeface="Courier New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před párovými tvrdými /n/, /l/, /b/, /m/ (mimo přízvuk): соснá – сóсен, пéсня – пéсен, метлá – мётел</a:t>
            </a:r>
            <a:endParaRPr lang="cs-CZ"/>
          </a:p>
          <a:p>
            <a:pPr lvl="1">
              <a:buFont typeface="Courier New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před měkkými /n,/, /l,/: дерéвня – деревéнь, земля – земéль, кáпля – кáпель</a:t>
            </a:r>
            <a:endParaRPr lang="cs-CZ"/>
          </a:p>
          <a:p>
            <a:pPr lvl="1">
              <a:buFont typeface="Courier New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pod přízvukem před /j/: </a:t>
            </a:r>
            <a:r>
              <a:rPr lang="cs-CZ" i="1">
                <a:ea typeface="+mn-lt"/>
                <a:cs typeface="+mn-lt"/>
              </a:rPr>
              <a:t>скамья – скамéй, семья – семéй</a:t>
            </a:r>
            <a:endParaRPr lang="cs-CZ"/>
          </a:p>
          <a:p>
            <a:pPr lvl="1">
              <a:buFont typeface="Courier New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vždy před /c/: </a:t>
            </a:r>
            <a:r>
              <a:rPr lang="cs-CZ" i="1">
                <a:ea typeface="+mn-lt"/>
                <a:cs typeface="+mn-lt"/>
              </a:rPr>
              <a:t>овцá – овéц</a:t>
            </a:r>
            <a:endParaRPr lang="cs-CZ"/>
          </a:p>
          <a:p>
            <a:r>
              <a:rPr lang="cs-CZ"/>
              <a:t>výskyt grafického и</a:t>
            </a:r>
            <a:endParaRPr lang="cs-CZ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před /j/ mimo přízvuk: </a:t>
            </a:r>
            <a:r>
              <a:rPr lang="cs-CZ" i="1">
                <a:ea typeface="+mn-lt"/>
                <a:cs typeface="+mn-lt"/>
              </a:rPr>
              <a:t>шалýнья – шалýний, гóстья – гóстий</a:t>
            </a:r>
            <a:endParaRPr lang="cs-CZ">
              <a:ea typeface="+mn-lt"/>
              <a:cs typeface="+mn-l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pod přízvukem jen u 3 církevněslovanských slov</a:t>
            </a:r>
            <a:endParaRPr lang="cs-CZ"/>
          </a:p>
          <a:p>
            <a:pPr lvl="1">
              <a:buFont typeface="Courier New" panose="020B0604020202020204" pitchFamily="34" charset="0"/>
              <a:buChar char="o"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lvl="1">
              <a:buFont typeface="Courier New" panose="020B0604020202020204" pitchFamily="34" charset="0"/>
              <a:buChar char="o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2472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B8330E-A63E-DC16-61F1-6FB1E4B0C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Pohyblivé vokály ve 3. skloňování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744E93-EB24-2600-C3C6-E1AAD7134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ve 3. skloňování se pohyblivý vokál vyskytuje v N a Asg (před nulovou koncovkou) a v Isg (před koncovkou /-ju/ začínající na konsonant)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pohyblivým vokálem je vždy /o/, graficky {о}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любóвь – любóвью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рожь – рóжью</a:t>
            </a:r>
            <a:endParaRPr lang="cs-CZ"/>
          </a:p>
          <a:p>
            <a:pPr lvl="1">
              <a:buFont typeface="Courier New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ложь – лóжью</a:t>
            </a:r>
            <a:endParaRPr lang="cs-CZ"/>
          </a:p>
          <a:p>
            <a:pPr lvl="1">
              <a:buFont typeface="Courier New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вошь – вóшью</a:t>
            </a:r>
            <a:endParaRPr lang="cs-CZ"/>
          </a:p>
          <a:p>
            <a:pPr lvl="1">
              <a:buFont typeface="Courier New" panose="020B0604020202020204" pitchFamily="34" charset="0"/>
              <a:buChar char="o"/>
            </a:pPr>
            <a:r>
              <a:rPr lang="cs-CZ">
                <a:ea typeface="+mn-lt"/>
                <a:cs typeface="+mn-lt"/>
              </a:rPr>
              <a:t>цéрковь – цéрковью</a:t>
            </a:r>
            <a:endParaRPr lang="cs-CZ"/>
          </a:p>
          <a:p>
            <a:pPr lvl="1">
              <a:buFont typeface="Courier New" panose="020B0604020202020204" pitchFamily="34" charset="0"/>
              <a:buChar char="o"/>
            </a:pPr>
            <a:endParaRPr lang="cs-CZ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7140427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celář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Širokoúhlá obrazovka</PresentationFormat>
  <Paragraphs>0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systému Office</vt:lpstr>
      <vt:lpstr>Pohyblivé vokály ve skloňování substantiv</vt:lpstr>
      <vt:lpstr>Definice pohyblivého vokálu</vt:lpstr>
      <vt:lpstr>Pohyblivé vokály maskulin v 1. skloňování</vt:lpstr>
      <vt:lpstr>Pohyblivé vokály maskulin v 1. skloňování</vt:lpstr>
      <vt:lpstr>Pohyblivé vokály neuter v 1. skloňování</vt:lpstr>
      <vt:lpstr>Pohyblivé vokály neuter v 1. skloňování</vt:lpstr>
      <vt:lpstr>Pohyblivé vokály ve 2. skloňování</vt:lpstr>
      <vt:lpstr>Pohyblivé vokály ve 2. skloňování</vt:lpstr>
      <vt:lpstr>Pohyblivé vokály ve 3. skloňování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453</cp:revision>
  <dcterms:created xsi:type="dcterms:W3CDTF">2026-03-19T14:40:19Z</dcterms:created>
  <dcterms:modified xsi:type="dcterms:W3CDTF">2026-03-20T07:05:02Z</dcterms:modified>
</cp:coreProperties>
</file>