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744" r:id="rId5"/>
  </p:sldMasterIdLst>
  <p:notesMasterIdLst>
    <p:notesMasterId r:id="rId25"/>
  </p:notesMasterIdLst>
  <p:handoutMasterIdLst>
    <p:handoutMasterId r:id="rId26"/>
  </p:handoutMasterIdLst>
  <p:sldIdLst>
    <p:sldId id="378" r:id="rId6"/>
    <p:sldId id="408" r:id="rId7"/>
    <p:sldId id="360" r:id="rId8"/>
    <p:sldId id="383" r:id="rId9"/>
    <p:sldId id="411" r:id="rId10"/>
    <p:sldId id="410" r:id="rId11"/>
    <p:sldId id="389" r:id="rId12"/>
    <p:sldId id="388" r:id="rId13"/>
    <p:sldId id="387" r:id="rId14"/>
    <p:sldId id="412" r:id="rId15"/>
    <p:sldId id="386" r:id="rId16"/>
    <p:sldId id="413" r:id="rId17"/>
    <p:sldId id="414" r:id="rId18"/>
    <p:sldId id="384" r:id="rId19"/>
    <p:sldId id="390" r:id="rId20"/>
    <p:sldId id="416" r:id="rId21"/>
    <p:sldId id="415" r:id="rId22"/>
    <p:sldId id="409" r:id="rId23"/>
    <p:sldId id="407" r:id="rId24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CAF48-03B1-4804-8548-E84373600010}" v="16" dt="2021-12-23T14:30:37.061"/>
    <p1510:client id="{9FFF3677-CF9A-4EBB-B9E4-11B5DD5E6C7D}" v="8" dt="2021-03-10T14:27:51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2028" autoAdjust="0"/>
  </p:normalViewPr>
  <p:slideViewPr>
    <p:cSldViewPr>
      <p:cViewPr varScale="1">
        <p:scale>
          <a:sx n="60" d="100"/>
          <a:sy n="60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43DCAF48-03B1-4804-8548-E84373600010}"/>
    <pc:docChg chg="modSld">
      <pc:chgData name="Michal Vágner" userId="S::vagner@vojenskyobor.cz::8f38ecf4-166a-48cb-9f9e-f1a40236ef56" providerId="AD" clId="Web-{43DCAF48-03B1-4804-8548-E84373600010}" dt="2021-12-23T14:30:37.061" v="7" actId="20577"/>
      <pc:docMkLst>
        <pc:docMk/>
      </pc:docMkLst>
      <pc:sldChg chg="modSp">
        <pc:chgData name="Michal Vágner" userId="S::vagner@vojenskyobor.cz::8f38ecf4-166a-48cb-9f9e-f1a40236ef56" providerId="AD" clId="Web-{43DCAF48-03B1-4804-8548-E84373600010}" dt="2021-12-23T14:30:37.061" v="7" actId="20577"/>
        <pc:sldMkLst>
          <pc:docMk/>
          <pc:sldMk cId="0" sldId="408"/>
        </pc:sldMkLst>
        <pc:spChg chg="mod">
          <ac:chgData name="Michal Vágner" userId="S::vagner@vojenskyobor.cz::8f38ecf4-166a-48cb-9f9e-f1a40236ef56" providerId="AD" clId="Web-{43DCAF48-03B1-4804-8548-E84373600010}" dt="2021-12-23T14:30:37.061" v="7" actId="20577"/>
          <ac:spMkLst>
            <pc:docMk/>
            <pc:sldMk cId="0" sldId="408"/>
            <ac:spMk id="14339" creationId="{EDF9C4E3-F6A4-49F8-B373-15A82FCB80C4}"/>
          </ac:spMkLst>
        </pc:spChg>
      </pc:sldChg>
    </pc:docChg>
  </pc:docChgLst>
  <pc:docChgLst>
    <pc:chgData name="Michal Vágner" userId="S::vagner@vojenskyobor.cz::8f38ecf4-166a-48cb-9f9e-f1a40236ef56" providerId="AD" clId="Web-{9FFF3677-CF9A-4EBB-B9E4-11B5DD5E6C7D}"/>
    <pc:docChg chg="modSld">
      <pc:chgData name="Michal Vágner" userId="S::vagner@vojenskyobor.cz::8f38ecf4-166a-48cb-9f9e-f1a40236ef56" providerId="AD" clId="Web-{9FFF3677-CF9A-4EBB-B9E4-11B5DD5E6C7D}" dt="2021-03-10T14:27:51.824" v="7" actId="20577"/>
      <pc:docMkLst>
        <pc:docMk/>
      </pc:docMkLst>
      <pc:sldChg chg="modSp">
        <pc:chgData name="Michal Vágner" userId="S::vagner@vojenskyobor.cz::8f38ecf4-166a-48cb-9f9e-f1a40236ef56" providerId="AD" clId="Web-{9FFF3677-CF9A-4EBB-B9E4-11B5DD5E6C7D}" dt="2021-03-10T14:27:51.824" v="7" actId="20577"/>
        <pc:sldMkLst>
          <pc:docMk/>
          <pc:sldMk cId="0" sldId="411"/>
        </pc:sldMkLst>
        <pc:spChg chg="mod">
          <ac:chgData name="Michal Vágner" userId="S::vagner@vojenskyobor.cz::8f38ecf4-166a-48cb-9f9e-f1a40236ef56" providerId="AD" clId="Web-{9FFF3677-CF9A-4EBB-B9E4-11B5DD5E6C7D}" dt="2021-03-10T14:27:51.824" v="7" actId="20577"/>
          <ac:spMkLst>
            <pc:docMk/>
            <pc:sldMk cId="0" sldId="411"/>
            <ac:spMk id="3" creationId="{B8ABEC74-8137-4508-9A98-516CF2267A4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52E76CCC-7BDF-4704-87B4-C3C180BCC3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0E533D92-FF99-4D4C-AA48-B0E75CBABC8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DDE7CB1A-7D0B-44C4-9D96-7A89E38D70F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B9765ACD-1412-430C-8AB4-CCE7855F92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E75D38B-F618-4DC0-BC58-4B97D9698A8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70A05D1-026D-41B8-8D73-4AA0588469D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EB0809B9-EBA8-409E-8582-67A55B2ABD2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14B88070-3743-4561-8D1F-312F3D684FD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ACEC155A-7B4D-4028-8049-5DFAFFC1323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F47A2991-8844-4C13-86ED-BB390519785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1F7E7C7E-9EDC-40EC-8F8C-7EFED517E1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5E37E4F-8B77-4CA3-9CCD-90167FC6FC8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0BCFCC59-D88D-4505-B6A4-D7307DBA88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D7B8DA-3308-44C6-A979-4653393353C7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42D7D0A7-A3A8-4098-909F-F4673B4B82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BDE0283A-B445-429E-B28E-CD9818534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>
            <a:extLst>
              <a:ext uri="{FF2B5EF4-FFF2-40B4-BE49-F238E27FC236}">
                <a16:creationId xmlns:a16="http://schemas.microsoft.com/office/drawing/2014/main" id="{80D06736-D5E1-4D09-AAEB-8DB3596078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1750" y="9428163"/>
            <a:ext cx="29352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</a:pPr>
            <a:fld id="{D493CF9C-D6DF-4F5C-8212-8E7F03374AAC}" type="slidenum">
              <a:rPr lang="en-GB" altLang="cs-CZ">
                <a:solidFill>
                  <a:srgbClr val="000000"/>
                </a:solidFill>
                <a:cs typeface="Lucida Sans Unicode" panose="020B0602030504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</a:pPr>
              <a:t>16</a:t>
            </a:fld>
            <a:endParaRPr lang="en-GB" altLang="cs-CZ">
              <a:solidFill>
                <a:srgbClr val="000000"/>
              </a:solidFill>
              <a:cs typeface="Lucida Sans Unicode" panose="020B0602030504020204" pitchFamily="34" charset="0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57530641-CEB2-46B9-A691-873950599D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AC5E7767-6970-43B6-B04D-40E73E411C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863" y="4714875"/>
            <a:ext cx="54260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BCB55CEB-517D-4079-985B-F280AE177B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1A6D124F-02BA-4A67-8E9B-8C8F55E2D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F767642E-24D7-4F81-8910-F0D52CFDA0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481E32-885D-4D4C-9DD5-D7BE6E5F1BA9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id="{577B581E-6B55-43C2-A319-93E3E242C1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id="{CE2B6401-3CAB-48ED-B96F-3703BC565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4" name="Zástupný symbol pro číslo snímku 3">
            <a:extLst>
              <a:ext uri="{FF2B5EF4-FFF2-40B4-BE49-F238E27FC236}">
                <a16:creationId xmlns:a16="http://schemas.microsoft.com/office/drawing/2014/main" id="{37F59CF9-C400-472D-B4DC-555908765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18F7F1-C169-4105-85D9-36584925FF2C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1450D3F7-04F6-4136-BE2C-23FFDE94D0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053135ED-B068-44DD-80B1-87F3A7077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38CB7E4E-9677-4864-8E58-2D2A12873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861298-5C0E-4D4D-ABA5-62C19710A6D5}" type="slidenum">
              <a:rPr lang="en-US" altLang="cs-CZ"/>
              <a:pPr/>
              <a:t>6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9B5219F9-EC2F-4CF2-965A-D763E40EFA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38B36D0B-C92E-4FB9-982A-DC966003E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2AFE25D1-BD43-4304-A430-74F53D99E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581A7A-692F-4767-8EB9-035FE6CF541F}" type="slidenum">
              <a:rPr lang="en-US" altLang="cs-CZ"/>
              <a:pPr>
                <a:spcBef>
                  <a:spcPct val="0"/>
                </a:spcBef>
              </a:pPr>
              <a:t>8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F5EFF50D-B0FE-496F-88D2-F2D5A0202B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7F8516C2-DE60-4669-B7C0-5A83FA69A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A8A3E3C2-0E8F-46D4-96B2-A2677D10B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BAC553-F971-4742-BFB9-74829B11F97F}" type="slidenum">
              <a:rPr lang="en-US" altLang="cs-CZ"/>
              <a:pPr>
                <a:spcBef>
                  <a:spcPct val="0"/>
                </a:spcBef>
              </a:pPr>
              <a:t>9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971CC7EE-22D0-4919-A568-2DB5D5E57A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9BE3D75B-0F95-483A-9D84-5C4CC542A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FC2FCC35-45B1-4E27-BA49-ACBF1774F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66B8F7-315B-4118-9FF1-78DA39B01064}" type="slidenum">
              <a:rPr lang="en-US" altLang="cs-CZ"/>
              <a:pPr>
                <a:spcBef>
                  <a:spcPct val="0"/>
                </a:spcBef>
              </a:pPr>
              <a:t>11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8241322B-98DB-45FE-BA67-4331C137E4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47F493-913D-4378-B8FE-FC747B7E79BA}" type="slidenum">
              <a:rPr lang="cs-CZ" altLang="cs-CZ"/>
              <a:pPr algn="r"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  <p:sp>
        <p:nvSpPr>
          <p:cNvPr id="40963" name="Text Box 2">
            <a:extLst>
              <a:ext uri="{FF2B5EF4-FFF2-40B4-BE49-F238E27FC236}">
                <a16:creationId xmlns:a16="http://schemas.microsoft.com/office/drawing/2014/main" id="{F979C5C8-BBC5-4FFB-A77B-0D9B162A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754063"/>
            <a:ext cx="2543175" cy="372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cs-CZ" altLang="cs-CZ" sz="2400" u="sng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87A32AF0-65B8-4C71-BC3B-04663706FB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77863" y="4714875"/>
            <a:ext cx="5424487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53C6365D-BE3A-4924-BF06-6B4C720877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C9BA9249-4B35-498F-8A72-536A9646F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C76B4096-63CA-4C92-96A2-CF626D385D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70074C-7A2B-4787-B3C3-AF709F1E4EFE}" type="slidenum">
              <a:rPr lang="en-US" altLang="cs-CZ"/>
              <a:pPr>
                <a:spcBef>
                  <a:spcPct val="0"/>
                </a:spcBef>
              </a:pPr>
              <a:t>15</a:t>
            </a:fld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FAB3497F-E0E7-4168-B7F4-7A8C732A05BF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92C4478B-66FB-43E9-A87F-4DDDD2561715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8F2797FE-A5D5-436C-A8FF-CDC64C25011D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ED83DE97-5134-4E3E-9BBF-9858FB9C6407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32F80CB7-480E-4704-BFA2-5CC00F51C470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07606340-A4D7-42B7-8D60-814BA61A7B49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44CDDA82-F810-4C92-8CEC-CB06069A9DE9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EBA252D7-D77F-4EF8-9989-22568876A240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B2362595-12B7-4AE3-B9E9-34CFD6E4B3E1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D4C9B3C7-ECD5-4F00-B973-251BE1B21781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5949E111-4476-4DE8-8720-4C56948CEE92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965AAE40-FBAA-47E5-A983-A148632D1246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ED0E59AB-EDE0-4F92-BAE3-49FBF41EF140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8C1F9495-4C67-44F1-BF00-ACE6C804E782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E1008E0D-B855-4DBD-A92C-677A774D479D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9F149721-847F-4402-8525-8E1E2E38FE58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7EC1EE1E-FED3-4A1F-AD31-15859EA91CA1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CB3F4F7E-A96D-460D-865E-4A7DABF575C4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B33CA219-600F-45EF-8FEE-4C908AE33101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0AC4FC63-4A0D-4CDD-BF39-C17EB6BB9B39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BC8F810B-6B09-45E6-9D0B-367FF69DA07D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2EFE07DB-93EE-4A31-825C-81B581648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6FF60DDD-9A32-4D9D-9E16-11F8DD5B4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0B53B653-D672-4063-8196-1AD73329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6A092-5856-441A-9ECD-B39F704110B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172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0A2D161-E539-4CEF-B1D8-02E5B076634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B543146-FB41-4255-846A-A0932456E6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38E7CCC3-7D97-4C44-86A4-75255F7FB5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1F19AF9F-5A2A-40A8-94E4-81D11D87597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C08BE4BE-4E2D-4AB6-AF15-E0CECC414E3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CB296A5B-4C34-4527-AD00-D1FCA4D0F0B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37E91C43-028E-434D-9026-F40A2DA36E8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DE4F09F4-D6AC-4ECA-90BF-3E53DDB13A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04A07EF-8FFE-45BB-BD7C-DFB534926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3F607AD5-6028-420C-ACAB-14F7A660E02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1E71C-7DD2-418E-90A5-C81584D34E88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5A3B6E51-7DE6-4559-9C73-D73F040BB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A330B503-5804-40A3-B63A-DE2CB4A1CC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034DF3-F206-4CE0-B309-242393E531B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768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E021BA7-DD51-43EA-A9E2-C8D8B137F0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22662-CB8B-444C-BE4F-1C0CC4371FBC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8C115E6-8C75-4874-B931-A36BDE585A2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B5E3C-76D5-466A-9968-3A23DF5B1C5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3A67D0E-3740-4A24-88FA-30DCD80687E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896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32F321F-ADE3-441E-867C-4341128EF1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67536-7FB3-4F70-9432-66F47370671A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410ECCC-3667-41FE-AD8F-AA263FDE966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30EB-B762-4B5A-A1C1-05F11D7575C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F121D74-F634-4427-A64A-A56B2EAC078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76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A6688EE-E560-4403-B573-0DCA89492F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31D9C-C7A8-41B2-869E-E0CF7489B0B1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A381E37-060A-44D2-93D4-E0241BD2DD0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B576BB-EFE3-4002-8040-1A6B64AD8F3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C5FB0BFA-FB8B-4527-9274-229C72C8F10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476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6585AB6-1924-44B9-9BF0-72229885D9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83F85-0C87-4847-B0EB-DCAB55089616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CE185F6-30BA-4B01-9647-824D0353238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8E89C-69AD-4B43-8056-44713AAA385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B938D7D1-7754-4FD4-A4A9-07A05CA5902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980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85A169-6DA7-44E4-A124-3FFBB6FDC5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7326-9658-48E1-B8BC-79BD6DE237CF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5975BA-AC88-4068-A4B3-5EE727B03FD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C30DF-39CA-491F-87CD-81DCE6038B3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66ADC4C9-C40D-4C60-868F-C0256DB2CC8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767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218633B-F572-4BBC-985A-3E54F63CA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EB5DB-AA2C-40DF-BC63-79831737F9B3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28ABFB7-3ABC-420C-9621-151AE70F1B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60916F-7F3F-4518-8B3A-942C3E6FF3A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04E974AD-6E39-4706-8AF6-1512F4FD2F6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11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8B05165-D07C-4D35-84A7-04F02B5568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7DD5E-155E-4B07-AAC7-72BDBA42DB73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F26EAEB-CEB8-4B42-BF42-DDC3E19375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A3F6A2-1DE8-48CC-9FB0-F41FDF94D5E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BA40A86-CC8C-4E33-BCEE-C2A3F384CF5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135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8D7C224-5DCC-4143-BB8C-10CC5C5D44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9FC11-0272-454E-9DAD-4E9087590D6D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E61DBC3-39DE-4F6F-9057-FCCC1417D6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40313-1658-43FF-A6EA-40583E28E7D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607B7CF-A503-4FBA-AC0F-C0C3E97DED9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961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EB0E68F-CC32-4251-A7DF-8153472384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0E3E8-B56D-4780-B8BC-88AA0AB3A03B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97C62A-5D1F-458F-865E-22A24DCECF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0EA941-777B-4FDD-B841-0B5CDE552C5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21DEB01-E307-483A-B309-D991D788604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456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933EF2E-A635-460A-B906-5F4FFC5F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6A08C2-1951-48A1-815B-3EB203FA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A8D79F-1E2B-4969-82A5-90F5E835A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452EE-4323-47DC-92B9-35CA800216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8330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428407F-30E0-439A-BD30-CF525A9D64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4201C-D5C3-4485-AFAA-AABF68A6E359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63540A8-654E-430D-9924-CAD977822F3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6DB83-00D0-43A3-BDC5-A477AF78CC7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3F45018-5A91-4FBF-9ECA-1644DB76532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111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267E27-4384-49A1-BBCF-8AAD8FF33C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860EB-6E30-4C82-B7E0-32B322EC33CD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10F3F08-2EAE-4989-853A-29C4C4D0325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CE77EE-8537-4057-BC62-200677EB740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72EDE13-63C6-456E-BCD6-8D7CE0AC1B6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16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DA30DD11-9360-4441-813A-C21F6F127330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BF2D2810-04FC-40C4-9E52-3F4E9A0FEB7F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C0C75CC1-31D8-40D1-B95C-13707B404E62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B4B713C9-7E45-4EAE-A5DC-225D9218CFC3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D5A67A20-E7D6-4E67-B912-6750A99A64B1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DE78AEE3-F182-4F0C-BF7D-8EB65FEBC1A4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15912C9C-DC94-4996-BD07-8ABEF12F1C30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9C206CC3-964D-4A7C-B160-69CF94FDEDC6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B66E1198-5A5F-49D7-BA71-9A2027BDC103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14F60946-0E2D-4CAA-9761-3B97EE96EE2C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AC14C793-5074-4FAB-8762-741A34981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C2356226-DC34-4035-89CB-7411DAD05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E3787F48-E922-4260-8F4F-EEFC15A1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929F1-08F7-40FA-8459-E7ECCF1AEA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120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96D0760-F91D-4D70-A4F5-3B296154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78F373-E69C-40A3-8D43-F8875FEB3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32F0228-F7B8-416D-8AF5-200879165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665A9-F1A3-41DD-AFE8-12AE86E376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992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167D8A-DD28-460D-AA6E-A7C3274C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CCC7BD-02BF-4561-9541-1E3DF1E2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5A82D9-A522-438C-87D9-F382B7DC2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86952-8B9C-417C-9619-C57796AA101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450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3D1350-6B3C-4D11-929B-E542AE658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86AF44-5F9B-4D6C-8B24-F64BFF89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DDA587-2494-4E35-8247-4EABCC5B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5E3D0-BC18-4751-890E-01249CD0888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225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E4A7A168-5B19-46C2-B4DE-ED2168F9BAB3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22DCB82E-37D2-40D0-AED8-404FC1E7D3DA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6E566811-7290-4A22-8FC4-A97B5A10563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D2C302AE-AA64-4AA2-98C0-D6E2EAAD35DD}"/>
                </a:ext>
              </a:extLst>
            </p:cNvPr>
            <p:cNvCxnSpPr/>
            <p:nvPr/>
          </p:nvCxnSpPr>
          <p:spPr>
            <a:xfrm rot="16200000">
              <a:off x="6663593" y="12732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D22E47A1-2092-43D6-B717-55721894A2AD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6CDD5C39-60CF-4D72-B777-983E6F16B4F2}"/>
                </a:ext>
              </a:extLst>
            </p:cNvPr>
            <p:cNvCxnSpPr/>
            <p:nvPr/>
          </p:nvCxnSpPr>
          <p:spPr>
            <a:xfrm rot="5400000" flipH="1">
              <a:off x="6744513" y="12722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8F9A985C-50EF-4E42-AF9C-052B58C92AD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AB280C2D-79C0-40DC-95BA-2F1F2785F670}"/>
                </a:ext>
              </a:extLst>
            </p:cNvPr>
            <p:cNvCxnSpPr/>
            <p:nvPr/>
          </p:nvCxnSpPr>
          <p:spPr>
            <a:xfrm rot="16200000">
              <a:off x="6663593" y="12732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296F1705-6F90-45C7-BB14-931564691AC7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5E74F1C5-10A2-4C96-AC78-2CB5E330F51D}"/>
                </a:ext>
              </a:extLst>
            </p:cNvPr>
            <p:cNvCxnSpPr/>
            <p:nvPr/>
          </p:nvCxnSpPr>
          <p:spPr>
            <a:xfrm rot="5400000" flipH="1">
              <a:off x="6744513" y="12722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E4E99E69-94F4-456A-BDFC-F8D47688653F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18765D40-3921-4D27-B476-D5D2418E3BF3}"/>
                </a:ext>
              </a:extLst>
            </p:cNvPr>
            <p:cNvCxnSpPr/>
            <p:nvPr/>
          </p:nvCxnSpPr>
          <p:spPr>
            <a:xfrm rot="16200000">
              <a:off x="6663592" y="12732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BA72E5E9-770F-4D60-A370-91FADD8B8EFF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A61B0A4E-B262-4DB1-8A9F-91BC29735839}"/>
                </a:ext>
              </a:extLst>
            </p:cNvPr>
            <p:cNvCxnSpPr/>
            <p:nvPr/>
          </p:nvCxnSpPr>
          <p:spPr>
            <a:xfrm rot="5400000" flipH="1">
              <a:off x="6744512" y="12722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07CB181B-8851-4DE7-8BFB-B74E7BE045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C409AF27-DDCB-4CA8-9CE5-AE4FB3F61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35179D83-93B4-4EF6-8FCA-DAF7639E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D153436A-2B44-4CBC-81C2-B3747631C38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962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FDAB00-1EB5-4DC8-B6D3-717D9B38E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13FF6C-484B-49AE-B179-41D628F40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7EFB32-88FF-441F-AB2D-5BBA41670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F37B2-145A-4F16-867F-FDBFAB65A9F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620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29DC4C-4390-454D-820B-52B94D36E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CE5CCF-9C5F-4C75-83BF-A66EAA38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CB9A30-9DD6-4F60-8286-EAD4B734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FB699-119D-4B12-B368-1DAD522A1A2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5268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CD334398-50EA-4885-9BE7-F56E5CBE8C63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9647C8A-73F2-434B-A20A-E8019A6203BA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1D357EC-CBC8-4972-85DE-A1457636605A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D2B9A3C-5AC3-4F73-82BB-65B3808FB9A6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4BDD073-8944-440F-A2E9-BD549ED772DE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6352EB2-7D1F-431C-8284-C59319896A21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4EAD4A40-4CBB-4D27-BA94-6DD8EC2C46A3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7DC00D9A-DD19-445E-869F-94D79C353539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BCAD1984-FBFB-4461-AC82-97A1899C3FAB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1AA84E96-CEE2-43E9-83FA-9CCC103E1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0B24208C-9997-4CC0-960C-09E07EFD6A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8CC5DB6B-648C-48E7-8DDA-0E9E71C72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EA760F-E56A-4A0F-94A2-7D561A086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1C89CE60-9D53-4A8B-B38F-79F5CA588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497D9A29-D4D9-4209-B330-82F83BED11D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A2A081BE-D468-4766-A0F4-32E640B341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40DAD96-0F0B-4623-A943-B19EA6691F85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4F844AA3-AF97-4F46-B2EB-068296B8F3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2B266CB-44F6-4538-88B3-CCFE551FBB38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E7DB7FAF-150E-4C39-AB7C-EE9AA877386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45012C33-1F1C-484F-BD9D-5CE8139555C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444E5533-2151-46A6-B1F2-F460FBA6E16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9B060633-8B11-4D22-B054-2B026B45043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5AB6F50F-16C4-4842-B7A0-9993AFEEEBC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5F8D271C-F9B9-4717-9023-679244E5F1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68C0C7DC-D969-439B-831A-613EA116A84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4B264E85-388F-4251-B235-BCF210919C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780AAC88-C9BF-4D09-B956-AD9CD39CBAB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28AF2EC4-580A-4DFA-9640-600E5CE2C90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F8764F80-661B-458F-9948-70380BFCED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E5D9FB51-CF67-461E-ADF0-2CF44F555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35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66C75483-F9C3-408A-B4F6-C3B941B015C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</a:t>
            </a:r>
            <a:r>
              <a:rPr lang="cs-CZ"/>
              <a:t>vojsk IV</a:t>
            </a:r>
            <a:endParaRPr lang="cs-CZ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88E9198D-ADC0-429B-A22A-9F7473070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b="1" dirty="0"/>
              <a:t>TRÉNINK SÍLY</a:t>
            </a:r>
          </a:p>
        </p:txBody>
      </p:sp>
      <p:sp>
        <p:nvSpPr>
          <p:cNvPr id="13316" name="Text Box 7">
            <a:extLst>
              <a:ext uri="{FF2B5EF4-FFF2-40B4-BE49-F238E27FC236}">
                <a16:creationId xmlns:a16="http://schemas.microsoft.com/office/drawing/2014/main" id="{0349CDDC-CC27-4CB3-A462-EBAF66ACF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13317" name="Picture 4">
            <a:extLst>
              <a:ext uri="{FF2B5EF4-FFF2-40B4-BE49-F238E27FC236}">
                <a16:creationId xmlns:a16="http://schemas.microsoft.com/office/drawing/2014/main" id="{46592612-6936-42C8-80B1-B9383175F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38667" r="53372" b="22459"/>
          <a:stretch>
            <a:fillRect/>
          </a:stretch>
        </p:blipFill>
        <p:spPr bwMode="auto">
          <a:xfrm>
            <a:off x="755650" y="3284538"/>
            <a:ext cx="46037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27">
            <a:extLst>
              <a:ext uri="{FF2B5EF4-FFF2-40B4-BE49-F238E27FC236}">
                <a16:creationId xmlns:a16="http://schemas.microsoft.com/office/drawing/2014/main" id="{355F1DA1-6E0F-4663-BBA7-B533F69A8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674938"/>
            <a:ext cx="4529138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 doprava 1">
            <a:extLst>
              <a:ext uri="{FF2B5EF4-FFF2-40B4-BE49-F238E27FC236}">
                <a16:creationId xmlns:a16="http://schemas.microsoft.com/office/drawing/2014/main" id="{6F974508-592E-4E37-80B0-D3A6FEB7FE01}"/>
              </a:ext>
            </a:extLst>
          </p:cNvPr>
          <p:cNvSpPr/>
          <p:nvPr/>
        </p:nvSpPr>
        <p:spPr>
          <a:xfrm rot="2776115">
            <a:off x="166069" y="3653567"/>
            <a:ext cx="1875909" cy="484632"/>
          </a:xfrm>
          <a:prstGeom prst="rightArrow">
            <a:avLst/>
          </a:prstGeom>
          <a:ln>
            <a:solidFill>
              <a:srgbClr val="FFFF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9FE1452-EB20-4093-B0F1-7930BBFC62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33375"/>
            <a:ext cx="8569325" cy="14478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cs-CZ" sz="4000" dirty="0">
                <a:solidFill>
                  <a:schemeClr val="tx1"/>
                </a:solidFill>
              </a:rPr>
              <a:t>Aktivita svalových vláken v závislosti na intenzitě svalové kontrakce</a:t>
            </a:r>
          </a:p>
        </p:txBody>
      </p:sp>
      <p:pic>
        <p:nvPicPr>
          <p:cNvPr id="22531" name="Picture 3" descr="Obrázek1">
            <a:extLst>
              <a:ext uri="{FF2B5EF4-FFF2-40B4-BE49-F238E27FC236}">
                <a16:creationId xmlns:a16="http://schemas.microsoft.com/office/drawing/2014/main" id="{C528B743-6163-47A1-8815-EAD5227027A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lum bright="-3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178050"/>
            <a:ext cx="8569325" cy="4130675"/>
          </a:xfrm>
          <a:ln>
            <a:solidFill>
              <a:srgbClr val="0000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544EF1-F378-4272-98D6-8D4B437A0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Princip rozvoje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5EE98CA-0B18-401D-8497-6B32103DB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4391025" cy="483076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cs-CZ" b="1" dirty="0">
                <a:latin typeface="Arial" pitchFamily="34" charset="0"/>
              </a:rPr>
              <a:t>EUSTRES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cs-CZ" b="1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cs-CZ" b="1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cs-CZ" b="1" dirty="0">
                <a:latin typeface="Arial" pitchFamily="34" charset="0"/>
              </a:rPr>
              <a:t>STRES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cs-CZ" b="1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cs-CZ" b="1" dirty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r>
              <a:rPr lang="cs-CZ" b="1" dirty="0">
                <a:latin typeface="Arial" pitchFamily="34" charset="0"/>
              </a:rPr>
              <a:t>DISTRES</a:t>
            </a:r>
            <a:endParaRPr lang="cs-CZ" dirty="0">
              <a:latin typeface="Arial" pitchFamily="34" charset="0"/>
            </a:endParaRPr>
          </a:p>
        </p:txBody>
      </p:sp>
      <p:sp>
        <p:nvSpPr>
          <p:cNvPr id="23556" name="Obdélník 3">
            <a:extLst>
              <a:ext uri="{FF2B5EF4-FFF2-40B4-BE49-F238E27FC236}">
                <a16:creationId xmlns:a16="http://schemas.microsoft.com/office/drawing/2014/main" id="{E0C5301D-35CF-4B03-9900-420699FCB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268413"/>
            <a:ext cx="3455988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Výkon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Růst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Obnova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Rozpad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Poškození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Nemoc - smrt</a:t>
            </a:r>
            <a:endParaRPr lang="cs-CZ" altLang="cs-CZ" sz="2400">
              <a:latin typeface="Arial" panose="020B0604020202020204" pitchFamily="34" charset="0"/>
            </a:endParaRPr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DD7E92C8-549F-44FB-9123-99FC0E54FC1C}"/>
              </a:ext>
            </a:extLst>
          </p:cNvPr>
          <p:cNvCxnSpPr/>
          <p:nvPr/>
        </p:nvCxnSpPr>
        <p:spPr>
          <a:xfrm flipV="1">
            <a:off x="2124075" y="1628775"/>
            <a:ext cx="3168650" cy="17287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B06EE4C4-5D23-4805-BEDF-04DFF94EC8E6}"/>
              </a:ext>
            </a:extLst>
          </p:cNvPr>
          <p:cNvCxnSpPr/>
          <p:nvPr/>
        </p:nvCxnSpPr>
        <p:spPr>
          <a:xfrm flipV="1">
            <a:off x="2627313" y="4508500"/>
            <a:ext cx="2520950" cy="5762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D3ED079-53AE-406F-A6EC-B77E985877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404813"/>
            <a:ext cx="8642350" cy="1079500"/>
          </a:xfrm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000" dirty="0">
                <a:solidFill>
                  <a:schemeClr val="tx1"/>
                </a:solidFill>
              </a:rPr>
              <a:t>M</a:t>
            </a:r>
            <a:r>
              <a:rPr lang="cs-CZ" sz="4000" dirty="0">
                <a:solidFill>
                  <a:schemeClr val="tx1"/>
                </a:solidFill>
              </a:rPr>
              <a:t>ECHANISMUS STIMULACE SÍLY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4011842-9A5E-4AF1-81AF-65CBDD752FE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28775"/>
            <a:ext cx="8229600" cy="5129213"/>
          </a:xfrm>
        </p:spPr>
        <p:txBody>
          <a:bodyPr lIns="90000" tIns="46800" rIns="90000" bIns="46800"/>
          <a:lstStyle/>
          <a:p>
            <a:pPr marL="339725" indent="-339725" defTabSz="449263" eaLnBrk="1" hangingPunct="1">
              <a:spcBef>
                <a:spcPts val="600"/>
              </a:spcBef>
              <a:buFontTx/>
              <a:buChar char="-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b="1" dirty="0">
                <a:latin typeface="Arial" panose="020B0604020202020204" pitchFamily="34" charset="0"/>
              </a:rPr>
              <a:t>Z</a:t>
            </a:r>
            <a:r>
              <a:rPr lang="en-GB" b="1" dirty="0" err="1">
                <a:latin typeface="Arial" panose="020B0604020202020204" pitchFamily="34" charset="0"/>
              </a:rPr>
              <a:t>apojování</a:t>
            </a:r>
            <a:r>
              <a:rPr lang="en-GB" b="1" dirty="0">
                <a:latin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</a:rPr>
              <a:t>MJ</a:t>
            </a:r>
            <a:r>
              <a:rPr lang="en-GB" dirty="0">
                <a:latin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</a:rPr>
              <a:t>synchronizace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motorických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jednotek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</a:rPr>
              <a:t>u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int</a:t>
            </a:r>
            <a:r>
              <a:rPr lang="cs-CZ" dirty="0">
                <a:latin typeface="Arial" panose="020B0604020202020204" pitchFamily="34" charset="0"/>
              </a:rPr>
              <a:t>ra a inter</a:t>
            </a:r>
            <a:r>
              <a:rPr lang="en-GB" dirty="0" err="1">
                <a:latin typeface="Arial" panose="020B0604020202020204" pitchFamily="34" charset="0"/>
              </a:rPr>
              <a:t>svalov</a:t>
            </a:r>
            <a:r>
              <a:rPr lang="cs-CZ" dirty="0">
                <a:latin typeface="Arial" panose="020B0604020202020204" pitchFamily="34" charset="0"/>
              </a:rPr>
              <a:t>é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koordinace</a:t>
            </a:r>
            <a:r>
              <a:rPr lang="en-GB" dirty="0">
                <a:latin typeface="Arial" panose="020B0604020202020204" pitchFamily="34" charset="0"/>
              </a:rPr>
              <a:t> – </a:t>
            </a:r>
            <a:r>
              <a:rPr lang="en-GB" dirty="0" err="1">
                <a:latin typeface="Arial" panose="020B0604020202020204" pitchFamily="34" charset="0"/>
              </a:rPr>
              <a:t>správné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časování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jednotlivých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svalových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kontrakcí</a:t>
            </a:r>
            <a:r>
              <a:rPr lang="en-GB" dirty="0">
                <a:latin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</a:rPr>
              <a:t>svalová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smyčka</a:t>
            </a:r>
            <a:r>
              <a:rPr lang="en-GB" dirty="0">
                <a:latin typeface="Arial" panose="020B0604020202020204" pitchFamily="34" charset="0"/>
              </a:rPr>
              <a:t>)</a:t>
            </a:r>
          </a:p>
          <a:p>
            <a:pPr marL="339725" indent="-339725" defTabSz="449263" eaLnBrk="1" hangingPunct="1">
              <a:spcBef>
                <a:spcPts val="600"/>
              </a:spcBef>
              <a:buFontTx/>
              <a:buChar char="-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dirty="0">
                <a:latin typeface="Arial" panose="020B0604020202020204" pitchFamily="34" charset="0"/>
              </a:rPr>
              <a:t>CNS – centrální nervový systém představuje důležitou roli v rovoji svalové síly</a:t>
            </a:r>
            <a:endParaRPr lang="en-GB" dirty="0">
              <a:latin typeface="Arial" panose="020B0604020202020204" pitchFamily="34" charset="0"/>
            </a:endParaRPr>
          </a:p>
          <a:p>
            <a:pPr marL="339725" indent="-339725" defTabSz="449263" eaLnBrk="1" hangingPunct="1">
              <a:spcBef>
                <a:spcPts val="600"/>
              </a:spcBef>
              <a:buFont typeface="Wingdings" panose="05000000000000000000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400" dirty="0"/>
          </a:p>
          <a:p>
            <a:pPr marL="339725" indent="-339725" defTabSz="449263" eaLnBrk="1" hangingPunct="1">
              <a:spcBef>
                <a:spcPts val="600"/>
              </a:spcBef>
              <a:buFont typeface="Wingdings" panose="05000000000000000000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Publikace\Grada - tenis kondice\Obrázky\motorické jednotky.JPG">
            <a:extLst>
              <a:ext uri="{FF2B5EF4-FFF2-40B4-BE49-F238E27FC236}">
                <a16:creationId xmlns:a16="http://schemas.microsoft.com/office/drawing/2014/main" id="{A454B49C-5033-4CE8-BD50-638E906EE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57499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445DF020-94A7-48D7-98FC-F08CDAAA315D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kern="0" dirty="0"/>
              <a:t>Motorické jednotky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délník 1">
            <a:extLst>
              <a:ext uri="{FF2B5EF4-FFF2-40B4-BE49-F238E27FC236}">
                <a16:creationId xmlns:a16="http://schemas.microsoft.com/office/drawing/2014/main" id="{E81C1FF5-CE59-4370-99E5-E037BAF2D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628775"/>
            <a:ext cx="7777163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400" b="1">
                <a:latin typeface="Arial" panose="020B0604020202020204" pitchFamily="34" charset="0"/>
              </a:rPr>
              <a:t>Your 1RM would be the amount of weight you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2400" b="1">
                <a:latin typeface="Arial" panose="020B0604020202020204" pitchFamily="34" charset="0"/>
              </a:rPr>
              <a:t>can lift for only 1 repetition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b="1">
                <a:latin typeface="Arial" panose="020B0604020202020204" pitchFamily="34" charset="0"/>
              </a:rPr>
              <a:t>FITT: Frequency, Intensity, Time, Type</a:t>
            </a:r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24C3969-BBB0-4B2B-A092-B0C346E7DE80}"/>
              </a:ext>
            </a:extLst>
          </p:cNvPr>
          <p:cNvSpPr/>
          <p:nvPr/>
        </p:nvSpPr>
        <p:spPr>
          <a:xfrm>
            <a:off x="2411760" y="188640"/>
            <a:ext cx="36983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Trénink síly</a:t>
            </a:r>
          </a:p>
        </p:txBody>
      </p:sp>
      <p:sp>
        <p:nvSpPr>
          <p:cNvPr id="26628" name="Obdélník 3">
            <a:extLst>
              <a:ext uri="{FF2B5EF4-FFF2-40B4-BE49-F238E27FC236}">
                <a16:creationId xmlns:a16="http://schemas.microsoft.com/office/drawing/2014/main" id="{F217B100-803D-4CF0-BD49-F4E0B7A97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3789363"/>
            <a:ext cx="5905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latin typeface="Arial" panose="020B0604020202020204" pitchFamily="34" charset="0"/>
              </a:rPr>
              <a:t>F: </a:t>
            </a:r>
            <a:r>
              <a:rPr lang="en-US" altLang="cs-CZ" sz="3600" b="1">
                <a:latin typeface="Arial" panose="020B0604020202020204" pitchFamily="34" charset="0"/>
              </a:rPr>
              <a:t>30% to 90% of 1RM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latin typeface="Arial" panose="020B0604020202020204" pitchFamily="34" charset="0"/>
              </a:rPr>
              <a:t>I: 2 times weekly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latin typeface="Arial" panose="020B0604020202020204" pitchFamily="34" charset="0"/>
              </a:rPr>
              <a:t>T: 30 to 60 minutes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latin typeface="Arial" panose="020B0604020202020204" pitchFamily="34" charset="0"/>
              </a:rPr>
              <a:t>T: Circuit weights</a:t>
            </a:r>
            <a:endParaRPr lang="cs-CZ" altLang="cs-CZ" sz="3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F27B32-3D57-445A-823F-A0B5B01C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Silová příprava</a:t>
            </a:r>
          </a:p>
        </p:txBody>
      </p:sp>
      <p:sp>
        <p:nvSpPr>
          <p:cNvPr id="12291" name="Zástupný symbol pro obsah 3">
            <a:extLst>
              <a:ext uri="{FF2B5EF4-FFF2-40B4-BE49-F238E27FC236}">
                <a16:creationId xmlns:a16="http://schemas.microsoft.com/office/drawing/2014/main" id="{1A7A9B45-1F53-4614-B213-B2BD20579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7FB4AE48-5F22-4668-9689-C8EDF2679791}"/>
              </a:ext>
            </a:extLst>
          </p:cNvPr>
          <p:cNvGraphicFramePr>
            <a:graphicFrameLocks/>
          </p:cNvGraphicFramePr>
          <p:nvPr/>
        </p:nvGraphicFramePr>
        <p:xfrm>
          <a:off x="611188" y="1484313"/>
          <a:ext cx="8135938" cy="4429126"/>
        </p:xfrm>
        <a:graphic>
          <a:graphicData uri="http://schemas.openxmlformats.org/drawingml/2006/table">
            <a:tbl>
              <a:tblPr/>
              <a:tblGrid>
                <a:gridCol w="1436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3458">
                <a:tc gridSpan="6">
                  <a:txBody>
                    <a:bodyPr/>
                    <a:lstStyle/>
                    <a:p>
                      <a:pPr marL="0" marR="0" lvl="0" indent="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Doporučené zátěžové parametry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Hypertrofie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svalu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Silová vytrvalost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Intervalové metody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Explozivní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Tělesné jádro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11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Frekvence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8-12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15+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2 - 3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4-8 úseků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opakování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série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5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Zátěž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– 95 %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0 - 10 %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Vlastní tělo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2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Čas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 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Nad 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10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2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Odpočinek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8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minut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minuta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AC146FB3-A006-4B05-964C-3F629DECC22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32775" cy="452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39725" indent="-339725" defTabSz="449263" eaLnBrk="1" hangingPunct="1"/>
            <a:endParaRPr lang="cs-CZ" altLang="cs-CZ">
              <a:effectLst/>
            </a:endParaRPr>
          </a:p>
        </p:txBody>
      </p:sp>
      <p:grpSp>
        <p:nvGrpSpPr>
          <p:cNvPr id="28675" name="Group 2">
            <a:extLst>
              <a:ext uri="{FF2B5EF4-FFF2-40B4-BE49-F238E27FC236}">
                <a16:creationId xmlns:a16="http://schemas.microsoft.com/office/drawing/2014/main" id="{CA47E872-0EEE-42FE-BEFB-CAA98107B9E3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88913"/>
            <a:ext cx="8712200" cy="6407150"/>
            <a:chOff x="158" y="119"/>
            <a:chExt cx="5488" cy="4036"/>
          </a:xfrm>
        </p:grpSpPr>
        <p:sp>
          <p:nvSpPr>
            <p:cNvPr id="28676" name="Rectangle 3">
              <a:extLst>
                <a:ext uri="{FF2B5EF4-FFF2-40B4-BE49-F238E27FC236}">
                  <a16:creationId xmlns:a16="http://schemas.microsoft.com/office/drawing/2014/main" id="{89D6B0D9-8F36-4A42-8D21-E5ABBAD13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3824"/>
              <a:ext cx="662" cy="332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60,6</a:t>
              </a:r>
            </a:p>
          </p:txBody>
        </p:sp>
        <p:sp>
          <p:nvSpPr>
            <p:cNvPr id="28677" name="Rectangle 4">
              <a:extLst>
                <a:ext uri="{FF2B5EF4-FFF2-40B4-BE49-F238E27FC236}">
                  <a16:creationId xmlns:a16="http://schemas.microsoft.com/office/drawing/2014/main" id="{C7DA9A7F-73E6-441B-B91D-3397FBB9DA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3824"/>
              <a:ext cx="847" cy="332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20</a:t>
              </a:r>
            </a:p>
          </p:txBody>
        </p:sp>
        <p:sp>
          <p:nvSpPr>
            <p:cNvPr id="28678" name="Rectangle 5">
              <a:extLst>
                <a:ext uri="{FF2B5EF4-FFF2-40B4-BE49-F238E27FC236}">
                  <a16:creationId xmlns:a16="http://schemas.microsoft.com/office/drawing/2014/main" id="{B03B000F-BE38-4303-B97C-109FB7862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824"/>
              <a:ext cx="669" cy="332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74,4</a:t>
              </a:r>
            </a:p>
          </p:txBody>
        </p:sp>
        <p:sp>
          <p:nvSpPr>
            <p:cNvPr id="28679" name="Rectangle 6">
              <a:extLst>
                <a:ext uri="{FF2B5EF4-FFF2-40B4-BE49-F238E27FC236}">
                  <a16:creationId xmlns:a16="http://schemas.microsoft.com/office/drawing/2014/main" id="{ECD912BF-3933-45ED-9028-C7B80F835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3824"/>
              <a:ext cx="850" cy="332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10</a:t>
              </a:r>
            </a:p>
          </p:txBody>
        </p:sp>
        <p:sp>
          <p:nvSpPr>
            <p:cNvPr id="28680" name="Rectangle 7">
              <a:extLst>
                <a:ext uri="{FF2B5EF4-FFF2-40B4-BE49-F238E27FC236}">
                  <a16:creationId xmlns:a16="http://schemas.microsoft.com/office/drawing/2014/main" id="{9E90E3D0-92FE-46D2-B6A7-6B5A7E26B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3491"/>
              <a:ext cx="662" cy="33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61,6</a:t>
              </a:r>
            </a:p>
          </p:txBody>
        </p:sp>
        <p:sp>
          <p:nvSpPr>
            <p:cNvPr id="28681" name="Rectangle 8">
              <a:extLst>
                <a:ext uri="{FF2B5EF4-FFF2-40B4-BE49-F238E27FC236}">
                  <a16:creationId xmlns:a16="http://schemas.microsoft.com/office/drawing/2014/main" id="{8A2E180C-6D7D-49F0-80D9-8673CE978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3491"/>
              <a:ext cx="847" cy="33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19</a:t>
              </a:r>
            </a:p>
          </p:txBody>
        </p:sp>
        <p:sp>
          <p:nvSpPr>
            <p:cNvPr id="28682" name="Rectangle 9">
              <a:extLst>
                <a:ext uri="{FF2B5EF4-FFF2-40B4-BE49-F238E27FC236}">
                  <a16:creationId xmlns:a16="http://schemas.microsoft.com/office/drawing/2014/main" id="{3A74BE78-7D11-4B19-893F-108FC859F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3491"/>
              <a:ext cx="1225" cy="665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Nejideálnější  počty opakování pro hypertrofii, </a:t>
              </a:r>
            </a:p>
          </p:txBody>
        </p:sp>
        <p:sp>
          <p:nvSpPr>
            <p:cNvPr id="28683" name="Rectangle 10">
              <a:extLst>
                <a:ext uri="{FF2B5EF4-FFF2-40B4-BE49-F238E27FC236}">
                  <a16:creationId xmlns:a16="http://schemas.microsoft.com/office/drawing/2014/main" id="{9E989DB6-5554-44E0-8C63-20C92E1BE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491"/>
              <a:ext cx="669" cy="33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76,5</a:t>
              </a:r>
            </a:p>
          </p:txBody>
        </p:sp>
        <p:sp>
          <p:nvSpPr>
            <p:cNvPr id="28684" name="Rectangle 11">
              <a:extLst>
                <a:ext uri="{FF2B5EF4-FFF2-40B4-BE49-F238E27FC236}">
                  <a16:creationId xmlns:a16="http://schemas.microsoft.com/office/drawing/2014/main" id="{DFFB066C-0FFE-48F5-97A9-A2C2858DE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3491"/>
              <a:ext cx="850" cy="33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9</a:t>
              </a:r>
            </a:p>
          </p:txBody>
        </p:sp>
        <p:sp>
          <p:nvSpPr>
            <p:cNvPr id="28685" name="Rectangle 12">
              <a:extLst>
                <a:ext uri="{FF2B5EF4-FFF2-40B4-BE49-F238E27FC236}">
                  <a16:creationId xmlns:a16="http://schemas.microsoft.com/office/drawing/2014/main" id="{28C6EC36-D310-4227-AF0C-D58F88F0F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3178"/>
              <a:ext cx="662" cy="31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62,7</a:t>
              </a:r>
            </a:p>
          </p:txBody>
        </p:sp>
        <p:sp>
          <p:nvSpPr>
            <p:cNvPr id="28686" name="Rectangle 13">
              <a:extLst>
                <a:ext uri="{FF2B5EF4-FFF2-40B4-BE49-F238E27FC236}">
                  <a16:creationId xmlns:a16="http://schemas.microsoft.com/office/drawing/2014/main" id="{DBCBEF96-4207-4611-BA7E-0E876EB81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3178"/>
              <a:ext cx="847" cy="31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18</a:t>
              </a:r>
            </a:p>
          </p:txBody>
        </p:sp>
        <p:sp>
          <p:nvSpPr>
            <p:cNvPr id="28687" name="Rectangle 14">
              <a:extLst>
                <a:ext uri="{FF2B5EF4-FFF2-40B4-BE49-F238E27FC236}">
                  <a16:creationId xmlns:a16="http://schemas.microsoft.com/office/drawing/2014/main" id="{C9881143-0F0C-4A4C-94AD-C53DBE856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178"/>
              <a:ext cx="669" cy="313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78,6</a:t>
              </a:r>
            </a:p>
          </p:txBody>
        </p:sp>
        <p:sp>
          <p:nvSpPr>
            <p:cNvPr id="28688" name="Rectangle 15">
              <a:extLst>
                <a:ext uri="{FF2B5EF4-FFF2-40B4-BE49-F238E27FC236}">
                  <a16:creationId xmlns:a16="http://schemas.microsoft.com/office/drawing/2014/main" id="{5CAA54EE-AB6E-47E8-862B-366E97861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3178"/>
              <a:ext cx="850" cy="313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8</a:t>
              </a:r>
            </a:p>
          </p:txBody>
        </p:sp>
        <p:sp>
          <p:nvSpPr>
            <p:cNvPr id="28689" name="Rectangle 16">
              <a:extLst>
                <a:ext uri="{FF2B5EF4-FFF2-40B4-BE49-F238E27FC236}">
                  <a16:creationId xmlns:a16="http://schemas.microsoft.com/office/drawing/2014/main" id="{4B036ECF-4BE5-461E-B186-C57C7BBB6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2863"/>
              <a:ext cx="662" cy="315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63,8</a:t>
              </a:r>
            </a:p>
          </p:txBody>
        </p:sp>
        <p:sp>
          <p:nvSpPr>
            <p:cNvPr id="28690" name="Rectangle 17">
              <a:extLst>
                <a:ext uri="{FF2B5EF4-FFF2-40B4-BE49-F238E27FC236}">
                  <a16:creationId xmlns:a16="http://schemas.microsoft.com/office/drawing/2014/main" id="{365FB8C0-29A2-4D32-81A3-53612AA9B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2863"/>
              <a:ext cx="847" cy="315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17</a:t>
              </a:r>
            </a:p>
          </p:txBody>
        </p:sp>
        <p:sp>
          <p:nvSpPr>
            <p:cNvPr id="28691" name="Rectangle 18">
              <a:extLst>
                <a:ext uri="{FF2B5EF4-FFF2-40B4-BE49-F238E27FC236}">
                  <a16:creationId xmlns:a16="http://schemas.microsoft.com/office/drawing/2014/main" id="{8321838D-12D9-470D-92D6-058BB4834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863"/>
              <a:ext cx="669" cy="315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80,7</a:t>
              </a:r>
            </a:p>
          </p:txBody>
        </p:sp>
        <p:sp>
          <p:nvSpPr>
            <p:cNvPr id="28692" name="Rectangle 19">
              <a:extLst>
                <a:ext uri="{FF2B5EF4-FFF2-40B4-BE49-F238E27FC236}">
                  <a16:creationId xmlns:a16="http://schemas.microsoft.com/office/drawing/2014/main" id="{F1CBBDB7-1922-44D0-B0E3-52E91F599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2863"/>
              <a:ext cx="850" cy="315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</a:t>
              </a:r>
            </a:p>
          </p:txBody>
        </p:sp>
        <p:sp>
          <p:nvSpPr>
            <p:cNvPr id="28693" name="Rectangle 20">
              <a:extLst>
                <a:ext uri="{FF2B5EF4-FFF2-40B4-BE49-F238E27FC236}">
                  <a16:creationId xmlns:a16="http://schemas.microsoft.com/office/drawing/2014/main" id="{A5AC8A35-FDF4-4DFD-B9B0-F2D3ABF5B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2553"/>
              <a:ext cx="662" cy="311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65,0</a:t>
              </a:r>
            </a:p>
          </p:txBody>
        </p:sp>
        <p:sp>
          <p:nvSpPr>
            <p:cNvPr id="28694" name="Rectangle 21">
              <a:extLst>
                <a:ext uri="{FF2B5EF4-FFF2-40B4-BE49-F238E27FC236}">
                  <a16:creationId xmlns:a16="http://schemas.microsoft.com/office/drawing/2014/main" id="{79424BCE-E02B-4DAF-9BF6-6B1B49093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2553"/>
              <a:ext cx="847" cy="311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16</a:t>
              </a:r>
            </a:p>
          </p:txBody>
        </p:sp>
        <p:sp>
          <p:nvSpPr>
            <p:cNvPr id="28695" name="Rectangle 22">
              <a:extLst>
                <a:ext uri="{FF2B5EF4-FFF2-40B4-BE49-F238E27FC236}">
                  <a16:creationId xmlns:a16="http://schemas.microsoft.com/office/drawing/2014/main" id="{E26BA081-5AD0-49C3-B4AE-69584E24E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2553"/>
              <a:ext cx="1225" cy="939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Optimální kompromis pro maximální sílu a hypertrofii</a:t>
              </a:r>
            </a:p>
          </p:txBody>
        </p:sp>
        <p:sp>
          <p:nvSpPr>
            <p:cNvPr id="28696" name="Rectangle 23">
              <a:extLst>
                <a:ext uri="{FF2B5EF4-FFF2-40B4-BE49-F238E27FC236}">
                  <a16:creationId xmlns:a16="http://schemas.microsoft.com/office/drawing/2014/main" id="{4A7959D1-32DB-4D89-9581-4A32D69BC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553"/>
              <a:ext cx="669" cy="311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83,1</a:t>
              </a:r>
            </a:p>
          </p:txBody>
        </p:sp>
        <p:sp>
          <p:nvSpPr>
            <p:cNvPr id="28697" name="Rectangle 24">
              <a:extLst>
                <a:ext uri="{FF2B5EF4-FFF2-40B4-BE49-F238E27FC236}">
                  <a16:creationId xmlns:a16="http://schemas.microsoft.com/office/drawing/2014/main" id="{19AAA4E7-E48E-439A-835D-89138E6EE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2553"/>
              <a:ext cx="850" cy="311"/>
            </a:xfrm>
            <a:prstGeom prst="rect">
              <a:avLst/>
            </a:prstGeom>
            <a:solidFill>
              <a:srgbClr val="C42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</a:t>
              </a:r>
            </a:p>
          </p:txBody>
        </p:sp>
        <p:sp>
          <p:nvSpPr>
            <p:cNvPr id="28698" name="Rectangle 25">
              <a:extLst>
                <a:ext uri="{FF2B5EF4-FFF2-40B4-BE49-F238E27FC236}">
                  <a16:creationId xmlns:a16="http://schemas.microsoft.com/office/drawing/2014/main" id="{028B44E4-E61C-4D4B-8D6D-CC34918A6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2238"/>
              <a:ext cx="662" cy="315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66,2</a:t>
              </a:r>
            </a:p>
          </p:txBody>
        </p:sp>
        <p:sp>
          <p:nvSpPr>
            <p:cNvPr id="28699" name="Rectangle 26">
              <a:extLst>
                <a:ext uri="{FF2B5EF4-FFF2-40B4-BE49-F238E27FC236}">
                  <a16:creationId xmlns:a16="http://schemas.microsoft.com/office/drawing/2014/main" id="{03D54A0B-1EE5-4AC3-9393-16A0FECA1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2238"/>
              <a:ext cx="847" cy="315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15</a:t>
              </a:r>
            </a:p>
          </p:txBody>
        </p:sp>
        <p:sp>
          <p:nvSpPr>
            <p:cNvPr id="28700" name="Rectangle 27">
              <a:extLst>
                <a:ext uri="{FF2B5EF4-FFF2-40B4-BE49-F238E27FC236}">
                  <a16:creationId xmlns:a16="http://schemas.microsoft.com/office/drawing/2014/main" id="{AD7D5050-8AA5-4637-BCF7-237659AE1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238"/>
              <a:ext cx="669" cy="315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85,6</a:t>
              </a:r>
            </a:p>
          </p:txBody>
        </p:sp>
        <p:sp>
          <p:nvSpPr>
            <p:cNvPr id="28701" name="Rectangle 28">
              <a:extLst>
                <a:ext uri="{FF2B5EF4-FFF2-40B4-BE49-F238E27FC236}">
                  <a16:creationId xmlns:a16="http://schemas.microsoft.com/office/drawing/2014/main" id="{AC92C09F-D510-4F7F-80D8-0E96B376E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2238"/>
              <a:ext cx="850" cy="315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5</a:t>
              </a:r>
            </a:p>
          </p:txBody>
        </p:sp>
        <p:sp>
          <p:nvSpPr>
            <p:cNvPr id="28702" name="Rectangle 29">
              <a:extLst>
                <a:ext uri="{FF2B5EF4-FFF2-40B4-BE49-F238E27FC236}">
                  <a16:creationId xmlns:a16="http://schemas.microsoft.com/office/drawing/2014/main" id="{169BC89C-CFF4-4B27-9714-FADC6B20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1925"/>
              <a:ext cx="662" cy="31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67,5</a:t>
              </a:r>
            </a:p>
          </p:txBody>
        </p:sp>
        <p:sp>
          <p:nvSpPr>
            <p:cNvPr id="28703" name="Rectangle 30">
              <a:extLst>
                <a:ext uri="{FF2B5EF4-FFF2-40B4-BE49-F238E27FC236}">
                  <a16:creationId xmlns:a16="http://schemas.microsoft.com/office/drawing/2014/main" id="{76DBF78B-7813-442B-9F08-5A7040AFE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1925"/>
              <a:ext cx="847" cy="31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14</a:t>
              </a:r>
            </a:p>
          </p:txBody>
        </p:sp>
        <p:sp>
          <p:nvSpPr>
            <p:cNvPr id="28704" name="Rectangle 31">
              <a:extLst>
                <a:ext uri="{FF2B5EF4-FFF2-40B4-BE49-F238E27FC236}">
                  <a16:creationId xmlns:a16="http://schemas.microsoft.com/office/drawing/2014/main" id="{557E6DB4-3F63-4E1A-9C85-49978EC61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925"/>
              <a:ext cx="669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88,1</a:t>
              </a:r>
            </a:p>
          </p:txBody>
        </p:sp>
        <p:sp>
          <p:nvSpPr>
            <p:cNvPr id="28705" name="Rectangle 32">
              <a:extLst>
                <a:ext uri="{FF2B5EF4-FFF2-40B4-BE49-F238E27FC236}">
                  <a16:creationId xmlns:a16="http://schemas.microsoft.com/office/drawing/2014/main" id="{B0B21B97-1AA3-4EF3-9A32-EF39EF469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925"/>
              <a:ext cx="850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4</a:t>
              </a:r>
            </a:p>
          </p:txBody>
        </p:sp>
        <p:sp>
          <p:nvSpPr>
            <p:cNvPr id="28706" name="Rectangle 33">
              <a:extLst>
                <a:ext uri="{FF2B5EF4-FFF2-40B4-BE49-F238E27FC236}">
                  <a16:creationId xmlns:a16="http://schemas.microsoft.com/office/drawing/2014/main" id="{708DC69D-9FDF-44D2-B76D-B3A7EA736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1" y="1613"/>
              <a:ext cx="1236" cy="2543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Vytrvalostí síla, snížený účinek na hypertofii svalstva </a:t>
              </a:r>
            </a:p>
          </p:txBody>
        </p:sp>
        <p:sp>
          <p:nvSpPr>
            <p:cNvPr id="28707" name="Rectangle 34">
              <a:extLst>
                <a:ext uri="{FF2B5EF4-FFF2-40B4-BE49-F238E27FC236}">
                  <a16:creationId xmlns:a16="http://schemas.microsoft.com/office/drawing/2014/main" id="{708F60E2-A237-493F-8446-F2750C969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1613"/>
              <a:ext cx="662" cy="312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68,8</a:t>
              </a:r>
            </a:p>
          </p:txBody>
        </p:sp>
        <p:sp>
          <p:nvSpPr>
            <p:cNvPr id="28708" name="Rectangle 35">
              <a:extLst>
                <a:ext uri="{FF2B5EF4-FFF2-40B4-BE49-F238E27FC236}">
                  <a16:creationId xmlns:a16="http://schemas.microsoft.com/office/drawing/2014/main" id="{8A33D827-FE3F-4100-B798-B7FA5A789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1613"/>
              <a:ext cx="847" cy="312"/>
            </a:xfrm>
            <a:prstGeom prst="rect">
              <a:avLst/>
            </a:prstGeom>
            <a:solidFill>
              <a:srgbClr val="AC2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13</a:t>
              </a:r>
            </a:p>
          </p:txBody>
        </p:sp>
        <p:sp>
          <p:nvSpPr>
            <p:cNvPr id="28709" name="Rectangle 36">
              <a:extLst>
                <a:ext uri="{FF2B5EF4-FFF2-40B4-BE49-F238E27FC236}">
                  <a16:creationId xmlns:a16="http://schemas.microsoft.com/office/drawing/2014/main" id="{311AE230-D9B2-4DBD-8A95-D48FCEEA2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613"/>
              <a:ext cx="669" cy="312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90,6</a:t>
              </a:r>
            </a:p>
          </p:txBody>
        </p:sp>
        <p:sp>
          <p:nvSpPr>
            <p:cNvPr id="28710" name="Rectangle 37">
              <a:extLst>
                <a:ext uri="{FF2B5EF4-FFF2-40B4-BE49-F238E27FC236}">
                  <a16:creationId xmlns:a16="http://schemas.microsoft.com/office/drawing/2014/main" id="{47B3FBD6-0E8C-42CC-B415-97822FB110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613"/>
              <a:ext cx="850" cy="312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3</a:t>
              </a:r>
            </a:p>
          </p:txBody>
        </p:sp>
        <p:sp>
          <p:nvSpPr>
            <p:cNvPr id="28711" name="Rectangle 38">
              <a:extLst>
                <a:ext uri="{FF2B5EF4-FFF2-40B4-BE49-F238E27FC236}">
                  <a16:creationId xmlns:a16="http://schemas.microsoft.com/office/drawing/2014/main" id="{C561139D-A134-4C13-A5A7-BAC3E2AC9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1300"/>
              <a:ext cx="662" cy="31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70,3</a:t>
              </a:r>
            </a:p>
          </p:txBody>
        </p:sp>
        <p:sp>
          <p:nvSpPr>
            <p:cNvPr id="28712" name="Rectangle 39">
              <a:extLst>
                <a:ext uri="{FF2B5EF4-FFF2-40B4-BE49-F238E27FC236}">
                  <a16:creationId xmlns:a16="http://schemas.microsoft.com/office/drawing/2014/main" id="{CBF921AE-94FC-43E1-985F-49BC0C125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1300"/>
              <a:ext cx="847" cy="31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12</a:t>
              </a:r>
            </a:p>
          </p:txBody>
        </p:sp>
        <p:sp>
          <p:nvSpPr>
            <p:cNvPr id="28713" name="Rectangle 40">
              <a:extLst>
                <a:ext uri="{FF2B5EF4-FFF2-40B4-BE49-F238E27FC236}">
                  <a16:creationId xmlns:a16="http://schemas.microsoft.com/office/drawing/2014/main" id="{4BF7D9B6-C8CD-455C-8B7A-8BEA826BC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1300"/>
              <a:ext cx="669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94,3</a:t>
              </a:r>
            </a:p>
          </p:txBody>
        </p:sp>
        <p:sp>
          <p:nvSpPr>
            <p:cNvPr id="28714" name="Rectangle 41">
              <a:extLst>
                <a:ext uri="{FF2B5EF4-FFF2-40B4-BE49-F238E27FC236}">
                  <a16:creationId xmlns:a16="http://schemas.microsoft.com/office/drawing/2014/main" id="{2D77D727-CE56-4219-9E21-5A40A6E2B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300"/>
              <a:ext cx="850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2</a:t>
              </a:r>
            </a:p>
          </p:txBody>
        </p:sp>
        <p:sp>
          <p:nvSpPr>
            <p:cNvPr id="28715" name="Rectangle 42">
              <a:extLst>
                <a:ext uri="{FF2B5EF4-FFF2-40B4-BE49-F238E27FC236}">
                  <a16:creationId xmlns:a16="http://schemas.microsoft.com/office/drawing/2014/main" id="{C74E022C-F3FF-4568-BAC4-57C276488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1" y="986"/>
              <a:ext cx="1236" cy="626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které dále vedou i ke zvýšení maximální síly</a:t>
              </a:r>
            </a:p>
          </p:txBody>
        </p:sp>
        <p:sp>
          <p:nvSpPr>
            <p:cNvPr id="28716" name="Rectangle 43">
              <a:extLst>
                <a:ext uri="{FF2B5EF4-FFF2-40B4-BE49-F238E27FC236}">
                  <a16:creationId xmlns:a16="http://schemas.microsoft.com/office/drawing/2014/main" id="{1F1D2EE8-322D-411D-B142-0431F18F4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986"/>
              <a:ext cx="662" cy="31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72,3</a:t>
              </a:r>
            </a:p>
          </p:txBody>
        </p:sp>
        <p:sp>
          <p:nvSpPr>
            <p:cNvPr id="28717" name="Rectangle 44">
              <a:extLst>
                <a:ext uri="{FF2B5EF4-FFF2-40B4-BE49-F238E27FC236}">
                  <a16:creationId xmlns:a16="http://schemas.microsoft.com/office/drawing/2014/main" id="{CCC3832E-5031-4A20-A27E-D8D889DA3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986"/>
              <a:ext cx="847" cy="313"/>
            </a:xfrm>
            <a:prstGeom prst="rect">
              <a:avLst/>
            </a:prstGeom>
            <a:solidFill>
              <a:srgbClr val="88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11</a:t>
              </a:r>
            </a:p>
          </p:txBody>
        </p:sp>
        <p:sp>
          <p:nvSpPr>
            <p:cNvPr id="28718" name="Rectangle 45">
              <a:extLst>
                <a:ext uri="{FF2B5EF4-FFF2-40B4-BE49-F238E27FC236}">
                  <a16:creationId xmlns:a16="http://schemas.microsoft.com/office/drawing/2014/main" id="{E7C35AFA-1BC3-46ED-8FC1-F99B36D28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986"/>
              <a:ext cx="1225" cy="1566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Nárůst relativní síly díky zlepšenému nervosvalovému</a:t>
              </a:r>
            </a:p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řízení</a:t>
              </a:r>
            </a:p>
          </p:txBody>
        </p:sp>
        <p:sp>
          <p:nvSpPr>
            <p:cNvPr id="28719" name="Rectangle 46">
              <a:extLst>
                <a:ext uri="{FF2B5EF4-FFF2-40B4-BE49-F238E27FC236}">
                  <a16:creationId xmlns:a16="http://schemas.microsoft.com/office/drawing/2014/main" id="{92DB74C4-79C9-4B05-926B-F1C5F994F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986"/>
              <a:ext cx="669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100</a:t>
              </a:r>
            </a:p>
          </p:txBody>
        </p:sp>
        <p:sp>
          <p:nvSpPr>
            <p:cNvPr id="28720" name="Rectangle 47">
              <a:extLst>
                <a:ext uri="{FF2B5EF4-FFF2-40B4-BE49-F238E27FC236}">
                  <a16:creationId xmlns:a16="http://schemas.microsoft.com/office/drawing/2014/main" id="{564D74C6-1629-4914-B4F1-2316630D5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986"/>
              <a:ext cx="850" cy="313"/>
            </a:xfrm>
            <a:prstGeom prst="rect">
              <a:avLst/>
            </a:prstGeom>
            <a:solidFill>
              <a:srgbClr val="721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1</a:t>
              </a:r>
            </a:p>
          </p:txBody>
        </p:sp>
        <p:sp>
          <p:nvSpPr>
            <p:cNvPr id="28721" name="Rectangle 48">
              <a:extLst>
                <a:ext uri="{FF2B5EF4-FFF2-40B4-BE49-F238E27FC236}">
                  <a16:creationId xmlns:a16="http://schemas.microsoft.com/office/drawing/2014/main" id="{BF1A9DB7-E5F1-4989-BC08-6AAEAF1CD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1" y="553"/>
              <a:ext cx="1236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Účinek </a:t>
              </a:r>
            </a:p>
          </p:txBody>
        </p:sp>
        <p:sp>
          <p:nvSpPr>
            <p:cNvPr id="28722" name="Rectangle 49">
              <a:extLst>
                <a:ext uri="{FF2B5EF4-FFF2-40B4-BE49-F238E27FC236}">
                  <a16:creationId xmlns:a16="http://schemas.microsoft.com/office/drawing/2014/main" id="{A2F78BBA-FEED-40EB-8685-B504908E3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9" y="553"/>
              <a:ext cx="662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% maxima</a:t>
              </a:r>
            </a:p>
          </p:txBody>
        </p:sp>
        <p:sp>
          <p:nvSpPr>
            <p:cNvPr id="28723" name="Rectangle 50">
              <a:extLst>
                <a:ext uri="{FF2B5EF4-FFF2-40B4-BE49-F238E27FC236}">
                  <a16:creationId xmlns:a16="http://schemas.microsoft.com/office/drawing/2014/main" id="{48130B10-6906-4A74-ACAC-0F0CD56D3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553"/>
              <a:ext cx="847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Počet opakování</a:t>
              </a:r>
            </a:p>
          </p:txBody>
        </p:sp>
        <p:sp>
          <p:nvSpPr>
            <p:cNvPr id="28724" name="Rectangle 51">
              <a:extLst>
                <a:ext uri="{FF2B5EF4-FFF2-40B4-BE49-F238E27FC236}">
                  <a16:creationId xmlns:a16="http://schemas.microsoft.com/office/drawing/2014/main" id="{42E88B5E-5BF5-4EF7-BD71-E5D45EDCC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553"/>
              <a:ext cx="1225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Účinek </a:t>
              </a:r>
            </a:p>
          </p:txBody>
        </p:sp>
        <p:sp>
          <p:nvSpPr>
            <p:cNvPr id="28725" name="Rectangle 52">
              <a:extLst>
                <a:ext uri="{FF2B5EF4-FFF2-40B4-BE49-F238E27FC236}">
                  <a16:creationId xmlns:a16="http://schemas.microsoft.com/office/drawing/2014/main" id="{4C1CB100-3A22-4A64-8BEB-A5E4F84C9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553"/>
              <a:ext cx="669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% maxima</a:t>
              </a:r>
            </a:p>
          </p:txBody>
        </p:sp>
        <p:sp>
          <p:nvSpPr>
            <p:cNvPr id="28726" name="Rectangle 53">
              <a:extLst>
                <a:ext uri="{FF2B5EF4-FFF2-40B4-BE49-F238E27FC236}">
                  <a16:creationId xmlns:a16="http://schemas.microsoft.com/office/drawing/2014/main" id="{0E1F639E-FF6A-438F-B844-CD5E5CAF6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553"/>
              <a:ext cx="850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1800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Počet opakování</a:t>
              </a:r>
            </a:p>
          </p:txBody>
        </p:sp>
        <p:sp>
          <p:nvSpPr>
            <p:cNvPr id="28727" name="Rectangle 54">
              <a:extLst>
                <a:ext uri="{FF2B5EF4-FFF2-40B4-BE49-F238E27FC236}">
                  <a16:creationId xmlns:a16="http://schemas.microsoft.com/office/drawing/2014/main" id="{3A73C9EB-A864-4974-80C0-91DDE92081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19"/>
              <a:ext cx="5489" cy="434"/>
            </a:xfrm>
            <a:prstGeom prst="rect">
              <a:avLst/>
            </a:prstGeom>
            <a:solidFill>
              <a:srgbClr val="792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49263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49263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49263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spcBef>
                  <a:spcPts val="450"/>
                </a:spcBef>
                <a:buClr>
                  <a:srgbClr val="FFFFFF"/>
                </a:buClr>
                <a:buSzPct val="100000"/>
                <a:buFont typeface="Arial" panose="020B0604020202020204" pitchFamily="34" charset="0"/>
                <a:buNone/>
              </a:pPr>
              <a:r>
                <a:rPr lang="en-GB" altLang="cs-CZ" sz="2400" b="1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Vztah maximálního počtu opakování, intenzity a tréninkové účinku</a:t>
              </a:r>
              <a:r>
                <a:rPr lang="en-GB" altLang="cs-CZ" sz="1800" b="1">
                  <a:solidFill>
                    <a:srgbClr val="FFFFFF"/>
                  </a:solidFill>
                  <a:latin typeface="Arial" panose="020B0604020202020204" pitchFamily="34" charset="0"/>
                  <a:cs typeface="Lucida Sans Unicode" panose="020B0602030504020204" pitchFamily="34" charset="0"/>
                </a:rPr>
                <a:t> </a:t>
              </a:r>
            </a:p>
          </p:txBody>
        </p:sp>
        <p:sp>
          <p:nvSpPr>
            <p:cNvPr id="28728" name="Line 55">
              <a:extLst>
                <a:ext uri="{FF2B5EF4-FFF2-40B4-BE49-F238E27FC236}">
                  <a16:creationId xmlns:a16="http://schemas.microsoft.com/office/drawing/2014/main" id="{86E1004D-C877-4DCB-9694-6538BEE26F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119"/>
              <a:ext cx="5489" cy="1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29" name="Line 56">
              <a:extLst>
                <a:ext uri="{FF2B5EF4-FFF2-40B4-BE49-F238E27FC236}">
                  <a16:creationId xmlns:a16="http://schemas.microsoft.com/office/drawing/2014/main" id="{82FE9673-4A55-4F23-A5EA-AF63F0AF4A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553"/>
              <a:ext cx="5489" cy="1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0" name="Line 57">
              <a:extLst>
                <a:ext uri="{FF2B5EF4-FFF2-40B4-BE49-F238E27FC236}">
                  <a16:creationId xmlns:a16="http://schemas.microsoft.com/office/drawing/2014/main" id="{DAC2823A-8070-4DC6-9702-190AE7DCC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986"/>
              <a:ext cx="5489" cy="1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1" name="Line 58">
              <a:extLst>
                <a:ext uri="{FF2B5EF4-FFF2-40B4-BE49-F238E27FC236}">
                  <a16:creationId xmlns:a16="http://schemas.microsoft.com/office/drawing/2014/main" id="{0E1E308F-8294-476C-838B-C419D8249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1300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2" name="Line 59">
              <a:extLst>
                <a:ext uri="{FF2B5EF4-FFF2-40B4-BE49-F238E27FC236}">
                  <a16:creationId xmlns:a16="http://schemas.microsoft.com/office/drawing/2014/main" id="{5EFA43F0-7DA2-41A2-A5CB-F9CD50E4B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1613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3" name="Line 60">
              <a:extLst>
                <a:ext uri="{FF2B5EF4-FFF2-40B4-BE49-F238E27FC236}">
                  <a16:creationId xmlns:a16="http://schemas.microsoft.com/office/drawing/2014/main" id="{D1E2336B-691C-4E57-B092-7C2FC8879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1925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4" name="Line 61">
              <a:extLst>
                <a:ext uri="{FF2B5EF4-FFF2-40B4-BE49-F238E27FC236}">
                  <a16:creationId xmlns:a16="http://schemas.microsoft.com/office/drawing/2014/main" id="{0F862C32-43B7-4047-B818-3AC262825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2238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5" name="Line 62">
              <a:extLst>
                <a:ext uri="{FF2B5EF4-FFF2-40B4-BE49-F238E27FC236}">
                  <a16:creationId xmlns:a16="http://schemas.microsoft.com/office/drawing/2014/main" id="{E965B143-0FB2-4E51-B50F-8A49BD554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2553"/>
              <a:ext cx="4253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6" name="Line 63">
              <a:extLst>
                <a:ext uri="{FF2B5EF4-FFF2-40B4-BE49-F238E27FC236}">
                  <a16:creationId xmlns:a16="http://schemas.microsoft.com/office/drawing/2014/main" id="{B3133306-661F-41FB-AE17-0BE61565C5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2863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7" name="Line 64">
              <a:extLst>
                <a:ext uri="{FF2B5EF4-FFF2-40B4-BE49-F238E27FC236}">
                  <a16:creationId xmlns:a16="http://schemas.microsoft.com/office/drawing/2014/main" id="{6DD25F57-6FC7-4634-8ADC-D1E531857C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3178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8" name="Line 65">
              <a:extLst>
                <a:ext uri="{FF2B5EF4-FFF2-40B4-BE49-F238E27FC236}">
                  <a16:creationId xmlns:a16="http://schemas.microsoft.com/office/drawing/2014/main" id="{69533D5F-8DD4-46CC-B21D-00D73C25B4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3491"/>
              <a:ext cx="4253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39" name="Line 66">
              <a:extLst>
                <a:ext uri="{FF2B5EF4-FFF2-40B4-BE49-F238E27FC236}">
                  <a16:creationId xmlns:a16="http://schemas.microsoft.com/office/drawing/2014/main" id="{8D175F72-68AA-46DC-A811-6E5DECBA4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3824"/>
              <a:ext cx="1519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0" name="Line 67">
              <a:extLst>
                <a:ext uri="{FF2B5EF4-FFF2-40B4-BE49-F238E27FC236}">
                  <a16:creationId xmlns:a16="http://schemas.microsoft.com/office/drawing/2014/main" id="{E8D90FFB-D4AF-479D-A79C-CBF49DF50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4156"/>
              <a:ext cx="5489" cy="1"/>
            </a:xfrm>
            <a:prstGeom prst="line">
              <a:avLst/>
            </a:prstGeom>
            <a:noFill/>
            <a:ln w="2844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1" name="Line 68">
              <a:extLst>
                <a:ext uri="{FF2B5EF4-FFF2-40B4-BE49-F238E27FC236}">
                  <a16:creationId xmlns:a16="http://schemas.microsoft.com/office/drawing/2014/main" id="{D322E603-F59F-47D6-9C54-AF256E580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" y="119"/>
              <a:ext cx="1" cy="4037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2" name="Line 69">
              <a:extLst>
                <a:ext uri="{FF2B5EF4-FFF2-40B4-BE49-F238E27FC236}">
                  <a16:creationId xmlns:a16="http://schemas.microsoft.com/office/drawing/2014/main" id="{6A16E6EA-3E83-422B-A146-D1651C45F0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47" y="119"/>
              <a:ext cx="1" cy="4037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3" name="Line 70">
              <a:extLst>
                <a:ext uri="{FF2B5EF4-FFF2-40B4-BE49-F238E27FC236}">
                  <a16:creationId xmlns:a16="http://schemas.microsoft.com/office/drawing/2014/main" id="{23563F6D-69D2-4258-B2AF-DE191B892B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553"/>
              <a:ext cx="1" cy="3603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4" name="Line 71">
              <a:extLst>
                <a:ext uri="{FF2B5EF4-FFF2-40B4-BE49-F238E27FC236}">
                  <a16:creationId xmlns:a16="http://schemas.microsoft.com/office/drawing/2014/main" id="{7CE5C4EC-7929-4AA5-B5F0-B4A4F4FEE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7" y="553"/>
              <a:ext cx="1" cy="3603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5" name="Line 72">
              <a:extLst>
                <a:ext uri="{FF2B5EF4-FFF2-40B4-BE49-F238E27FC236}">
                  <a16:creationId xmlns:a16="http://schemas.microsoft.com/office/drawing/2014/main" id="{10DB6980-6B70-4C44-8C86-9FCE985475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553"/>
              <a:ext cx="1" cy="3603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6" name="Line 73">
              <a:extLst>
                <a:ext uri="{FF2B5EF4-FFF2-40B4-BE49-F238E27FC236}">
                  <a16:creationId xmlns:a16="http://schemas.microsoft.com/office/drawing/2014/main" id="{1A74D60D-607A-4883-A9FF-A7BFA35502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9" y="553"/>
              <a:ext cx="1" cy="3603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7" name="Line 74">
              <a:extLst>
                <a:ext uri="{FF2B5EF4-FFF2-40B4-BE49-F238E27FC236}">
                  <a16:creationId xmlns:a16="http://schemas.microsoft.com/office/drawing/2014/main" id="{61148BF3-17A9-43A0-92C2-ACDC1A5D28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1" y="553"/>
              <a:ext cx="1" cy="3603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8" name="Line 75">
              <a:extLst>
                <a:ext uri="{FF2B5EF4-FFF2-40B4-BE49-F238E27FC236}">
                  <a16:creationId xmlns:a16="http://schemas.microsoft.com/office/drawing/2014/main" id="{7A903CD4-F4D5-4DA4-A5D3-59FB3C4EE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1300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49" name="Line 76">
              <a:extLst>
                <a:ext uri="{FF2B5EF4-FFF2-40B4-BE49-F238E27FC236}">
                  <a16:creationId xmlns:a16="http://schemas.microsoft.com/office/drawing/2014/main" id="{981E0324-751D-4ADD-8CCF-27926C3ED0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1613"/>
              <a:ext cx="2744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50" name="Line 77">
              <a:extLst>
                <a:ext uri="{FF2B5EF4-FFF2-40B4-BE49-F238E27FC236}">
                  <a16:creationId xmlns:a16="http://schemas.microsoft.com/office/drawing/2014/main" id="{2D937A60-4C84-4F2B-AC8C-5372C406A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1925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51" name="Line 78">
              <a:extLst>
                <a:ext uri="{FF2B5EF4-FFF2-40B4-BE49-F238E27FC236}">
                  <a16:creationId xmlns:a16="http://schemas.microsoft.com/office/drawing/2014/main" id="{5AFBD229-4145-419A-9EAE-AE6B056672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2238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52" name="Line 79">
              <a:extLst>
                <a:ext uri="{FF2B5EF4-FFF2-40B4-BE49-F238E27FC236}">
                  <a16:creationId xmlns:a16="http://schemas.microsoft.com/office/drawing/2014/main" id="{A1F89806-2820-460A-B4E4-E772336DBD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2863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53" name="Line 80">
              <a:extLst>
                <a:ext uri="{FF2B5EF4-FFF2-40B4-BE49-F238E27FC236}">
                  <a16:creationId xmlns:a16="http://schemas.microsoft.com/office/drawing/2014/main" id="{8CEA9DD1-EBA6-4095-8105-DCF200205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3178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54" name="Line 81">
              <a:extLst>
                <a:ext uri="{FF2B5EF4-FFF2-40B4-BE49-F238E27FC236}">
                  <a16:creationId xmlns:a16="http://schemas.microsoft.com/office/drawing/2014/main" id="{05C82D55-D01B-4D61-8697-817D80DD2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2" y="3824"/>
              <a:ext cx="1508" cy="1"/>
            </a:xfrm>
            <a:prstGeom prst="line">
              <a:avLst/>
            </a:prstGeom>
            <a:noFill/>
            <a:ln w="126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>
            <a:extLst>
              <a:ext uri="{FF2B5EF4-FFF2-40B4-BE49-F238E27FC236}">
                <a16:creationId xmlns:a16="http://schemas.microsoft.com/office/drawing/2014/main" id="{28EC6F28-8630-4796-B7A7-EC5248416B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>
                <a:solidFill>
                  <a:schemeClr val="tx1"/>
                </a:solidFill>
              </a:rPr>
              <a:t>Posilovací zóny</a:t>
            </a:r>
          </a:p>
        </p:txBody>
      </p:sp>
      <p:pic>
        <p:nvPicPr>
          <p:cNvPr id="29699" name="Picture 4">
            <a:extLst>
              <a:ext uri="{FF2B5EF4-FFF2-40B4-BE49-F238E27FC236}">
                <a16:creationId xmlns:a16="http://schemas.microsoft.com/office/drawing/2014/main" id="{AE94B7F2-DCFD-4EAB-BEB4-632356C9F6CE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268413"/>
            <a:ext cx="7272337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EB924CB-4CA4-4742-9789-210B091B5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EDE8ED-2562-4F2C-8691-71FA0789EB75}"/>
              </a:ext>
            </a:extLst>
          </p:cNvPr>
          <p:cNvSpPr txBox="1"/>
          <p:nvPr/>
        </p:nvSpPr>
        <p:spPr>
          <a:xfrm>
            <a:off x="179388" y="1773238"/>
            <a:ext cx="8785225" cy="5908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Od čeho se odvozuje zaměření tréninku v armádním prostředí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Typy svalových vláken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je motorická jednotka?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Doporučení zátěžové parametry pro rozvoj svalového objemu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musím znát pro nastavení zátěže (hmotnosti) v silovém tréninku?</a:t>
            </a:r>
          </a:p>
          <a:p>
            <a:pPr>
              <a:defRPr/>
            </a:pPr>
            <a:endParaRPr lang="cs-CZ" sz="3600" dirty="0">
              <a:latin typeface="Arial" charset="0"/>
            </a:endParaRPr>
          </a:p>
          <a:p>
            <a:pPr>
              <a:defRPr/>
            </a:pPr>
            <a:endParaRPr lang="cs-CZ" sz="36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1AA6E-FE0A-46C4-B995-22886363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31747" name="Obdélník 2">
            <a:extLst>
              <a:ext uri="{FF2B5EF4-FFF2-40B4-BE49-F238E27FC236}">
                <a16:creationId xmlns:a16="http://schemas.microsoft.com/office/drawing/2014/main" id="{D27714BB-0B1B-42CF-9CE3-DBE9D822D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FM 20-21. (1996) Physical Fitness Training 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Army Fitness Manual. (2005). Toronto. Canadian Froces Personnel Support Agency.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Army Physical Readiness Training. (2010).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Boyle, M. (2010) Advances in Functional Training. Chichester: Lotus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Petr, M., Šťastný, P. (2012).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Funkční silový trénink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. Univerzita Karlova.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Stoppani, J. (2006). Velká kniha posilování. (přel. L. Soumar). Praha: Grada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Dovalil, J. a kol. (2002).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(1. vyd.). Praha: Olympia. 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Dovalil, J. (2005).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(2. vyd.). Praha: Olympia.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4EC25E61-AD41-4085-B966-24F7E4E833C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IV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EDF9C4E3-F6A4-49F8-B373-15A82FCB8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Cíle: </a:t>
            </a:r>
            <a:r>
              <a:rPr lang="cs-CZ" altLang="cs-CZ" sz="2400">
                <a:latin typeface="Arial" panose="020B0604020202020204" pitchFamily="34" charset="0"/>
              </a:rPr>
              <a:t>diagnostika specifické pohybové přípravy, fyziologie svalu, motorická jednotka, zátěžové parametry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Průběh: </a:t>
            </a:r>
            <a:r>
              <a:rPr lang="cs-CZ" altLang="cs-CZ" sz="2400" dirty="0">
                <a:latin typeface="Arial"/>
                <a:cs typeface="Arial"/>
              </a:rPr>
              <a:t>zopakování cíle fyzické přípravy v armádě, popis </a:t>
            </a:r>
            <a:r>
              <a:rPr lang="cs-CZ" altLang="cs-CZ" sz="2400">
                <a:latin typeface="Arial"/>
                <a:cs typeface="Arial"/>
              </a:rPr>
              <a:t>specifického pohybového výkonu, typy svalových vláken, motorická </a:t>
            </a:r>
            <a:r>
              <a:rPr lang="cs-CZ" altLang="cs-CZ" sz="2400" dirty="0">
                <a:latin typeface="Arial"/>
                <a:cs typeface="Arial"/>
              </a:rPr>
              <a:t>jednotka, mechanika silové přípravy, FITT faktory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Přezkoušení: </a:t>
            </a:r>
            <a:r>
              <a:rPr lang="cs-CZ" altLang="cs-CZ" sz="2400">
                <a:latin typeface="Arial" panose="020B0604020202020204" pitchFamily="34" charset="0"/>
              </a:rPr>
              <a:t>otázky směřující na fáze rozboru pohybu, trénink síly, zátěžové parametry silového tréninku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0EBC3023-6E25-4ADF-B651-880893BDA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Cíl fyzické přípravy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4F70953-BC10-4702-9C46-DCA282ABE89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14375" y="1716088"/>
            <a:ext cx="7693025" cy="4064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/>
              <a:t>The goal of the Army Physical Fitness Training Program is to develop Soldiers who are physically capable and ready to perform their duty assignments or combat roles.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FE64485F-8D74-4297-B597-3CABB3F682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87338"/>
            <a:ext cx="8064500" cy="865187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sz="3600" dirty="0"/>
              <a:t>Fyzické požadavky pro specifické úkoly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2029F67C-E6B7-4BFF-8909-7E1CD615CC2C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96975"/>
          <a:ext cx="7777163" cy="5254625"/>
        </p:xfrm>
        <a:graphic>
          <a:graphicData uri="http://schemas.openxmlformats.org/drawingml/2006/table">
            <a:tbl>
              <a:tblPr/>
              <a:tblGrid>
                <a:gridCol w="176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213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Fyzické úkoly                     Fyzické požadavky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04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Úkoly v malé jednotce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Sprint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a slaňování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Přenášení zátěže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Přesuny na dlouhé vzdálenosti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raněného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Pouliční boj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těla na ramenou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do budov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Běh a sprint s výbavou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Pohyb po schodišti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Boj v zimních podmínkách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Chůze ve sněhu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Lyžování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inherit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3E9F6-2982-4B5F-82F0-2E7953D08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Zásady silového tréninku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BEC74-8137-4508-9A98-516CF2267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cs-CZ"/>
              <a:t>Plán v průběhu celého roku - makrocyklus</a:t>
            </a:r>
            <a:endParaRPr lang="cs-CZ" dirty="0"/>
          </a:p>
          <a:p>
            <a:pPr>
              <a:defRPr/>
            </a:pPr>
            <a:r>
              <a:rPr lang="cs-CZ" dirty="0"/>
              <a:t>Dodržování mezocyklů, specifičnosti ale i variability včetně dostatečného odpočinku</a:t>
            </a:r>
          </a:p>
          <a:p>
            <a:pPr>
              <a:defRPr/>
            </a:pPr>
            <a:r>
              <a:rPr lang="cs-CZ" dirty="0"/>
              <a:t>Požadované změny minimálně 6 týdnů</a:t>
            </a:r>
          </a:p>
          <a:p>
            <a:pPr>
              <a:defRPr/>
            </a:pPr>
            <a:r>
              <a:rPr lang="cs-CZ" dirty="0"/>
              <a:t>Rozložení 50 % dolní končetiny, 30 % trup, 20 % horní končetiny</a:t>
            </a:r>
          </a:p>
          <a:p>
            <a:pPr>
              <a:defRPr/>
            </a:pPr>
            <a:r>
              <a:rPr lang="cs-CZ" dirty="0"/>
              <a:t>Zařazovat i cvičení s vlastním tělem (skoky, sprinty, plyometrická cvičení</a:t>
            </a:r>
          </a:p>
          <a:p>
            <a:pPr>
              <a:defRPr/>
            </a:pPr>
            <a:r>
              <a:rPr lang="cs-CZ" dirty="0"/>
              <a:t>Pracovat na zvýšení vnitrosvalové a mezisvalové koordinace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DA733C-776C-4B75-89A0-2DC8CC30F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813" y="-7938"/>
            <a:ext cx="8229601" cy="1143001"/>
          </a:xfrm>
        </p:spPr>
        <p:txBody>
          <a:bodyPr/>
          <a:lstStyle/>
          <a:p>
            <a:pPr>
              <a:defRPr/>
            </a:pPr>
            <a:r>
              <a:rPr lang="cs-CZ" sz="4000" kern="1200" cap="all" dirty="0">
                <a:solidFill>
                  <a:schemeClr val="tx1"/>
                </a:solidFill>
              </a:rPr>
              <a:t>Rozdělení svalů</a:t>
            </a:r>
            <a:endParaRPr lang="cs-CZ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8D66A7-FB1E-4989-BEE6-244205E72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4830763"/>
          </a:xfrm>
        </p:spPr>
        <p:txBody>
          <a:bodyPr/>
          <a:lstStyle/>
          <a:p>
            <a:pPr>
              <a:defRPr/>
            </a:pPr>
            <a:r>
              <a:rPr lang="cs-CZ" dirty="0"/>
              <a:t>Hladké (autonomní svalstvo)</a:t>
            </a:r>
          </a:p>
          <a:p>
            <a:pPr>
              <a:defRPr/>
            </a:pPr>
            <a:r>
              <a:rPr lang="cs-CZ" dirty="0"/>
              <a:t>Srdeční </a:t>
            </a:r>
          </a:p>
          <a:p>
            <a:pPr>
              <a:defRPr/>
            </a:pPr>
            <a:r>
              <a:rPr lang="cs-CZ" dirty="0"/>
              <a:t>Kosterní (příčně pruhované - ovládáme)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18436" name="Picture 1" descr="C:\Users\Vagner\Desktop\sval.jpg">
            <a:extLst>
              <a:ext uri="{FF2B5EF4-FFF2-40B4-BE49-F238E27FC236}">
                <a16:creationId xmlns:a16="http://schemas.microsoft.com/office/drawing/2014/main" id="{AE6B21DE-F8B3-4A8A-9555-53DB379E8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13100"/>
            <a:ext cx="7991475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ADDBB910-04AA-4BF8-88D2-EC8D74D53AD9}"/>
              </a:ext>
            </a:extLst>
          </p:cNvPr>
          <p:cNvGraphicFramePr>
            <a:graphicFrameLocks noGrp="1"/>
          </p:cNvGraphicFramePr>
          <p:nvPr/>
        </p:nvGraphicFramePr>
        <p:xfrm>
          <a:off x="5003800" y="4808538"/>
          <a:ext cx="3959225" cy="2049612"/>
        </p:xfrm>
        <a:graphic>
          <a:graphicData uri="http://schemas.openxmlformats.org/drawingml/2006/table">
            <a:tbl>
              <a:tblPr/>
              <a:tblGrid>
                <a:gridCol w="1727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463"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1 Sval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solidFill>
                            <a:schemeClr val="bg2"/>
                          </a:solidFill>
                        </a:rPr>
                        <a:t>7 Aktin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804"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2 Svazky svalových vláken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8 Tropomyosin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63">
                <a:tc>
                  <a:txBody>
                    <a:bodyPr/>
                    <a:lstStyle/>
                    <a:p>
                      <a:r>
                        <a:rPr lang="cs-CZ" sz="1400">
                          <a:solidFill>
                            <a:schemeClr val="bg2"/>
                          </a:solidFill>
                        </a:rPr>
                        <a:t>3 Krevní cévy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9 Tenké </a:t>
                      </a:r>
                      <a:r>
                        <a:rPr lang="cs-CZ" sz="1400" dirty="0" err="1">
                          <a:solidFill>
                            <a:schemeClr val="bg2"/>
                          </a:solidFill>
                        </a:rPr>
                        <a:t>myofilamentum</a:t>
                      </a:r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463">
                <a:tc>
                  <a:txBody>
                    <a:bodyPr/>
                    <a:lstStyle/>
                    <a:p>
                      <a:r>
                        <a:rPr lang="cs-CZ" sz="1400">
                          <a:solidFill>
                            <a:schemeClr val="bg2"/>
                          </a:solidFill>
                        </a:rPr>
                        <a:t>4 Jádro svalové buňky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10 Tlusté myofilamentum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463">
                <a:tc>
                  <a:txBody>
                    <a:bodyPr/>
                    <a:lstStyle/>
                    <a:p>
                      <a:r>
                        <a:rPr lang="cs-CZ" sz="1400">
                          <a:solidFill>
                            <a:schemeClr val="bg2"/>
                          </a:solidFill>
                        </a:rPr>
                        <a:t>5 Myofibrila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11 "Krček" molekuly </a:t>
                      </a:r>
                      <a:r>
                        <a:rPr lang="cs-CZ" sz="1400" dirty="0" err="1">
                          <a:solidFill>
                            <a:schemeClr val="bg2"/>
                          </a:solidFill>
                        </a:rPr>
                        <a:t>myosinu</a:t>
                      </a:r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804">
                <a:tc>
                  <a:txBody>
                    <a:bodyPr/>
                    <a:lstStyle/>
                    <a:p>
                      <a:r>
                        <a:rPr lang="cs-CZ" sz="1400">
                          <a:solidFill>
                            <a:schemeClr val="bg2"/>
                          </a:solidFill>
                        </a:rPr>
                        <a:t>6 Svalové vlákno</a:t>
                      </a: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bg2"/>
                          </a:solidFill>
                        </a:rPr>
                        <a:t>12 "Hlavička" molekuly </a:t>
                      </a:r>
                      <a:r>
                        <a:rPr lang="cs-CZ" sz="1400" dirty="0" err="1">
                          <a:solidFill>
                            <a:schemeClr val="bg2"/>
                          </a:solidFill>
                        </a:rPr>
                        <a:t>myosinu</a:t>
                      </a:r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a:txBody>
                  <a:tcPr marL="28566" marR="28566" marT="28561" marB="28561" anchor="ctr">
                    <a:lnL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4A793D-A7DD-4435-A074-B04C0EAAC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Typy svalových vláken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EB9A07-E3EF-4BAE-8272-584443C01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cs-CZ" sz="1200" b="1" dirty="0">
                <a:latin typeface="Arial" pitchFamily="34" charset="0"/>
              </a:rPr>
              <a:t>			</a:t>
            </a:r>
            <a:r>
              <a:rPr lang="cs-CZ" sz="2400" b="1" dirty="0" err="1">
                <a:latin typeface="Arial" pitchFamily="34" charset="0"/>
              </a:rPr>
              <a:t>Slow</a:t>
            </a:r>
            <a:r>
              <a:rPr lang="cs-CZ" sz="2400" b="1" dirty="0">
                <a:latin typeface="Arial" pitchFamily="34" charset="0"/>
              </a:rPr>
              <a:t>	Type II a	       Type II b</a:t>
            </a:r>
            <a:endParaRPr lang="cs-CZ" sz="1200" dirty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latin typeface="Arial" pitchFamily="34" charset="0"/>
              </a:rPr>
              <a:t>	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Aerobic </a:t>
            </a:r>
            <a:r>
              <a:rPr lang="cs-CZ" sz="2400" b="1" dirty="0" err="1">
                <a:latin typeface="Arial" pitchFamily="34" charset="0"/>
              </a:rPr>
              <a:t>Capacity</a:t>
            </a:r>
            <a:r>
              <a:rPr lang="cs-CZ" sz="2400" b="1" dirty="0">
                <a:latin typeface="Arial" pitchFamily="34" charset="0"/>
              </a:rPr>
              <a:t>   	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Moderate</a:t>
            </a:r>
            <a:r>
              <a:rPr lang="cs-CZ" sz="2400" b="1" dirty="0">
                <a:latin typeface="Arial" pitchFamily="34" charset="0"/>
              </a:rPr>
              <a:t>/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Low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Anaerobic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Capacity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Low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		</a:t>
            </a:r>
            <a:r>
              <a:rPr lang="cs-CZ" sz="2400" b="1" dirty="0" err="1">
                <a:latin typeface="Arial" pitchFamily="34" charset="0"/>
              </a:rPr>
              <a:t>High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Contraction</a:t>
            </a:r>
            <a:r>
              <a:rPr lang="cs-CZ" sz="2400" b="1" dirty="0">
                <a:latin typeface="Arial" pitchFamily="34" charset="0"/>
              </a:rPr>
              <a:t> Speed 	</a:t>
            </a:r>
            <a:r>
              <a:rPr lang="cs-CZ" sz="2400" b="1" dirty="0" err="1">
                <a:latin typeface="Arial" pitchFamily="34" charset="0"/>
              </a:rPr>
              <a:t>Slow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Fast</a:t>
            </a:r>
            <a:r>
              <a:rPr lang="cs-CZ" sz="2400" b="1" dirty="0">
                <a:latin typeface="Arial" pitchFamily="34" charset="0"/>
              </a:rPr>
              <a:t> 			</a:t>
            </a:r>
            <a:r>
              <a:rPr lang="cs-CZ" sz="2400" b="1" dirty="0" err="1">
                <a:latin typeface="Arial" pitchFamily="34" charset="0"/>
              </a:rPr>
              <a:t>Fast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Fatigue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Resistance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Moderate</a:t>
            </a:r>
            <a:r>
              <a:rPr lang="cs-CZ" sz="2400" b="1" dirty="0">
                <a:latin typeface="Arial" pitchFamily="34" charset="0"/>
              </a:rPr>
              <a:t>/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Low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Myoglobin </a:t>
            </a:r>
            <a:r>
              <a:rPr lang="cs-CZ" sz="2400" b="1" dirty="0" err="1">
                <a:latin typeface="Arial" pitchFamily="34" charset="0"/>
              </a:rPr>
              <a:t>Content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High</a:t>
            </a:r>
            <a:r>
              <a:rPr lang="cs-CZ" sz="2400" b="1" dirty="0">
                <a:latin typeface="Arial" pitchFamily="34" charset="0"/>
              </a:rPr>
              <a:t> 			</a:t>
            </a:r>
            <a:r>
              <a:rPr lang="cs-CZ" sz="2400" b="1" dirty="0" err="1">
                <a:latin typeface="Arial" pitchFamily="34" charset="0"/>
              </a:rPr>
              <a:t>Low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Glycogen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Content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Low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Moderate</a:t>
            </a:r>
            <a:r>
              <a:rPr lang="cs-CZ" sz="2400" b="1" dirty="0">
                <a:latin typeface="Arial" pitchFamily="34" charset="0"/>
              </a:rPr>
              <a:t> 		</a:t>
            </a:r>
            <a:r>
              <a:rPr lang="cs-CZ" sz="2400" b="1" dirty="0" err="1">
                <a:latin typeface="Arial" pitchFamily="34" charset="0"/>
              </a:rPr>
              <a:t>High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Color</a:t>
            </a:r>
            <a:r>
              <a:rPr lang="cs-CZ" sz="2400" b="1" dirty="0">
                <a:latin typeface="Arial" pitchFamily="34" charset="0"/>
              </a:rPr>
              <a:t>  			</a:t>
            </a:r>
            <a:r>
              <a:rPr lang="cs-CZ" sz="2400" b="1" dirty="0" err="1">
                <a:latin typeface="Arial" pitchFamily="34" charset="0"/>
              </a:rPr>
              <a:t>Red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Reddish</a:t>
            </a:r>
            <a:r>
              <a:rPr lang="cs-CZ" sz="2400" b="1" dirty="0">
                <a:latin typeface="Arial" pitchFamily="34" charset="0"/>
              </a:rPr>
              <a:t>-</a:t>
            </a:r>
            <a:r>
              <a:rPr lang="cs-CZ" sz="2400" b="1" dirty="0" err="1">
                <a:latin typeface="Arial" pitchFamily="34" charset="0"/>
              </a:rPr>
              <a:t>white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White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endParaRPr lang="cs-CZ" sz="24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107975-76B4-4138-8046-A49DCDFC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Druh svalového vlákna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439168C-84FD-494D-B5FD-E2D6BEBA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8134350" cy="4830763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cs-CZ" b="1" dirty="0">
                <a:latin typeface="Arial" pitchFamily="34" charset="0"/>
              </a:rPr>
              <a:t>Červené svaly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cs-CZ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obsahují velké množství myoglobinu (bílkoviny vážící ve svalu kyslík), 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tento typ svalu se specializuje na aerobní metabolizmus (energeticky výhodnější) šetří energii, ale pracují poměrně pomalu = pomalé svaly,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(např. šíjové svaly).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BEAE16-23A9-4BBD-8F2C-3EE657CE3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Typ svalového vlákna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9168667-66D7-4315-B2C7-ABE808A6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b="1" dirty="0">
                <a:latin typeface="Arial" pitchFamily="34" charset="0"/>
              </a:rPr>
              <a:t>Bílé svaly</a:t>
            </a: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málo myoglobinu, méně prokrvené,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méně mitochondrií, 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bohaté sarkoplazmatické retikulum, 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specializují se na anaerobní metabolizmus a jsou schopny velmi rychlých pohybů,</a:t>
            </a:r>
          </a:p>
          <a:p>
            <a:pPr eaLnBrk="1" hangingPunct="1">
              <a:defRPr/>
            </a:pPr>
            <a:endParaRPr lang="cs-CZ" sz="2400" b="1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spotřebují veliké množství energie a velice snadno se unaví.</a:t>
            </a:r>
            <a:endParaRPr lang="cs-CZ" sz="2400" b="1" dirty="0"/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E86D8A-2938-457B-B02C-133B59101FD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FA5F57D-4711-4EED-9CBC-A33EAC5CC3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C366F1-4BEE-4D68-92E4-195E21797F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2139</TotalTime>
  <Words>788</Words>
  <Application>Microsoft Office PowerPoint</Application>
  <PresentationFormat>Předvádění na obrazovce (4:3)</PresentationFormat>
  <Paragraphs>264</Paragraphs>
  <Slides>19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Metro</vt:lpstr>
      <vt:lpstr>Proudění</vt:lpstr>
      <vt:lpstr>Fyzická příprava vojsk IV</vt:lpstr>
      <vt:lpstr>Fyzická příprava vojsk IV</vt:lpstr>
      <vt:lpstr>Cíl fyzické přípravy</vt:lpstr>
      <vt:lpstr>Fyzické požadavky pro specifické úkoly</vt:lpstr>
      <vt:lpstr>Zásady silového tréninku</vt:lpstr>
      <vt:lpstr>Rozdělení svalů</vt:lpstr>
      <vt:lpstr>Typy svalových vláken</vt:lpstr>
      <vt:lpstr>Druh svalového vlákna</vt:lpstr>
      <vt:lpstr>Typ svalového vlákna</vt:lpstr>
      <vt:lpstr>Aktivita svalových vláken v závislosti na intenzitě svalové kontrakce</vt:lpstr>
      <vt:lpstr>Princip rozvoje</vt:lpstr>
      <vt:lpstr>MECHANISMUS STIMULACE SÍLY</vt:lpstr>
      <vt:lpstr>Prezentace aplikace PowerPoint</vt:lpstr>
      <vt:lpstr>Prezentace aplikace PowerPoint</vt:lpstr>
      <vt:lpstr>Silová příprava</vt:lpstr>
      <vt:lpstr>Prezentace aplikace PowerPoint</vt:lpstr>
      <vt:lpstr>Posilovací zóny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ismail - [2010]</cp:lastModifiedBy>
  <cp:revision>74</cp:revision>
  <dcterms:created xsi:type="dcterms:W3CDTF">2007-05-28T18:49:48Z</dcterms:created>
  <dcterms:modified xsi:type="dcterms:W3CDTF">2021-12-23T14:30:38Z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