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7" r:id="rId3"/>
    <p:sldId id="265" r:id="rId4"/>
    <p:sldId id="258" r:id="rId5"/>
    <p:sldId id="264" r:id="rId6"/>
    <p:sldId id="266" r:id="rId7"/>
    <p:sldId id="260" r:id="rId8"/>
    <p:sldId id="267" r:id="rId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0E78D4-B750-41B3-9E35-8B43DF261C18}" v="14" dt="2019-03-28T09:33:46.6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-120" y="-3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5" Type="http://schemas.microsoft.com/office/2016/11/relationships/changesInfo" Target="changesInfos/changesInfo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tra A. Honová" userId="350aeedb4acde6c1" providerId="LiveId" clId="{410E78D4-B750-41B3-9E35-8B43DF261C18}"/>
    <pc:docChg chg="undo custSel addSld modSld">
      <pc:chgData name="Petra A. Honová" userId="350aeedb4acde6c1" providerId="LiveId" clId="{410E78D4-B750-41B3-9E35-8B43DF261C18}" dt="2019-03-28T20:06:49.623" v="1693" actId="20577"/>
      <pc:docMkLst>
        <pc:docMk/>
      </pc:docMkLst>
      <pc:sldChg chg="modSp">
        <pc:chgData name="Petra A. Honová" userId="350aeedb4acde6c1" providerId="LiveId" clId="{410E78D4-B750-41B3-9E35-8B43DF261C18}" dt="2019-03-28T09:11:02.780" v="51" actId="20577"/>
        <pc:sldMkLst>
          <pc:docMk/>
          <pc:sldMk cId="4057049880" sldId="257"/>
        </pc:sldMkLst>
        <pc:spChg chg="mod">
          <ac:chgData name="Petra A. Honová" userId="350aeedb4acde6c1" providerId="LiveId" clId="{410E78D4-B750-41B3-9E35-8B43DF261C18}" dt="2019-03-28T09:11:02.780" v="51" actId="20577"/>
          <ac:spMkLst>
            <pc:docMk/>
            <pc:sldMk cId="4057049880" sldId="257"/>
            <ac:spMk id="3" creationId="{0FC5FC45-F79D-42F5-A7EC-CAF3417589E1}"/>
          </ac:spMkLst>
        </pc:spChg>
      </pc:sldChg>
      <pc:sldChg chg="modSp">
        <pc:chgData name="Petra A. Honová" userId="350aeedb4acde6c1" providerId="LiveId" clId="{410E78D4-B750-41B3-9E35-8B43DF261C18}" dt="2019-03-28T20:04:21.532" v="1690" actId="20577"/>
        <pc:sldMkLst>
          <pc:docMk/>
          <pc:sldMk cId="1723887660" sldId="261"/>
        </pc:sldMkLst>
        <pc:spChg chg="mod">
          <ac:chgData name="Petra A. Honová" userId="350aeedb4acde6c1" providerId="LiveId" clId="{410E78D4-B750-41B3-9E35-8B43DF261C18}" dt="2019-03-28T20:04:21.532" v="1690" actId="20577"/>
          <ac:spMkLst>
            <pc:docMk/>
            <pc:sldMk cId="1723887660" sldId="261"/>
            <ac:spMk id="3" creationId="{045E3E81-1D0F-4502-BBC1-D64C35972E6F}"/>
          </ac:spMkLst>
        </pc:spChg>
      </pc:sldChg>
      <pc:sldChg chg="modSp">
        <pc:chgData name="Petra A. Honová" userId="350aeedb4acde6c1" providerId="LiveId" clId="{410E78D4-B750-41B3-9E35-8B43DF261C18}" dt="2019-03-28T09:33:52.539" v="1667" actId="6549"/>
        <pc:sldMkLst>
          <pc:docMk/>
          <pc:sldMk cId="1261557890" sldId="263"/>
        </pc:sldMkLst>
        <pc:spChg chg="mod">
          <ac:chgData name="Petra A. Honová" userId="350aeedb4acde6c1" providerId="LiveId" clId="{410E78D4-B750-41B3-9E35-8B43DF261C18}" dt="2019-03-28T09:33:31.974" v="1619" actId="1076"/>
          <ac:spMkLst>
            <pc:docMk/>
            <pc:sldMk cId="1261557890" sldId="263"/>
            <ac:spMk id="2" creationId="{8350B5EA-F80A-49BE-B3FF-985B9069E4BF}"/>
          </ac:spMkLst>
        </pc:spChg>
        <pc:spChg chg="mod">
          <ac:chgData name="Petra A. Honová" userId="350aeedb4acde6c1" providerId="LiveId" clId="{410E78D4-B750-41B3-9E35-8B43DF261C18}" dt="2019-03-28T09:33:52.539" v="1667" actId="6549"/>
          <ac:spMkLst>
            <pc:docMk/>
            <pc:sldMk cId="1261557890" sldId="263"/>
            <ac:spMk id="3" creationId="{EE059A19-BFBE-4ED0-BC7D-7F482CED331C}"/>
          </ac:spMkLst>
        </pc:spChg>
      </pc:sldChg>
      <pc:sldChg chg="modSp">
        <pc:chgData name="Petra A. Honová" userId="350aeedb4acde6c1" providerId="LiveId" clId="{410E78D4-B750-41B3-9E35-8B43DF261C18}" dt="2019-03-28T20:04:42.384" v="1691" actId="20577"/>
        <pc:sldMkLst>
          <pc:docMk/>
          <pc:sldMk cId="3184191751" sldId="264"/>
        </pc:sldMkLst>
        <pc:spChg chg="mod">
          <ac:chgData name="Petra A. Honová" userId="350aeedb4acde6c1" providerId="LiveId" clId="{410E78D4-B750-41B3-9E35-8B43DF261C18}" dt="2019-03-28T20:04:42.384" v="1691" actId="20577"/>
          <ac:spMkLst>
            <pc:docMk/>
            <pc:sldMk cId="3184191751" sldId="264"/>
            <ac:spMk id="3" creationId="{FEEC4A43-40BE-4561-97C7-145E1EA6CAAA}"/>
          </ac:spMkLst>
        </pc:spChg>
      </pc:sldChg>
      <pc:sldChg chg="addSp delSp modSp add">
        <pc:chgData name="Petra A. Honová" userId="350aeedb4acde6c1" providerId="LiveId" clId="{410E78D4-B750-41B3-9E35-8B43DF261C18}" dt="2019-03-28T20:06:49.623" v="1693" actId="20577"/>
        <pc:sldMkLst>
          <pc:docMk/>
          <pc:sldMk cId="2869212826" sldId="265"/>
        </pc:sldMkLst>
        <pc:spChg chg="mod">
          <ac:chgData name="Petra A. Honová" userId="350aeedb4acde6c1" providerId="LiveId" clId="{410E78D4-B750-41B3-9E35-8B43DF261C18}" dt="2019-03-28T09:28:09.204" v="1376" actId="113"/>
          <ac:spMkLst>
            <pc:docMk/>
            <pc:sldMk cId="2869212826" sldId="265"/>
            <ac:spMk id="2" creationId="{04F6FACA-E066-4493-B2EE-D1A665735316}"/>
          </ac:spMkLst>
        </pc:spChg>
        <pc:spChg chg="del">
          <ac:chgData name="Petra A. Honová" userId="350aeedb4acde6c1" providerId="LiveId" clId="{410E78D4-B750-41B3-9E35-8B43DF261C18}" dt="2019-03-28T09:29:33.050" v="1377"/>
          <ac:spMkLst>
            <pc:docMk/>
            <pc:sldMk cId="2869212826" sldId="265"/>
            <ac:spMk id="3" creationId="{4B75795B-6EAE-48E2-A6AB-B6C38FC9BDED}"/>
          </ac:spMkLst>
        </pc:spChg>
        <pc:spChg chg="add mod">
          <ac:chgData name="Petra A. Honová" userId="350aeedb4acde6c1" providerId="LiveId" clId="{410E78D4-B750-41B3-9E35-8B43DF261C18}" dt="2019-03-28T20:06:49.623" v="1693" actId="20577"/>
          <ac:spMkLst>
            <pc:docMk/>
            <pc:sldMk cId="2869212826" sldId="265"/>
            <ac:spMk id="5" creationId="{229F5585-38E3-4F93-91D9-78869002C07E}"/>
          </ac:spMkLst>
        </pc:spChg>
        <pc:picChg chg="add mod">
          <ac:chgData name="Petra A. Honová" userId="350aeedb4acde6c1" providerId="LiveId" clId="{410E78D4-B750-41B3-9E35-8B43DF261C18}" dt="2019-03-28T09:29:35.563" v="1378" actId="1076"/>
          <ac:picMkLst>
            <pc:docMk/>
            <pc:sldMk cId="2869212826" sldId="265"/>
            <ac:picMk id="4" creationId="{CFF0BFB2-A21D-4DCE-86D5-84EA65E94951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D2850C4-F0E4-4F52-B529-263F6BF3E94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xmlns="" id="{A972C775-744E-4BA2-AF69-D3B0CF36DA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7837BF9-4788-4ED8-A708-4047F9C7D7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74605F8F-1A09-4418-9A14-1B50A6670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FA82C334-8834-45EC-BAAD-A76305BA98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84579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B1C5458-BEB1-4AC9-89EE-6DCB7D7179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D06D3377-C8A2-4C22-944E-13526A4051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AC253A39-5FFC-4093-848A-7999498200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9C4073D-E7DC-401E-B821-5B9E921ABF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7B58C213-B8A1-4952-A9BC-3AA574A41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323388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xmlns="" id="{5D616656-2977-410A-9756-DCAE34F741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xmlns="" id="{306020A9-636F-4891-B551-ADC4BC2898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B1F060FA-63C7-4373-BC49-01BE01D6C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539BED06-59D9-40EB-8C00-676FDA0E59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A74131AD-C521-4B59-924D-E5B006E520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1992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99BE31BD-85E6-445B-9CB4-65F315114D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32F4748D-0A8D-4DE7-B5B2-9BDB4B8008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10AB3DD7-45CC-498D-B16E-475AD4805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AD2571A8-FB0D-47E8-85A8-FAB6EBA0B6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5D01068B-CF80-4367-B005-8EAA2ADE57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86971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EECD66A9-5A8F-48D7-A2D4-43F575BCED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733676C4-F59C-4366-8FF7-D4DBDC248A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FB729BF0-B1BA-4C0C-A791-1A5F6C6F9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CC137489-E75C-4586-9196-0A086B7D7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C676724E-F56C-4EF9-96E6-1F359F275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26470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3539476-6DA9-4A44-ACB5-502A12E554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6A4B83B9-7EFA-4CFD-8723-D87DC47D42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29407419-29E8-4FC9-853B-8C1C0AEA9A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D4B5435B-6FE1-4C58-A73B-DA6C116827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3FCB88D3-5D53-49BE-A088-6C0A732DA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16DFD938-5438-4E67-9B43-3D901EC71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8996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B6F893B6-5013-44D7-944A-723A785F12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F7BB9327-C791-4304-8C22-1847E171DF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xmlns="" id="{5AC4D024-AF83-4503-AC30-167F26A89B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xmlns="" id="{5A904F3F-D892-47A6-A14F-55BB36EE56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xmlns="" id="{8F226343-EBBF-4407-A608-D92DE02F1CB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xmlns="" id="{DC48569A-5D3C-4CF0-92B5-ADCA07C3CF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xmlns="" id="{448348F9-F388-41A6-BEB0-2EAEAF0BA2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xmlns="" id="{B6626A9A-66D2-4A5F-947A-79F292B08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41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327625F6-AC59-429B-80C8-B15C083BF6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xmlns="" id="{793C617C-2F0A-4DE6-A865-CB3E3A5889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xmlns="" id="{681A1D2D-7611-4401-8834-32B532A9A6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xmlns="" id="{F08C1046-CABB-45CC-9C70-68ED471C4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0653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xmlns="" id="{895C4FA7-C0E6-4ED7-97D0-122178D1A2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xmlns="" id="{184E7A64-B2BC-4026-B309-2DDD733F83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xmlns="" id="{48C50C62-049B-4058-AA2A-6BD1C08EF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4165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8915803D-8FD4-4554-AE10-38F06AEE9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B3AFEF32-C94E-4F63-9C54-E2CD593B7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2089FA4D-F081-4CE9-AE17-A5053F6C03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FCE61452-FF6B-4ED9-8537-49442ED0E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70645B5A-DF5F-46D4-8AE8-ED8840E7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429549E4-384D-418C-A299-A7F76B499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6190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D1C2ED68-10C3-4E13-B633-E347E0DFF8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xmlns="" id="{B97C1971-BCC7-41FC-AB89-373D0D62A1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xmlns="" id="{2064A681-514E-4F01-9185-3ADA2142C6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xmlns="" id="{CD1301F1-F80E-4AD8-A4C9-5D002169B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xmlns="" id="{9EE4FBF0-1156-46B1-BC4D-6C060A5D64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xmlns="" id="{85C86EB8-BA28-4955-84E1-71322C4CE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5581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xmlns="" id="{913FEF72-992D-498F-AD1A-DE34B354EF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xmlns="" id="{1EF060D4-2085-4854-89A1-8A9CD9D5C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xmlns="" id="{8EF0B63F-407A-4F2D-89F8-124531D7F5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7AB53-780E-4D4B-A1B8-9586E70235F8}" type="datetimeFigureOut">
              <a:rPr lang="cs-CZ" smtClean="0"/>
              <a:t>16.05.19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xmlns="" id="{34C9937F-C829-4968-A4CD-D3DFF10652F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xmlns="" id="{84DC7CFC-71B6-42CC-8040-EE56A93F9A9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A906ED-8C2C-4404-952D-C73870C9BB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40716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login.ezproxy.is.cuni.cz/menu" TargetMode="External"/><Relationship Id="rId4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eds.a.ebscohost.com/eds/search/basic?sid=254d27f9-1faf-4099-bf72-7752c944cce6@sessionmgr4010&amp;vid=1&amp;lg=1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asanet.org/sites/default/files/savvy/documents/teaching/pdfs/Quick_Tips_for_ASA_Style.pdf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A898868E-0B6E-4929-B944-8BB38A877E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 err="1"/>
              <a:t>Political</a:t>
            </a:r>
            <a:r>
              <a:rPr lang="cs-CZ" b="1" dirty="0"/>
              <a:t> Sociology </a:t>
            </a:r>
            <a:r>
              <a:rPr lang="cs-CZ" b="1" dirty="0" err="1"/>
              <a:t>of</a:t>
            </a:r>
            <a:r>
              <a:rPr lang="cs-CZ" b="1" dirty="0"/>
              <a:t> CE: </a:t>
            </a:r>
            <a:br>
              <a:rPr lang="cs-CZ" b="1" dirty="0"/>
            </a:br>
            <a:r>
              <a:rPr lang="cs-CZ" b="1" dirty="0" err="1"/>
              <a:t>Final</a:t>
            </a:r>
            <a:r>
              <a:rPr lang="cs-CZ" b="1" dirty="0"/>
              <a:t> </a:t>
            </a:r>
            <a:r>
              <a:rPr lang="cs-CZ" b="1" dirty="0" err="1"/>
              <a:t>Essays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129914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0A483065-D563-453F-9799-E7A9C3574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4" y="327025"/>
            <a:ext cx="10506075" cy="1325563"/>
          </a:xfrm>
        </p:spPr>
        <p:txBody>
          <a:bodyPr/>
          <a:lstStyle/>
          <a:p>
            <a:r>
              <a:rPr lang="cs-CZ" b="1" dirty="0" err="1"/>
              <a:t>Requirements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0FC5FC45-F79D-42F5-A7EC-CAF3417589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</a:t>
            </a:r>
            <a:r>
              <a:rPr lang="en-US" dirty="0" err="1" smtClean="0"/>
              <a:t>ubmission</a:t>
            </a:r>
            <a:r>
              <a:rPr lang="en-US" dirty="0" smtClean="0"/>
              <a:t> </a:t>
            </a:r>
            <a:r>
              <a:rPr lang="en-US" dirty="0"/>
              <a:t>by </a:t>
            </a:r>
            <a:r>
              <a:rPr lang="en-US" sz="4000" b="1" dirty="0">
                <a:solidFill>
                  <a:srgbClr val="FF0000"/>
                </a:solidFill>
              </a:rPr>
              <a:t>17 </a:t>
            </a:r>
            <a:r>
              <a:rPr lang="en-US" sz="4000" b="1" dirty="0" smtClean="0">
                <a:solidFill>
                  <a:srgbClr val="FF0000"/>
                </a:solidFill>
              </a:rPr>
              <a:t>June 2019 (23:59) </a:t>
            </a:r>
            <a:r>
              <a:rPr lang="cs-CZ" dirty="0" smtClean="0">
                <a:solidFill>
                  <a:prstClr val="black"/>
                </a:solidFill>
              </a:rPr>
              <a:t>online via </a:t>
            </a:r>
            <a:r>
              <a:rPr lang="cs-CZ" dirty="0" err="1" smtClean="0">
                <a:solidFill>
                  <a:prstClr val="black"/>
                </a:solidFill>
              </a:rPr>
              <a:t>Moodle</a:t>
            </a:r>
            <a:endParaRPr lang="cs-CZ" dirty="0" smtClean="0">
              <a:solidFill>
                <a:prstClr val="black"/>
              </a:solidFill>
            </a:endParaRPr>
          </a:p>
          <a:p>
            <a:r>
              <a:rPr lang="en-US" dirty="0"/>
              <a:t>min. 2000 words</a:t>
            </a:r>
            <a:endParaRPr lang="cs-CZ" dirty="0"/>
          </a:p>
          <a:p>
            <a:r>
              <a:rPr lang="en-US" dirty="0"/>
              <a:t>at least 5 academic </a:t>
            </a:r>
            <a:r>
              <a:rPr lang="en-US" dirty="0" smtClean="0"/>
              <a:t>sources</a:t>
            </a:r>
            <a:r>
              <a:rPr lang="cs-CZ" dirty="0" smtClean="0"/>
              <a:t> </a:t>
            </a: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(</a:t>
            </a:r>
            <a:r>
              <a:rPr lang="cs-CZ" dirty="0" err="1" smtClean="0"/>
              <a:t>different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dirty="0" smtClean="0"/>
              <a:t> </a:t>
            </a:r>
            <a:r>
              <a:rPr lang="cs-CZ" dirty="0"/>
              <a:t>the </a:t>
            </a:r>
            <a:r>
              <a:rPr lang="cs-CZ" dirty="0" err="1"/>
              <a:t>compulsory</a:t>
            </a:r>
            <a:r>
              <a:rPr lang="cs-CZ" dirty="0"/>
              <a:t> </a:t>
            </a:r>
            <a:r>
              <a:rPr lang="cs-CZ" dirty="0" err="1"/>
              <a:t>texts</a:t>
            </a:r>
            <a:r>
              <a:rPr lang="cs-CZ" dirty="0"/>
              <a:t> </a:t>
            </a:r>
            <a:r>
              <a:rPr lang="cs-CZ" dirty="0" err="1"/>
              <a:t>from</a:t>
            </a:r>
            <a:r>
              <a:rPr lang="cs-CZ" dirty="0"/>
              <a:t> the </a:t>
            </a:r>
            <a:r>
              <a:rPr lang="cs-CZ" dirty="0" err="1" smtClean="0"/>
              <a:t>course</a:t>
            </a:r>
            <a:r>
              <a:rPr lang="cs-CZ" dirty="0" smtClean="0"/>
              <a:t>, </a:t>
            </a:r>
            <a:r>
              <a:rPr lang="cs-CZ" dirty="0" err="1" smtClean="0"/>
              <a:t>you</a:t>
            </a:r>
            <a:r>
              <a:rPr lang="cs-CZ" dirty="0" smtClean="0"/>
              <a:t> </a:t>
            </a:r>
            <a:r>
              <a:rPr lang="cs-CZ" dirty="0" err="1" smtClean="0"/>
              <a:t>can</a:t>
            </a:r>
            <a:r>
              <a:rPr lang="cs-CZ" dirty="0" smtClean="0"/>
              <a:t> use the background </a:t>
            </a:r>
            <a:r>
              <a:rPr lang="cs-CZ" dirty="0" err="1" smtClean="0"/>
              <a:t>readings</a:t>
            </a:r>
            <a:r>
              <a:rPr lang="cs-CZ" dirty="0" smtClean="0"/>
              <a:t> </a:t>
            </a:r>
            <a:r>
              <a:rPr lang="cs-CZ" dirty="0" err="1" smtClean="0"/>
              <a:t>or</a:t>
            </a:r>
            <a:r>
              <a:rPr lang="cs-CZ" dirty="0" smtClean="0"/>
              <a:t> </a:t>
            </a:r>
            <a:r>
              <a:rPr lang="cs-CZ" dirty="0" err="1" smtClean="0"/>
              <a:t>choose</a:t>
            </a:r>
            <a:r>
              <a:rPr lang="cs-CZ" dirty="0" smtClean="0"/>
              <a:t> </a:t>
            </a:r>
            <a:r>
              <a:rPr lang="cs-CZ" dirty="0" err="1" smtClean="0"/>
              <a:t>your</a:t>
            </a:r>
            <a:r>
              <a:rPr lang="cs-CZ" dirty="0" smtClean="0"/>
              <a:t> </a:t>
            </a:r>
            <a:r>
              <a:rPr lang="cs-CZ" dirty="0" err="1" smtClean="0"/>
              <a:t>own</a:t>
            </a:r>
            <a:r>
              <a:rPr lang="cs-CZ" dirty="0" smtClean="0"/>
              <a:t> </a:t>
            </a:r>
            <a:r>
              <a:rPr lang="cs-CZ" dirty="0" err="1" smtClean="0"/>
              <a:t>academic</a:t>
            </a:r>
            <a:r>
              <a:rPr lang="cs-CZ" dirty="0" smtClean="0"/>
              <a:t> </a:t>
            </a:r>
            <a:r>
              <a:rPr lang="cs-CZ" dirty="0" err="1" smtClean="0"/>
              <a:t>sources</a:t>
            </a:r>
            <a:r>
              <a:rPr lang="cs-CZ" dirty="0" smtClean="0"/>
              <a:t>)</a:t>
            </a:r>
            <a:endParaRPr lang="cs-CZ" dirty="0"/>
          </a:p>
          <a:p>
            <a:endParaRPr lang="cs-CZ" sz="4000" b="1" dirty="0">
              <a:solidFill>
                <a:srgbClr val="FF0000"/>
              </a:solidFill>
            </a:endParaRPr>
          </a:p>
          <a:p>
            <a:endParaRPr lang="cs-CZ" dirty="0"/>
          </a:p>
          <a:p>
            <a:pPr marL="0" indent="0">
              <a:buNone/>
            </a:pPr>
            <a:endParaRPr lang="en-US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57049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1BCAF69-4707-4A30-A303-0373A5AF4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 smtClean="0"/>
              <a:t>What</a:t>
            </a:r>
            <a:r>
              <a:rPr lang="cs-CZ" b="1" dirty="0" smtClean="0"/>
              <a:t> </a:t>
            </a:r>
            <a:r>
              <a:rPr lang="cs-CZ" b="1" dirty="0" err="1" smtClean="0"/>
              <a:t>is</a:t>
            </a:r>
            <a:r>
              <a:rPr lang="cs-CZ" b="1" dirty="0" smtClean="0"/>
              <a:t> </a:t>
            </a:r>
            <a:r>
              <a:rPr lang="cs-CZ" b="1" dirty="0" err="1" smtClean="0"/>
              <a:t>an</a:t>
            </a:r>
            <a:r>
              <a:rPr lang="cs-CZ" b="1" dirty="0" smtClean="0"/>
              <a:t> </a:t>
            </a:r>
            <a:r>
              <a:rPr lang="cs-CZ" b="1" dirty="0" err="1" smtClean="0"/>
              <a:t>academic</a:t>
            </a:r>
            <a:r>
              <a:rPr lang="cs-CZ" b="1" dirty="0" smtClean="0"/>
              <a:t> source?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EEC4A43-40BE-4561-97C7-145E1EA6C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err="1"/>
              <a:t>c</a:t>
            </a:r>
            <a:r>
              <a:rPr lang="cs-CZ" dirty="0" err="1" smtClean="0"/>
              <a:t>redible</a:t>
            </a:r>
            <a:r>
              <a:rPr lang="cs-CZ" dirty="0" smtClean="0"/>
              <a:t> ≠ </a:t>
            </a:r>
            <a:r>
              <a:rPr lang="cs-CZ" dirty="0" err="1"/>
              <a:t>a</a:t>
            </a:r>
            <a:r>
              <a:rPr lang="cs-CZ" dirty="0" err="1" smtClean="0"/>
              <a:t>cademic</a:t>
            </a:r>
            <a:r>
              <a:rPr lang="cs-CZ" dirty="0" smtClean="0"/>
              <a:t>   </a:t>
            </a:r>
          </a:p>
          <a:p>
            <a:endParaRPr lang="cs-CZ" dirty="0" smtClean="0"/>
          </a:p>
          <a:p>
            <a:r>
              <a:rPr lang="cs-CZ" dirty="0" err="1"/>
              <a:t>b</a:t>
            </a:r>
            <a:r>
              <a:rPr lang="cs-CZ" dirty="0" err="1" smtClean="0"/>
              <a:t>ooks</a:t>
            </a:r>
            <a:r>
              <a:rPr lang="cs-CZ" dirty="0" smtClean="0"/>
              <a:t> / </a:t>
            </a:r>
            <a:r>
              <a:rPr lang="cs-CZ" dirty="0" err="1" smtClean="0"/>
              <a:t>journals</a:t>
            </a:r>
            <a:r>
              <a:rPr lang="cs-CZ" dirty="0" smtClean="0"/>
              <a:t> / expert </a:t>
            </a:r>
            <a:r>
              <a:rPr lang="cs-CZ" dirty="0" err="1" smtClean="0"/>
              <a:t>reports</a:t>
            </a:r>
            <a:r>
              <a:rPr lang="cs-CZ" dirty="0" smtClean="0"/>
              <a:t> / </a:t>
            </a:r>
            <a:r>
              <a:rPr lang="cs-CZ" dirty="0" err="1" smtClean="0"/>
              <a:t>conference</a:t>
            </a:r>
            <a:r>
              <a:rPr lang="cs-CZ" dirty="0" smtClean="0"/>
              <a:t> </a:t>
            </a:r>
            <a:r>
              <a:rPr lang="cs-CZ" dirty="0" err="1" smtClean="0"/>
              <a:t>papers</a:t>
            </a:r>
            <a:endParaRPr lang="cs-CZ" dirty="0" smtClean="0"/>
          </a:p>
          <a:p>
            <a:r>
              <a:rPr lang="cs-CZ" dirty="0" err="1" smtClean="0"/>
              <a:t>written</a:t>
            </a:r>
            <a:r>
              <a:rPr lang="cs-CZ" dirty="0" smtClean="0"/>
              <a:t> by and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academics</a:t>
            </a:r>
            <a:endParaRPr lang="cs-CZ" dirty="0" smtClean="0"/>
          </a:p>
          <a:p>
            <a:r>
              <a:rPr lang="cs-CZ" dirty="0" smtClean="0"/>
              <a:t>p</a:t>
            </a:r>
            <a:r>
              <a:rPr lang="cs-CZ" dirty="0" smtClean="0"/>
              <a:t>eer-</a:t>
            </a:r>
            <a:r>
              <a:rPr lang="cs-CZ" dirty="0" err="1" smtClean="0"/>
              <a:t>reviewed</a:t>
            </a:r>
            <a:endParaRPr lang="cs-CZ" dirty="0" smtClean="0"/>
          </a:p>
          <a:p>
            <a:r>
              <a:rPr lang="cs-CZ" dirty="0" err="1" smtClean="0"/>
              <a:t>sourced</a:t>
            </a:r>
            <a:r>
              <a:rPr lang="cs-CZ" dirty="0" smtClean="0"/>
              <a:t> (</a:t>
            </a:r>
            <a:r>
              <a:rPr lang="cs-CZ" dirty="0" err="1" smtClean="0"/>
              <a:t>footnotes</a:t>
            </a:r>
            <a:r>
              <a:rPr lang="cs-CZ" dirty="0"/>
              <a:t> </a:t>
            </a:r>
            <a:r>
              <a:rPr lang="cs-CZ" dirty="0" smtClean="0"/>
              <a:t>/ </a:t>
            </a:r>
            <a:r>
              <a:rPr lang="cs-CZ" dirty="0" err="1" smtClean="0"/>
              <a:t>bibliography</a:t>
            </a:r>
            <a:r>
              <a:rPr lang="cs-CZ" dirty="0" smtClean="0"/>
              <a:t>)</a:t>
            </a:r>
            <a:endParaRPr lang="cs-CZ" dirty="0" smtClean="0"/>
          </a:p>
          <a:p>
            <a:endParaRPr lang="cs-CZ" dirty="0"/>
          </a:p>
          <a:p>
            <a:pPr marL="0" indent="0">
              <a:buNone/>
            </a:pPr>
            <a:r>
              <a:rPr lang="cs-CZ" dirty="0" smtClean="0"/>
              <a:t>NOT </a:t>
            </a:r>
            <a:r>
              <a:rPr lang="cs-CZ" dirty="0" err="1" smtClean="0"/>
              <a:t>bachelor</a:t>
            </a:r>
            <a:r>
              <a:rPr lang="cs-CZ" dirty="0" err="1" smtClean="0"/>
              <a:t>‘</a:t>
            </a:r>
            <a:r>
              <a:rPr lang="cs-CZ" dirty="0" err="1" smtClean="0"/>
              <a:t>s</a:t>
            </a:r>
            <a:r>
              <a:rPr lang="cs-CZ" dirty="0" smtClean="0"/>
              <a:t> thesis, </a:t>
            </a:r>
            <a:r>
              <a:rPr lang="cs-CZ" dirty="0" err="1" smtClean="0"/>
              <a:t>master</a:t>
            </a:r>
            <a:r>
              <a:rPr lang="cs-CZ" dirty="0" err="1" smtClean="0"/>
              <a:t>‘</a:t>
            </a:r>
            <a:r>
              <a:rPr lang="cs-CZ" dirty="0" err="1" smtClean="0"/>
              <a:t>s</a:t>
            </a:r>
            <a:r>
              <a:rPr lang="cs-CZ" dirty="0" smtClean="0"/>
              <a:t> thesis, student </a:t>
            </a:r>
            <a:r>
              <a:rPr lang="cs-CZ" dirty="0" err="1" smtClean="0"/>
              <a:t>essays</a:t>
            </a:r>
            <a:endParaRPr lang="cs-CZ" dirty="0" smtClean="0"/>
          </a:p>
          <a:p>
            <a:pPr marL="0" indent="0">
              <a:buNone/>
            </a:pPr>
            <a:r>
              <a:rPr lang="cs-CZ" dirty="0" smtClean="0"/>
              <a:t>NOT </a:t>
            </a:r>
            <a:r>
              <a:rPr lang="cs-CZ" dirty="0" err="1" smtClean="0"/>
              <a:t>newspaper</a:t>
            </a:r>
            <a:r>
              <a:rPr lang="cs-CZ" dirty="0" smtClean="0"/>
              <a:t> </a:t>
            </a:r>
            <a:r>
              <a:rPr lang="cs-CZ" dirty="0" err="1" smtClean="0"/>
              <a:t>articles</a:t>
            </a:r>
            <a:r>
              <a:rPr lang="cs-CZ" dirty="0" smtClean="0"/>
              <a:t>, </a:t>
            </a:r>
            <a:r>
              <a:rPr lang="cs-CZ" dirty="0" err="1" smtClean="0"/>
              <a:t>websites</a:t>
            </a:r>
            <a:r>
              <a:rPr lang="cs-CZ" dirty="0" smtClean="0"/>
              <a:t>, </a:t>
            </a:r>
            <a:r>
              <a:rPr lang="cs-CZ" dirty="0" err="1" smtClean="0"/>
              <a:t>blogs</a:t>
            </a:r>
            <a:r>
              <a:rPr lang="cs-CZ" dirty="0" smtClean="0"/>
              <a:t>, </a:t>
            </a:r>
            <a:r>
              <a:rPr lang="cs-CZ" dirty="0" err="1" smtClean="0"/>
              <a:t>wikipedia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852769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CBF64A83-7852-44D8-BAF2-04F7A32465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Resources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7B065DB0-EB38-44F5-BB52-19E3930EF9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8609" y="1648645"/>
            <a:ext cx="10515600" cy="4351338"/>
          </a:xfrm>
        </p:spPr>
        <p:txBody>
          <a:bodyPr/>
          <a:lstStyle/>
          <a:p>
            <a:pPr marL="0" indent="0">
              <a:buNone/>
            </a:pPr>
            <a:endParaRPr lang="cs-CZ" dirty="0" smtClean="0"/>
          </a:p>
          <a:p>
            <a:r>
              <a:rPr lang="cs-CZ" dirty="0" err="1" smtClean="0"/>
              <a:t>search</a:t>
            </a:r>
            <a:r>
              <a:rPr lang="cs-CZ" dirty="0" smtClean="0"/>
              <a:t> </a:t>
            </a:r>
            <a:r>
              <a:rPr lang="cs-CZ" dirty="0" err="1"/>
              <a:t>engine</a:t>
            </a:r>
            <a:r>
              <a:rPr lang="cs-CZ" dirty="0"/>
              <a:t> by Charles University: </a:t>
            </a:r>
            <a:r>
              <a:rPr lang="cs-CZ" dirty="0">
                <a:hlinkClick r:id="rId2"/>
              </a:rPr>
              <a:t>https://eds.a.ebscohost.com/eds/search/</a:t>
            </a:r>
            <a:r>
              <a:rPr lang="cs-CZ" dirty="0" smtClean="0">
                <a:hlinkClick r:id="rId2"/>
              </a:rPr>
              <a:t>basic?sid</a:t>
            </a:r>
            <a:r>
              <a:rPr lang="cs-CZ" dirty="0">
                <a:hlinkClick r:id="rId2"/>
              </a:rPr>
              <a:t>=254d27f9-1faf-4099-bf72-7752c944cce6%40sessionmgr4010&amp;vid=1&amp;lg=1</a:t>
            </a:r>
            <a:endParaRPr lang="cs-CZ" dirty="0"/>
          </a:p>
          <a:p>
            <a:r>
              <a:rPr lang="cs-CZ" dirty="0" smtClean="0"/>
              <a:t>Access to </a:t>
            </a:r>
            <a:r>
              <a:rPr lang="cs-CZ" dirty="0" err="1" smtClean="0"/>
              <a:t>academic</a:t>
            </a:r>
            <a:r>
              <a:rPr lang="cs-CZ" dirty="0" smtClean="0"/>
              <a:t> </a:t>
            </a:r>
            <a:r>
              <a:rPr lang="cs-CZ" dirty="0" err="1" smtClean="0"/>
              <a:t>sources</a:t>
            </a:r>
            <a:r>
              <a:rPr lang="cs-CZ" dirty="0" smtClean="0"/>
              <a:t> by Charles University:</a:t>
            </a:r>
          </a:p>
          <a:p>
            <a:pPr marL="0" indent="0">
              <a:buNone/>
            </a:pPr>
            <a:r>
              <a:rPr lang="cs-CZ" dirty="0">
                <a:hlinkClick r:id="rId3"/>
              </a:rPr>
              <a:t>https://login.ezproxy.is.cuni.cz/</a:t>
            </a:r>
            <a:r>
              <a:rPr lang="cs-CZ" dirty="0" smtClean="0">
                <a:hlinkClick r:id="rId3"/>
              </a:rPr>
              <a:t>menu</a:t>
            </a:r>
            <a:r>
              <a:rPr lang="cs-CZ" dirty="0" smtClean="0"/>
              <a:t> </a:t>
            </a:r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786B3B4A-7BF4-4F26-86E6-439E4F969325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1571"/>
          <a:stretch/>
        </p:blipFill>
        <p:spPr>
          <a:xfrm>
            <a:off x="7107444" y="3987270"/>
            <a:ext cx="4221223" cy="20683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12135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F1BCAF69-4707-4A30-A303-0373A5AF4F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References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FEEC4A43-40BE-4561-97C7-145E1EA6CA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use </a:t>
            </a:r>
            <a:r>
              <a:rPr lang="cs-CZ" dirty="0"/>
              <a:t> </a:t>
            </a:r>
            <a:r>
              <a:rPr lang="cs-CZ" dirty="0" err="1" smtClean="0"/>
              <a:t>one</a:t>
            </a:r>
            <a:r>
              <a:rPr lang="cs-CZ" dirty="0" smtClean="0"/>
              <a:t> of the style </a:t>
            </a:r>
            <a:r>
              <a:rPr lang="cs-CZ" dirty="0" err="1" smtClean="0"/>
              <a:t>guides</a:t>
            </a:r>
            <a:endParaRPr lang="cs-CZ" dirty="0" smtClean="0"/>
          </a:p>
          <a:p>
            <a:r>
              <a:rPr lang="cs-CZ" dirty="0" smtClean="0"/>
              <a:t>ASA (</a:t>
            </a:r>
            <a:r>
              <a:rPr lang="cs-CZ" dirty="0" err="1" smtClean="0"/>
              <a:t>American</a:t>
            </a:r>
            <a:r>
              <a:rPr lang="cs-CZ" dirty="0" smtClean="0"/>
              <a:t> </a:t>
            </a:r>
            <a:r>
              <a:rPr lang="cs-CZ" dirty="0" err="1" smtClean="0"/>
              <a:t>sociological</a:t>
            </a:r>
            <a:r>
              <a:rPr lang="cs-CZ" dirty="0" smtClean="0"/>
              <a:t> </a:t>
            </a:r>
            <a:r>
              <a:rPr lang="cs-CZ" dirty="0" err="1" smtClean="0"/>
              <a:t>association</a:t>
            </a:r>
            <a:r>
              <a:rPr lang="cs-CZ" dirty="0" smtClean="0"/>
              <a:t>): </a:t>
            </a:r>
            <a:r>
              <a:rPr lang="cs-CZ" dirty="0" smtClean="0">
                <a:hlinkClick r:id="rId2"/>
              </a:rPr>
              <a:t>http</a:t>
            </a:r>
            <a:r>
              <a:rPr lang="cs-CZ" dirty="0">
                <a:hlinkClick r:id="rId2"/>
              </a:rPr>
              <a:t>://www.asanet.org/sites/default/files/savvy/documents/teaching/pdfs/</a:t>
            </a:r>
            <a:r>
              <a:rPr lang="cs-CZ" dirty="0" smtClean="0">
                <a:hlinkClick r:id="rId2"/>
              </a:rPr>
              <a:t>Quick_Tips_for_ASA_Style.pdf</a:t>
            </a:r>
            <a:r>
              <a:rPr lang="cs-CZ" dirty="0" smtClean="0"/>
              <a:t> </a:t>
            </a:r>
          </a:p>
          <a:p>
            <a:r>
              <a:rPr lang="cs-CZ" dirty="0" err="1" smtClean="0"/>
              <a:t>a</a:t>
            </a:r>
            <a:r>
              <a:rPr lang="cs-CZ" dirty="0" err="1" smtClean="0"/>
              <a:t>lso</a:t>
            </a:r>
            <a:r>
              <a:rPr lang="cs-CZ" dirty="0" smtClean="0"/>
              <a:t> </a:t>
            </a:r>
            <a:r>
              <a:rPr lang="cs-CZ" dirty="0" err="1" smtClean="0"/>
              <a:t>possible</a:t>
            </a:r>
            <a:r>
              <a:rPr lang="cs-CZ" dirty="0" smtClean="0"/>
              <a:t>: APA, </a:t>
            </a:r>
            <a:r>
              <a:rPr lang="cs-CZ" dirty="0" err="1" smtClean="0"/>
              <a:t>Harward</a:t>
            </a:r>
            <a:r>
              <a:rPr lang="cs-CZ" dirty="0" smtClean="0"/>
              <a:t>, Chicago </a:t>
            </a:r>
            <a:r>
              <a:rPr lang="cs-CZ" dirty="0" err="1" smtClean="0"/>
              <a:t>etc</a:t>
            </a:r>
            <a:endParaRPr lang="cs-CZ" dirty="0" smtClean="0"/>
          </a:p>
          <a:p>
            <a:r>
              <a:rPr lang="cs-CZ" dirty="0" err="1" smtClean="0"/>
              <a:t>Be</a:t>
            </a:r>
            <a:r>
              <a:rPr lang="cs-CZ" dirty="0" smtClean="0"/>
              <a:t> </a:t>
            </a:r>
            <a:r>
              <a:rPr lang="cs-CZ" dirty="0" err="1" smtClean="0"/>
              <a:t>consistent</a:t>
            </a:r>
            <a:r>
              <a:rPr lang="cs-CZ" dirty="0" smtClean="0"/>
              <a:t>!</a:t>
            </a:r>
            <a:endParaRPr lang="cs-CZ" dirty="0" smtClean="0"/>
          </a:p>
          <a:p>
            <a:pPr marL="0" indent="0">
              <a:buNone/>
            </a:pPr>
            <a:endParaRPr lang="cs-CZ" dirty="0" smtClean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41917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20911"/>
          <a:stretch/>
        </p:blipFill>
        <p:spPr>
          <a:xfrm>
            <a:off x="1523071" y="559571"/>
            <a:ext cx="8868103" cy="5423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3196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xmlns="" id="{44ECB5E6-210D-4816-AFC3-5072137E3A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err="1"/>
              <a:t>Grading</a:t>
            </a:r>
            <a:endParaRPr lang="cs-CZ" b="1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xmlns="" id="{C66E1702-ECF1-4683-8CAC-378196829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maximum 50 </a:t>
            </a:r>
            <a:r>
              <a:rPr lang="cs-CZ" dirty="0" err="1"/>
              <a:t>points</a:t>
            </a:r>
            <a:endParaRPr lang="cs-CZ" dirty="0"/>
          </a:p>
          <a:p>
            <a:pPr marL="0" indent="0">
              <a:buNone/>
            </a:pPr>
            <a:endParaRPr lang="cs-CZ" b="1" dirty="0"/>
          </a:p>
          <a:p>
            <a:pPr marL="0" indent="0">
              <a:buNone/>
            </a:pPr>
            <a:r>
              <a:rPr lang="cs-CZ" b="1" dirty="0" err="1"/>
              <a:t>Grading</a:t>
            </a:r>
            <a:r>
              <a:rPr lang="cs-CZ" b="1" dirty="0"/>
              <a:t> </a:t>
            </a:r>
            <a:r>
              <a:rPr lang="cs-CZ" b="1" dirty="0" err="1"/>
              <a:t>scale</a:t>
            </a:r>
            <a:endParaRPr lang="cs-CZ" b="1" dirty="0"/>
          </a:p>
          <a:p>
            <a:r>
              <a:rPr lang="cs-CZ" dirty="0"/>
              <a:t>relevance, </a:t>
            </a:r>
            <a:r>
              <a:rPr lang="cs-CZ" dirty="0" err="1"/>
              <a:t>description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topic</a:t>
            </a:r>
            <a:r>
              <a:rPr lang="cs-CZ" dirty="0"/>
              <a:t>, </a:t>
            </a:r>
            <a:r>
              <a:rPr lang="cs-CZ" dirty="0" err="1"/>
              <a:t>question</a:t>
            </a:r>
            <a:r>
              <a:rPr lang="cs-CZ" dirty="0"/>
              <a:t> (10 </a:t>
            </a:r>
            <a:r>
              <a:rPr lang="cs-CZ" dirty="0" err="1"/>
              <a:t>points</a:t>
            </a:r>
            <a:r>
              <a:rPr lang="cs-CZ" dirty="0"/>
              <a:t>)</a:t>
            </a:r>
          </a:p>
          <a:p>
            <a:r>
              <a:rPr lang="cs-CZ" dirty="0" err="1"/>
              <a:t>argumentation</a:t>
            </a:r>
            <a:r>
              <a:rPr lang="cs-CZ" dirty="0"/>
              <a:t> (10 </a:t>
            </a:r>
            <a:r>
              <a:rPr lang="cs-CZ" dirty="0" err="1"/>
              <a:t>points</a:t>
            </a:r>
            <a:r>
              <a:rPr lang="cs-CZ" dirty="0"/>
              <a:t>)</a:t>
            </a:r>
          </a:p>
          <a:p>
            <a:r>
              <a:rPr lang="cs-CZ" dirty="0" err="1"/>
              <a:t>conclusions</a:t>
            </a:r>
            <a:r>
              <a:rPr lang="cs-CZ" dirty="0"/>
              <a:t> (10 </a:t>
            </a:r>
            <a:r>
              <a:rPr lang="cs-CZ" dirty="0" err="1"/>
              <a:t>points</a:t>
            </a:r>
            <a:r>
              <a:rPr lang="cs-CZ" dirty="0"/>
              <a:t>)</a:t>
            </a:r>
          </a:p>
          <a:p>
            <a:r>
              <a:rPr lang="cs-CZ" dirty="0" err="1"/>
              <a:t>references</a:t>
            </a:r>
            <a:r>
              <a:rPr lang="cs-CZ" dirty="0"/>
              <a:t> (10 </a:t>
            </a:r>
            <a:r>
              <a:rPr lang="cs-CZ" dirty="0" err="1"/>
              <a:t>points</a:t>
            </a:r>
            <a:r>
              <a:rPr lang="cs-CZ" dirty="0"/>
              <a:t>)</a:t>
            </a:r>
          </a:p>
          <a:p>
            <a:r>
              <a:rPr lang="cs-CZ" dirty="0"/>
              <a:t>style (10 </a:t>
            </a:r>
            <a:r>
              <a:rPr lang="cs-CZ" dirty="0" err="1"/>
              <a:t>points</a:t>
            </a:r>
            <a:r>
              <a:rPr lang="cs-CZ" dirty="0"/>
              <a:t>)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35343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Tips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raise a question and stay focused </a:t>
            </a:r>
          </a:p>
          <a:p>
            <a:r>
              <a:rPr lang="en-GB" dirty="0" smtClean="0"/>
              <a:t>don</a:t>
            </a:r>
            <a:r>
              <a:rPr lang="en-GB" dirty="0" smtClean="0"/>
              <a:t>’t try to write about everything in one essay</a:t>
            </a:r>
            <a:endParaRPr lang="en-GB" dirty="0" smtClean="0"/>
          </a:p>
          <a:p>
            <a:r>
              <a:rPr lang="en-GB" dirty="0" smtClean="0"/>
              <a:t>don</a:t>
            </a:r>
            <a:r>
              <a:rPr lang="en-GB" dirty="0" smtClean="0"/>
              <a:t>’t be too descriptive, focus on argumentation</a:t>
            </a:r>
          </a:p>
          <a:p>
            <a:r>
              <a:rPr lang="en-GB" dirty="0" smtClean="0"/>
              <a:t>relate the topic to the CE context </a:t>
            </a:r>
            <a:br>
              <a:rPr lang="en-GB" dirty="0" smtClean="0"/>
            </a:br>
            <a:r>
              <a:rPr lang="en-GB" dirty="0" smtClean="0"/>
              <a:t>(if one country is chosen, explain why)</a:t>
            </a:r>
          </a:p>
          <a:p>
            <a:r>
              <a:rPr lang="en-GB" dirty="0" smtClean="0"/>
              <a:t>summarize the main findings in the conclusion</a:t>
            </a:r>
          </a:p>
          <a:p>
            <a:r>
              <a:rPr lang="en-GB" dirty="0" smtClean="0"/>
              <a:t>you can also state questions to be addressed in future research</a:t>
            </a:r>
          </a:p>
          <a:p>
            <a:endParaRPr lang="en-GB" dirty="0" smtClean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360710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130</TotalTime>
  <Words>249</Words>
  <Application>Microsoft Macintosh PowerPoint</Application>
  <PresentationFormat>Custom</PresentationFormat>
  <Paragraphs>44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Motiv Office</vt:lpstr>
      <vt:lpstr>Political Sociology of CE:  Final Essays</vt:lpstr>
      <vt:lpstr>Requirements</vt:lpstr>
      <vt:lpstr>What is an academic source?</vt:lpstr>
      <vt:lpstr>Resources</vt:lpstr>
      <vt:lpstr>References</vt:lpstr>
      <vt:lpstr>PowerPoint Presentation</vt:lpstr>
      <vt:lpstr>Grading</vt:lpstr>
      <vt:lpstr>Tips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Political Sociology of CE:  Final Essays</dc:title>
  <dc:creator>Petra A. Honová</dc:creator>
  <cp:lastModifiedBy>Markéta Blažejovská</cp:lastModifiedBy>
  <cp:revision>16</cp:revision>
  <dcterms:created xsi:type="dcterms:W3CDTF">2019-03-28T07:24:53Z</dcterms:created>
  <dcterms:modified xsi:type="dcterms:W3CDTF">2019-05-16T08:50:52Z</dcterms:modified>
</cp:coreProperties>
</file>