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30" r:id="rId3"/>
    <p:sldId id="318" r:id="rId4"/>
    <p:sldId id="307" r:id="rId5"/>
    <p:sldId id="349" r:id="rId6"/>
    <p:sldId id="339" r:id="rId7"/>
    <p:sldId id="333" r:id="rId8"/>
    <p:sldId id="264" r:id="rId9"/>
    <p:sldId id="258" r:id="rId10"/>
    <p:sldId id="278" r:id="rId11"/>
    <p:sldId id="334" r:id="rId12"/>
    <p:sldId id="337" r:id="rId13"/>
    <p:sldId id="364" r:id="rId14"/>
    <p:sldId id="281" r:id="rId15"/>
    <p:sldId id="327" r:id="rId16"/>
    <p:sldId id="259" r:id="rId17"/>
    <p:sldId id="276" r:id="rId18"/>
    <p:sldId id="355" r:id="rId19"/>
    <p:sldId id="283" r:id="rId20"/>
    <p:sldId id="357" r:id="rId21"/>
    <p:sldId id="284" r:id="rId22"/>
    <p:sldId id="356" r:id="rId23"/>
    <p:sldId id="293" r:id="rId24"/>
    <p:sldId id="286" r:id="rId25"/>
    <p:sldId id="358" r:id="rId26"/>
    <p:sldId id="288" r:id="rId27"/>
    <p:sldId id="359" r:id="rId28"/>
    <p:sldId id="360" r:id="rId29"/>
    <p:sldId id="361" r:id="rId30"/>
    <p:sldId id="289" r:id="rId31"/>
    <p:sldId id="290" r:id="rId32"/>
    <p:sldId id="287" r:id="rId33"/>
    <p:sldId id="362" r:id="rId34"/>
    <p:sldId id="363" r:id="rId35"/>
    <p:sldId id="291" r:id="rId36"/>
    <p:sldId id="304" r:id="rId37"/>
    <p:sldId id="366" r:id="rId38"/>
    <p:sldId id="354" r:id="rId39"/>
    <p:sldId id="352" r:id="rId40"/>
    <p:sldId id="353" r:id="rId41"/>
    <p:sldId id="31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2E80-6504-41D1-B9DA-31A9377BE962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B802-31A0-45C5-8B44-CAD39415F0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POVOLNÁ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ŘÍZENÍ</a:t>
            </a:r>
            <a:br>
              <a:rPr lang="cs-CZ" dirty="0"/>
            </a:br>
            <a:r>
              <a:rPr lang="cs-CZ" dirty="0"/>
              <a:t> a </a:t>
            </a:r>
            <a:br>
              <a:rPr lang="cs-CZ" dirty="0"/>
            </a:br>
            <a:r>
              <a:rPr lang="cs-CZ" dirty="0"/>
              <a:t>BP - LEAN CANVAS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W. </a:t>
            </a:r>
            <a:r>
              <a:rPr lang="cs-CZ" dirty="0" err="1"/>
              <a:t>Edwards</a:t>
            </a:r>
            <a:r>
              <a:rPr lang="cs-CZ" dirty="0"/>
              <a:t> </a:t>
            </a:r>
            <a:r>
              <a:rPr lang="cs-CZ" dirty="0" err="1"/>
              <a:t>Deming</a:t>
            </a:r>
            <a:r>
              <a:rPr lang="cs-CZ" dirty="0"/>
              <a:t> (1900 – 1993)</a:t>
            </a:r>
            <a:br>
              <a:rPr lang="cs-CZ" dirty="0"/>
            </a:br>
            <a:r>
              <a:rPr lang="cs-CZ" dirty="0"/>
              <a:t>PDCA – metoda zdokonalování procesů</a:t>
            </a:r>
          </a:p>
        </p:txBody>
      </p:sp>
      <p:pic>
        <p:nvPicPr>
          <p:cNvPr id="2050" name="Picture 2" descr="C:\Users\Uživatel\Pictures\Demingův cyklu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824536" cy="3384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79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1A7C2A-DB57-4F7B-B9ED-20CD7078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xmlns="" id="{B08A4313-17BF-461E-A7FF-D5E869FABCC6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5035648"/>
              </p:ext>
            </p:extLst>
          </p:nvPr>
        </p:nvGraphicFramePr>
        <p:xfrm>
          <a:off x="214064" y="1556792"/>
          <a:ext cx="875042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Acrobat Document" r:id="rId3" imgW="4571803" imgH="3429000" progId="AcroExch.Document.DC">
                  <p:embed/>
                </p:oleObj>
              </mc:Choice>
              <mc:Fallback>
                <p:oleObj name="Acrobat Document" r:id="rId3" imgW="4571803" imgH="3429000" progId="AcroExch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xmlns="" id="{C57B6618-A622-4F73-8D67-7C7642477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064" y="1556792"/>
                        <a:ext cx="875042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87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LEAN CANVAS</a:t>
            </a:r>
            <a:br>
              <a:rPr lang="cs-CZ" dirty="0"/>
            </a:br>
            <a:endParaRPr lang="cs-CZ" dirty="0"/>
          </a:p>
        </p:txBody>
      </p:sp>
      <p:pic>
        <p:nvPicPr>
          <p:cNvPr id="3076" name="Picture 4" descr="C:\Users\Uživatel\Pictures\Canv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7"/>
            <a:ext cx="7416823" cy="439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84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6C543D-587C-47B3-8FD8-2E8DB9F7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Celý plán je Váš produkt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CAC018-C488-480D-8A3B-A2002C91D4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problém</a:t>
            </a:r>
          </a:p>
          <a:p>
            <a:endParaRPr lang="cs-CZ" dirty="0"/>
          </a:p>
          <a:p>
            <a:r>
              <a:rPr lang="cs-CZ" dirty="0"/>
              <a:t>řešení</a:t>
            </a:r>
          </a:p>
          <a:p>
            <a:endParaRPr lang="cs-CZ" dirty="0"/>
          </a:p>
          <a:p>
            <a:r>
              <a:rPr lang="cs-CZ" dirty="0"/>
              <a:t>marketing</a:t>
            </a:r>
          </a:p>
          <a:p>
            <a:endParaRPr lang="cs-CZ" dirty="0"/>
          </a:p>
          <a:p>
            <a:r>
              <a:rPr lang="cs-CZ" dirty="0"/>
              <a:t>cena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71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No.1 = ZÁKAZNÍK </a:t>
            </a:r>
            <a:r>
              <a:rPr lang="cs-CZ" dirty="0" err="1"/>
              <a:t>customer</a:t>
            </a:r>
            <a:r>
              <a:rPr lang="cs-CZ" dirty="0"/>
              <a:t> segment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                 KDO to je?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CO ho trápí (problém)?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ČÍM se zabývá?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JAKÉ jsou jeho potřeby/problémy?</a:t>
            </a:r>
          </a:p>
        </p:txBody>
      </p:sp>
    </p:spTree>
    <p:extLst>
      <p:ext uri="{BB962C8B-B14F-4D97-AF65-F5344CB8AC3E}">
        <p14:creationId xmlns:p14="http://schemas.microsoft.com/office/powerpoint/2010/main" val="198457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a jejich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"</a:t>
            </a:r>
            <a:r>
              <a:rPr lang="cs-CZ" sz="3500" dirty="0"/>
              <a:t>Zákazníky nezajímá vaše </a:t>
            </a:r>
            <a:r>
              <a:rPr lang="cs-CZ" sz="3500" b="1" dirty="0"/>
              <a:t>řešení.</a:t>
            </a:r>
            <a:r>
              <a:rPr lang="cs-CZ" sz="3500" dirty="0"/>
              <a:t> Je zajímají </a:t>
            </a:r>
          </a:p>
          <a:p>
            <a:pPr marL="0" indent="0">
              <a:buNone/>
            </a:pPr>
            <a:r>
              <a:rPr lang="cs-CZ" sz="3500" dirty="0"/>
              <a:t> hlavně jejich vlastní </a:t>
            </a:r>
            <a:r>
              <a:rPr lang="cs-CZ" sz="3500" b="1" dirty="0"/>
              <a:t>problémy</a:t>
            </a:r>
            <a:r>
              <a:rPr lang="cs-CZ" sz="3500" dirty="0"/>
              <a:t>.„</a:t>
            </a:r>
          </a:p>
          <a:p>
            <a:pPr marL="0" indent="0">
              <a:buNone/>
            </a:pPr>
            <a:endParaRPr lang="cs-CZ" sz="35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</a:t>
            </a:r>
            <a:br>
              <a:rPr lang="cs-CZ" dirty="0"/>
            </a:br>
            <a:r>
              <a:rPr lang="cs-CZ" dirty="0"/>
              <a:t>                                                                      </a:t>
            </a:r>
            <a:r>
              <a:rPr lang="cs-CZ" sz="2200" dirty="0"/>
              <a:t>Dave </a:t>
            </a:r>
            <a:r>
              <a:rPr lang="cs-CZ" sz="2200" dirty="0" err="1"/>
              <a:t>McClure</a:t>
            </a:r>
            <a:r>
              <a:rPr lang="cs-CZ" sz="2200" dirty="0"/>
              <a:t>, 500 </a:t>
            </a:r>
            <a:r>
              <a:rPr lang="cs-CZ" sz="2200" dirty="0" err="1"/>
              <a:t>Startups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1220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2. PROBLEM </a:t>
            </a:r>
            <a:r>
              <a:rPr lang="cs-CZ" dirty="0" err="1"/>
              <a:t>solution</a:t>
            </a:r>
            <a:r>
              <a:rPr lang="cs-CZ" dirty="0"/>
              <a:t> fit</a:t>
            </a:r>
            <a:br>
              <a:rPr lang="cs-CZ" dirty="0"/>
            </a:br>
            <a:r>
              <a:rPr lang="cs-CZ" sz="2200" dirty="0"/>
              <a:t>(fáze sběru informací – ne vytváření zisku)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                          </a:t>
            </a:r>
          </a:p>
          <a:p>
            <a:pPr>
              <a:buNone/>
            </a:pPr>
            <a:r>
              <a:rPr lang="cs-CZ" dirty="0"/>
              <a:t>                                                                                                                  </a:t>
            </a:r>
            <a:r>
              <a:rPr lang="cs-CZ" sz="10800" dirty="0"/>
              <a:t>Řeším reálný problém?</a:t>
            </a:r>
          </a:p>
          <a:p>
            <a:pPr>
              <a:buNone/>
            </a:pPr>
            <a:endParaRPr lang="cs-CZ" sz="10800" dirty="0"/>
          </a:p>
          <a:p>
            <a:pPr>
              <a:buNone/>
            </a:pPr>
            <a:r>
              <a:rPr lang="cs-CZ" sz="10800" dirty="0"/>
              <a:t>                                    KDO „ho“ má?</a:t>
            </a:r>
          </a:p>
          <a:p>
            <a:pPr>
              <a:buNone/>
            </a:pPr>
            <a:r>
              <a:rPr lang="cs-CZ" sz="10800" dirty="0"/>
              <a:t>                                            </a:t>
            </a:r>
          </a:p>
          <a:p>
            <a:pPr>
              <a:buNone/>
            </a:pPr>
            <a:r>
              <a:rPr lang="cs-CZ" sz="10800" dirty="0"/>
              <a:t>                                         Ví o „něm“?</a:t>
            </a:r>
          </a:p>
          <a:p>
            <a:pPr>
              <a:buNone/>
            </a:pPr>
            <a:endParaRPr lang="cs-CZ" sz="10800" dirty="0"/>
          </a:p>
          <a:p>
            <a:pPr>
              <a:buNone/>
            </a:pPr>
            <a:r>
              <a:rPr lang="cs-CZ" sz="10800" dirty="0"/>
              <a:t>                              Nabízím správné řešení?</a:t>
            </a:r>
          </a:p>
          <a:p>
            <a:pPr>
              <a:buNone/>
            </a:pPr>
            <a:r>
              <a:rPr lang="cs-CZ" sz="10800" dirty="0"/>
              <a:t>                                     </a:t>
            </a:r>
          </a:p>
          <a:p>
            <a:pPr>
              <a:buNone/>
            </a:pPr>
            <a:r>
              <a:rPr lang="cs-CZ" sz="10800" dirty="0"/>
              <a:t>                                 JAK řešení prodám?</a:t>
            </a:r>
          </a:p>
          <a:p>
            <a:pPr>
              <a:buNone/>
            </a:pPr>
            <a:r>
              <a:rPr lang="cs-CZ" sz="10800" dirty="0"/>
              <a:t> </a:t>
            </a:r>
          </a:p>
          <a:p>
            <a:pPr>
              <a:buNone/>
            </a:pPr>
            <a:r>
              <a:rPr lang="cs-CZ" sz="10800" dirty="0"/>
              <a:t>                               Zaplňuji „díru“ na trhu?</a:t>
            </a:r>
          </a:p>
          <a:p>
            <a:pPr>
              <a:buNone/>
            </a:pPr>
            <a:endParaRPr lang="cs-CZ" sz="10800" dirty="0"/>
          </a:p>
          <a:p>
            <a:pPr>
              <a:buNone/>
            </a:pPr>
            <a:endParaRPr lang="cs-CZ" sz="108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561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EXISTUJÍ ALTERNATIVY?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   </a:t>
            </a:r>
          </a:p>
          <a:p>
            <a:pPr>
              <a:buNone/>
            </a:pPr>
            <a:r>
              <a:rPr lang="cs-CZ" dirty="0"/>
              <a:t>           JAK „to“ (potenciální zákazník) řešil naposled?</a:t>
            </a:r>
          </a:p>
          <a:p>
            <a:pPr>
              <a:buNone/>
            </a:pPr>
            <a:r>
              <a:rPr lang="cs-CZ" dirty="0"/>
              <a:t>                                         OSOBNÍ</a:t>
            </a:r>
          </a:p>
          <a:p>
            <a:pPr>
              <a:buNone/>
            </a:pPr>
            <a:r>
              <a:rPr lang="cs-CZ" dirty="0"/>
              <a:t>                           pozorování a rozhovory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jiné cesty řešení</a:t>
            </a:r>
          </a:p>
          <a:p>
            <a:endParaRPr lang="cs-CZ" dirty="0"/>
          </a:p>
          <a:p>
            <a:r>
              <a:rPr lang="cs-CZ" dirty="0"/>
              <a:t>konkurence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97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A23AF6-5FDF-4338-A89D-E3371B55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1.,2. problém - zákazník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5CDDCB8-5C88-41E6-9D49-68BD59B66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25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               </a:t>
            </a:r>
          </a:p>
          <a:p>
            <a:pPr marL="0" indent="0">
              <a:buNone/>
            </a:pPr>
            <a:r>
              <a:rPr lang="cs-CZ" dirty="0"/>
              <a:t>                  problém</a:t>
            </a:r>
          </a:p>
          <a:p>
            <a:pPr marL="0" indent="0">
              <a:buNone/>
            </a:pPr>
            <a:r>
              <a:rPr lang="cs-CZ" dirty="0"/>
              <a:t>               CO TO JE?</a:t>
            </a:r>
          </a:p>
          <a:p>
            <a:r>
              <a:rPr lang="cs-CZ" sz="3000" dirty="0">
                <a:solidFill>
                  <a:srgbClr val="FF0000"/>
                </a:solidFill>
              </a:rPr>
              <a:t>X?</a:t>
            </a:r>
          </a:p>
          <a:p>
            <a:r>
              <a:rPr lang="cs-CZ" sz="3000" dirty="0">
                <a:solidFill>
                  <a:srgbClr val="FF0000"/>
                </a:solidFill>
              </a:rPr>
              <a:t>XX?</a:t>
            </a:r>
          </a:p>
          <a:p>
            <a:r>
              <a:rPr lang="cs-CZ" sz="3000" dirty="0">
                <a:solidFill>
                  <a:srgbClr val="FF0000"/>
                </a:solidFill>
              </a:rPr>
              <a:t>XXX?</a:t>
            </a:r>
          </a:p>
          <a:p>
            <a:pPr marL="0" indent="0">
              <a:buNone/>
            </a:pPr>
            <a:endParaRPr lang="cs-CZ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100" dirty="0"/>
              <a:t>   „NOT HAVING A PROBLEM, </a:t>
            </a:r>
          </a:p>
          <a:p>
            <a:pPr marL="0" indent="0">
              <a:buNone/>
            </a:pPr>
            <a:r>
              <a:rPr lang="cs-CZ" sz="2100" dirty="0"/>
              <a:t>           IS A BIG PROBLEM“</a:t>
            </a:r>
          </a:p>
          <a:p>
            <a:endParaRPr lang="cs-CZ" sz="3000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dosavadní řešení</a:t>
            </a:r>
          </a:p>
          <a:p>
            <a:pPr marL="0" indent="0">
              <a:buNone/>
            </a:pPr>
            <a:r>
              <a:rPr lang="cs-CZ" dirty="0"/>
              <a:t>                 (alternativy)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7274503-A70A-47A1-AE63-68F2DE4CC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               </a:t>
            </a:r>
          </a:p>
          <a:p>
            <a:pPr marL="0" indent="0">
              <a:buNone/>
            </a:pPr>
            <a:r>
              <a:rPr lang="cs-CZ" dirty="0"/>
              <a:t>                     zákazník</a:t>
            </a:r>
          </a:p>
          <a:p>
            <a:pPr marL="0" indent="0">
              <a:buNone/>
            </a:pPr>
            <a:r>
              <a:rPr lang="cs-CZ" dirty="0"/>
              <a:t>                KDO TO JE?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sz="2000" dirty="0"/>
              <a:t>(pozor na záměnu s uživatelem!)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800" dirty="0">
                <a:solidFill>
                  <a:srgbClr val="FF0000"/>
                </a:solidFill>
              </a:rPr>
              <a:t>XY </a:t>
            </a:r>
            <a:r>
              <a:rPr lang="cs-CZ" sz="2800" dirty="0" smtClean="0">
                <a:solidFill>
                  <a:srgbClr val="FF0000"/>
                </a:solidFill>
              </a:rPr>
              <a:t>?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900" dirty="0"/>
              <a:t>        „EVERYBODY MEANS NOBODY!“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KDO BY MOHL BÝT</a:t>
            </a:r>
          </a:p>
          <a:p>
            <a:pPr marL="0" indent="0">
              <a:buNone/>
            </a:pPr>
            <a:r>
              <a:rPr lang="cs-CZ" sz="1800" dirty="0"/>
              <a:t>                    PRVNÍ VLAŠTOVKOU?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</a:p>
          <a:p>
            <a:r>
              <a:rPr lang="cs-CZ" sz="3000" dirty="0">
                <a:solidFill>
                  <a:srgbClr val="FF0000"/>
                </a:solidFill>
              </a:rPr>
              <a:t>XY ?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14327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VLAŠTOVKY – </a:t>
            </a:r>
            <a:r>
              <a:rPr lang="cs-CZ" dirty="0" err="1"/>
              <a:t>early</a:t>
            </a:r>
            <a:r>
              <a:rPr lang="cs-CZ" dirty="0"/>
              <a:t> </a:t>
            </a:r>
            <a:r>
              <a:rPr lang="cs-CZ" dirty="0" err="1"/>
              <a:t>adopters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první „osvojitelé“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širší okruh testovaných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KOMU je produkt/služba šitá „na míru“?</a:t>
            </a:r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               TAILORING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21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256584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18</a:t>
            </a:r>
            <a:r>
              <a:rPr lang="cs-CZ" dirty="0" smtClean="0"/>
              <a:t>.11.2021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procvičení jednotlivých součástí BP (skupiny),            </a:t>
            </a:r>
          </a:p>
          <a:p>
            <a:pPr marL="0" indent="0">
              <a:buNone/>
            </a:pPr>
            <a:r>
              <a:rPr lang="cs-CZ" dirty="0"/>
              <a:t>   upřesnění a testování hypotéz, experimentování, </a:t>
            </a:r>
          </a:p>
          <a:p>
            <a:pPr>
              <a:buNone/>
            </a:pPr>
            <a:r>
              <a:rPr lang="cs-CZ" dirty="0"/>
              <a:t>   modely procesů, analytické nástroje (PESTEL, SWOT)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22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A23AF6-5FDF-4338-A89D-E3371B55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- zákazník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5CDDCB8-5C88-41E6-9D49-68BD59B66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8018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                       </a:t>
            </a:r>
            <a:r>
              <a:rPr lang="cs-CZ" dirty="0" smtClean="0"/>
              <a:t>          problém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</a:t>
            </a:r>
            <a:r>
              <a:rPr lang="cs-CZ" dirty="0" smtClean="0"/>
              <a:t>            </a:t>
            </a:r>
            <a:r>
              <a:rPr lang="cs-CZ" dirty="0"/>
              <a:t>CO TO JE?</a:t>
            </a:r>
          </a:p>
          <a:p>
            <a:pPr marL="0" indent="0">
              <a:buNone/>
            </a:pPr>
            <a:r>
              <a:rPr lang="cs-CZ" dirty="0" smtClean="0"/>
              <a:t>       3 </a:t>
            </a:r>
            <a:r>
              <a:rPr lang="cs-CZ" dirty="0"/>
              <a:t>problémy - klíčová slova, ne sloh!</a:t>
            </a:r>
          </a:p>
          <a:p>
            <a:pPr marL="0" indent="0">
              <a:buNone/>
            </a:pPr>
            <a:r>
              <a:rPr lang="cs-CZ" dirty="0"/>
              <a:t>              </a:t>
            </a:r>
            <a:r>
              <a:rPr lang="cs-CZ" dirty="0" smtClean="0"/>
              <a:t>         Nic </a:t>
            </a:r>
            <a:r>
              <a:rPr lang="cs-CZ" dirty="0"/>
              <a:t>není špatně!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</a:t>
            </a:r>
            <a:r>
              <a:rPr lang="cs-CZ" dirty="0" smtClean="0"/>
              <a:t>           </a:t>
            </a:r>
            <a:r>
              <a:rPr lang="cs-CZ" dirty="0"/>
              <a:t>dosavadní řešení</a:t>
            </a:r>
          </a:p>
          <a:p>
            <a:pPr marL="0" indent="0">
              <a:buNone/>
            </a:pPr>
            <a:r>
              <a:rPr lang="cs-CZ" dirty="0"/>
              <a:t>               </a:t>
            </a:r>
            <a:r>
              <a:rPr lang="cs-CZ" dirty="0" smtClean="0"/>
              <a:t>             </a:t>
            </a:r>
            <a:r>
              <a:rPr lang="cs-CZ" dirty="0"/>
              <a:t>(</a:t>
            </a:r>
            <a:r>
              <a:rPr lang="cs-CZ" dirty="0" smtClean="0"/>
              <a:t>alternativy)</a:t>
            </a:r>
          </a:p>
          <a:p>
            <a:pPr marL="0" indent="0">
              <a:buNone/>
            </a:pPr>
            <a:r>
              <a:rPr lang="cs-CZ" dirty="0" smtClean="0"/>
              <a:t>Pozor </a:t>
            </a:r>
            <a:r>
              <a:rPr lang="cs-CZ" dirty="0"/>
              <a:t>na to, když alternativa je „NIC“ –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    tam </a:t>
            </a:r>
            <a:r>
              <a:rPr lang="cs-CZ" dirty="0"/>
              <a:t>pravděpodobně bude silná 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                           konkurence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Může se stát, že konkurence není, ale je to silně nepravděpodobné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1/ problém je, ale lidé jsou líní ho řešit</a:t>
            </a:r>
          </a:p>
          <a:p>
            <a:pPr marL="0" indent="0">
              <a:buNone/>
            </a:pPr>
            <a:r>
              <a:rPr lang="cs-CZ" dirty="0"/>
              <a:t>2/ problém je, ale konkurence není, protože to nikoho nezajímá</a:t>
            </a:r>
          </a:p>
          <a:p>
            <a:pPr marL="0" indent="0">
              <a:buNone/>
            </a:pPr>
            <a:r>
              <a:rPr lang="cs-CZ" dirty="0" smtClean="0"/>
              <a:t>                      Specifické </a:t>
            </a:r>
            <a:r>
              <a:rPr lang="cs-CZ" dirty="0"/>
              <a:t>oblasti:</a:t>
            </a:r>
          </a:p>
          <a:p>
            <a:pPr marL="0" indent="0">
              <a:buNone/>
            </a:pPr>
            <a:r>
              <a:rPr lang="cs-CZ" dirty="0"/>
              <a:t>Hry – problém je nuda (to nestačí)</a:t>
            </a:r>
          </a:p>
          <a:p>
            <a:pPr marL="0" indent="0">
              <a:buNone/>
            </a:pPr>
            <a:r>
              <a:rPr lang="cs-CZ" dirty="0"/>
              <a:t>Medicína (vakcína) – vývoj dlouho trvá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7274503-A70A-47A1-AE63-68F2DE4CC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09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                      </a:t>
            </a:r>
            <a:r>
              <a:rPr lang="cs-CZ" dirty="0" smtClean="0"/>
              <a:t>    </a:t>
            </a:r>
            <a:r>
              <a:rPr lang="cs-CZ" dirty="0"/>
              <a:t>zákazník</a:t>
            </a:r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dirty="0" smtClean="0"/>
              <a:t>  KDO </a:t>
            </a:r>
            <a:r>
              <a:rPr lang="cs-CZ" dirty="0"/>
              <a:t>TO JE?</a:t>
            </a:r>
          </a:p>
          <a:p>
            <a:pPr marL="0" indent="0">
              <a:buNone/>
            </a:pPr>
            <a:r>
              <a:rPr lang="cs-CZ" dirty="0"/>
              <a:t>        </a:t>
            </a:r>
            <a:r>
              <a:rPr lang="cs-CZ" sz="2000" dirty="0"/>
              <a:t>(pozor na záměnu s uživatelem!)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cs-CZ" sz="2300" dirty="0"/>
              <a:t>Start up lépe segmentovat na 1 zákazníka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800" dirty="0"/>
              <a:t>                „EVERYBODY MEANS NOBODY!“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KDO BY MOHL BÝT</a:t>
            </a:r>
          </a:p>
          <a:p>
            <a:pPr marL="0" indent="0">
              <a:buNone/>
            </a:pPr>
            <a:r>
              <a:rPr lang="cs-CZ" sz="1800" dirty="0"/>
              <a:t>                            PRVNÍ VLAŠTOVKOU?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900" dirty="0"/>
              <a:t>Maximalizace učení se od zákazníků (ti, co mají problém, jsou ochotni sdílet)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800" dirty="0"/>
              <a:t>První oslovení – užší segment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Ne Ti, co Vám přinesou nejvíc peněz</a:t>
            </a:r>
          </a:p>
        </p:txBody>
      </p:sp>
    </p:spTree>
    <p:extLst>
      <p:ext uri="{BB962C8B-B14F-4D97-AF65-F5344CB8AC3E}">
        <p14:creationId xmlns:p14="http://schemas.microsoft.com/office/powerpoint/2010/main" val="34557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dirty="0"/>
              <a:t>3. UNIKÁTNÍ NABÍDKA HODNOTY</a:t>
            </a:r>
            <a:br>
              <a:rPr lang="cs-CZ" dirty="0"/>
            </a:b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CO nabízím? </a:t>
            </a:r>
          </a:p>
          <a:p>
            <a:endParaRPr lang="cs-CZ" dirty="0"/>
          </a:p>
          <a:p>
            <a:r>
              <a:rPr lang="cs-CZ" dirty="0"/>
              <a:t>Upoutání pozornosti</a:t>
            </a:r>
          </a:p>
          <a:p>
            <a:endParaRPr lang="cs-CZ" dirty="0"/>
          </a:p>
          <a:p>
            <a:r>
              <a:rPr lang="cs-CZ" dirty="0"/>
              <a:t>Prezentace a reklama (logo, uniforma)</a:t>
            </a:r>
          </a:p>
          <a:p>
            <a:endParaRPr lang="cs-CZ" dirty="0"/>
          </a:p>
          <a:p>
            <a:r>
              <a:rPr lang="cs-CZ" dirty="0"/>
              <a:t>Výsledná hodnota pro zákazníka</a:t>
            </a:r>
          </a:p>
          <a:p>
            <a:pPr>
              <a:buNone/>
            </a:pPr>
            <a:r>
              <a:rPr lang="cs-CZ" dirty="0"/>
              <a:t>    (uspokojuje jeho potřebu – mění jeho život)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86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600F2C6-9EA8-4872-9EDB-F9C5AF6A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3.Unikátní nabídka hodnoty a srozumitelný opis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E7F78C5-6C3C-4D78-B2DC-BED0306049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ZDŮRAZNĚTE Vaši jedinečnost</a:t>
            </a:r>
          </a:p>
          <a:p>
            <a:r>
              <a:rPr lang="cs-CZ" dirty="0"/>
              <a:t>POUŽIJTE klíčová slova</a:t>
            </a:r>
          </a:p>
          <a:p>
            <a:r>
              <a:rPr lang="cs-CZ" dirty="0"/>
              <a:t>ŘEKNĚTE lidem TO, CO chcete, aby slyšeli</a:t>
            </a:r>
          </a:p>
          <a:p>
            <a:r>
              <a:rPr lang="cs-CZ" dirty="0"/>
              <a:t>OSLOVTE „první vlaštovky“(„early </a:t>
            </a:r>
            <a:r>
              <a:rPr lang="cs-CZ" dirty="0" err="1"/>
              <a:t>adopters</a:t>
            </a:r>
            <a:r>
              <a:rPr lang="cs-CZ" dirty="0"/>
              <a:t>“)</a:t>
            </a:r>
          </a:p>
          <a:p>
            <a:r>
              <a:rPr lang="cs-CZ" dirty="0"/>
              <a:t>POPIŠTE, CO lidé dostanou, když použijí Váš produkt/Vaši službu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NIKDY to NENÍ o Vašem technickém řešení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připodobnění k již existující věci – popis ve </a:t>
            </a:r>
            <a:r>
              <a:rPr lang="cs-CZ" dirty="0" smtClean="0"/>
              <a:t>3 </a:t>
            </a:r>
            <a:r>
              <a:rPr lang="cs-CZ" dirty="0"/>
              <a:t>slovech</a:t>
            </a:r>
          </a:p>
          <a:p>
            <a:pPr marL="0" indent="0">
              <a:buNone/>
            </a:pPr>
            <a:r>
              <a:rPr lang="cs-CZ" dirty="0"/>
              <a:t>                              („GOOGLE na odpadky“)</a:t>
            </a:r>
          </a:p>
        </p:txBody>
      </p:sp>
    </p:spTree>
    <p:extLst>
      <p:ext uri="{BB962C8B-B14F-4D97-AF65-F5344CB8AC3E}">
        <p14:creationId xmlns:p14="http://schemas.microsoft.com/office/powerpoint/2010/main" val="133510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SROZUMITELNÝ (P)OPIS</a:t>
            </a:r>
            <a:br>
              <a:rPr lang="cs-CZ" dirty="0"/>
            </a:b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concept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analogie</a:t>
            </a:r>
          </a:p>
          <a:p>
            <a:endParaRPr lang="cs-CZ" dirty="0"/>
          </a:p>
          <a:p>
            <a:r>
              <a:rPr lang="cs-CZ" dirty="0"/>
              <a:t>příklady</a:t>
            </a:r>
          </a:p>
          <a:p>
            <a:endParaRPr lang="cs-CZ" dirty="0"/>
          </a:p>
          <a:p>
            <a:r>
              <a:rPr lang="cs-CZ" dirty="0"/>
              <a:t>vysvětlení konceptu na známém modelu</a:t>
            </a:r>
          </a:p>
          <a:p>
            <a:endParaRPr lang="cs-CZ" dirty="0"/>
          </a:p>
          <a:p>
            <a:r>
              <a:rPr lang="cs-CZ" dirty="0"/>
              <a:t>test na cílové skupině</a:t>
            </a:r>
          </a:p>
          <a:p>
            <a:pPr>
              <a:buNone/>
            </a:pPr>
            <a:r>
              <a:rPr lang="cs-CZ" dirty="0"/>
              <a:t>    (PPC kampaň, </a:t>
            </a:r>
            <a:r>
              <a:rPr lang="cs-CZ" dirty="0" err="1"/>
              <a:t>Landing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, split - test)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44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ŘEŠENÍ (PRODUKT) </a:t>
            </a: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stanovte vlastnosti produktu</a:t>
            </a:r>
          </a:p>
          <a:p>
            <a:pPr>
              <a:buNone/>
            </a:pPr>
            <a:r>
              <a:rPr lang="cs-CZ" dirty="0"/>
              <a:t>             (odpovídají problému)?</a:t>
            </a:r>
          </a:p>
          <a:p>
            <a:endParaRPr lang="cs-CZ" dirty="0"/>
          </a:p>
          <a:p>
            <a:r>
              <a:rPr lang="cs-CZ" dirty="0"/>
              <a:t>párujte s problémy</a:t>
            </a:r>
          </a:p>
          <a:p>
            <a:endParaRPr lang="cs-CZ" dirty="0"/>
          </a:p>
          <a:p>
            <a:r>
              <a:rPr lang="cs-CZ" dirty="0"/>
              <a:t>minimálně životaschopný produkt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udělejte si uživatelský test </a:t>
            </a:r>
          </a:p>
          <a:p>
            <a:endParaRPr lang="cs-CZ" dirty="0"/>
          </a:p>
          <a:p>
            <a:r>
              <a:rPr lang="cs-CZ" dirty="0"/>
              <a:t>testujte podle povahy zákazníka</a:t>
            </a:r>
          </a:p>
        </p:txBody>
      </p:sp>
    </p:spTree>
    <p:extLst>
      <p:ext uri="{BB962C8B-B14F-4D97-AF65-F5344CB8AC3E}">
        <p14:creationId xmlns:p14="http://schemas.microsoft.com/office/powerpoint/2010/main" val="8966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B8BF64-6CAF-45BD-AD43-F524945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CDD0CE-F129-4D8B-B3CD-E9802AFF25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párování s problémy</a:t>
            </a:r>
          </a:p>
        </p:txBody>
      </p:sp>
    </p:spTree>
    <p:extLst>
      <p:ext uri="{BB962C8B-B14F-4D97-AF65-F5344CB8AC3E}">
        <p14:creationId xmlns:p14="http://schemas.microsoft.com/office/powerpoint/2010/main" val="360444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CESTY K ZÁKAZNÍKŮM - </a:t>
            </a:r>
            <a:r>
              <a:rPr lang="cs-CZ" dirty="0" err="1"/>
              <a:t>channels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    </a:t>
            </a:r>
          </a:p>
          <a:p>
            <a:pPr>
              <a:buNone/>
            </a:pPr>
            <a:r>
              <a:rPr lang="cs-CZ" dirty="0"/>
              <a:t>                                   Distribuční kanály</a:t>
            </a:r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               KOMUNIKACE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JAKÝM způsobem kontaktujete svého zákazníka?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JAK svůj produkt dostanete k zákazníkům?</a:t>
            </a:r>
          </a:p>
        </p:txBody>
      </p:sp>
    </p:spTree>
    <p:extLst>
      <p:ext uri="{BB962C8B-B14F-4D97-AF65-F5344CB8AC3E}">
        <p14:creationId xmlns:p14="http://schemas.microsoft.com/office/powerpoint/2010/main" val="255517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595AC3-2DC3-4BAC-BFF2-C7C93F3F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Cesty k zákazníkovi (</a:t>
            </a:r>
            <a:r>
              <a:rPr lang="cs-CZ" dirty="0" err="1"/>
              <a:t>channels</a:t>
            </a:r>
            <a:r>
              <a:rPr lang="cs-CZ" dirty="0"/>
              <a:t>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BB67903-158C-4994-AE73-3D3FE849A9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cs-CZ" dirty="0"/>
              <a:t>sociální média</a:t>
            </a:r>
          </a:p>
          <a:p>
            <a:endParaRPr lang="cs-CZ" dirty="0"/>
          </a:p>
          <a:p>
            <a:r>
              <a:rPr lang="cs-CZ" dirty="0"/>
              <a:t>konference</a:t>
            </a:r>
          </a:p>
          <a:p>
            <a:endParaRPr lang="cs-CZ" dirty="0"/>
          </a:p>
          <a:p>
            <a:r>
              <a:rPr lang="cs-CZ" dirty="0"/>
              <a:t>F2F</a:t>
            </a:r>
          </a:p>
          <a:p>
            <a:endParaRPr lang="cs-CZ" dirty="0"/>
          </a:p>
          <a:p>
            <a:r>
              <a:rPr lang="cs-CZ" dirty="0" err="1"/>
              <a:t>info</a:t>
            </a:r>
            <a:r>
              <a:rPr lang="cs-CZ" dirty="0"/>
              <a:t> „na papíře“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629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1C6CF9-C42B-4404-8AFC-B3351AED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6.,7. „Peníze“ (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, </a:t>
            </a:r>
            <a:r>
              <a:rPr lang="cs-CZ" dirty="0" err="1"/>
              <a:t>revenue</a:t>
            </a:r>
            <a:r>
              <a:rPr lang="cs-CZ" dirty="0"/>
              <a:t> </a:t>
            </a:r>
            <a:r>
              <a:rPr lang="cs-CZ" dirty="0" err="1"/>
              <a:t>streams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3D9D80E-5CA7-40D6-AF41-11E8A8B84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Očekávané náklady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BDC60A2-2248-41CC-80EA-020F8FAC66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Očekávané výnosy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 u NZO (paralelní projekt)</a:t>
            </a:r>
          </a:p>
        </p:txBody>
      </p:sp>
    </p:spTree>
    <p:extLst>
      <p:ext uri="{BB962C8B-B14F-4D97-AF65-F5344CB8AC3E}">
        <p14:creationId xmlns:p14="http://schemas.microsoft.com/office/powerpoint/2010/main" val="3053977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9F556EB7-C3C3-41ED-A13B-3632E34D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6.,7. „Peníze“ (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, </a:t>
            </a:r>
            <a:r>
              <a:rPr lang="cs-CZ" dirty="0" err="1"/>
              <a:t>revenue</a:t>
            </a:r>
            <a:r>
              <a:rPr lang="cs-CZ" dirty="0"/>
              <a:t> </a:t>
            </a:r>
            <a:r>
              <a:rPr lang="cs-CZ" dirty="0" err="1"/>
              <a:t>streams</a:t>
            </a:r>
            <a:r>
              <a:rPr lang="cs-CZ" dirty="0"/>
              <a:t>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9EE54FC-847B-498D-A648-81F22406A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endParaRPr lang="cs-CZ" dirty="0"/>
          </a:p>
          <a:p>
            <a:endParaRPr lang="cs-CZ" dirty="0"/>
          </a:p>
          <a:p>
            <a:r>
              <a:rPr lang="cs-CZ" dirty="0"/>
              <a:t>Investor?</a:t>
            </a:r>
          </a:p>
          <a:p>
            <a:endParaRPr lang="cs-CZ" dirty="0"/>
          </a:p>
          <a:p>
            <a:r>
              <a:rPr lang="cs-CZ" dirty="0"/>
              <a:t>testování ceny: např. po 3 týdnech placená verze</a:t>
            </a:r>
          </a:p>
          <a:p>
            <a:endParaRPr lang="cs-CZ" dirty="0"/>
          </a:p>
          <a:p>
            <a:r>
              <a:rPr lang="cs-CZ" dirty="0"/>
              <a:t>U služeb: specifické podmínky – plátce třetí strana/vícezdrojové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9928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nový produkt/služba (start up)</a:t>
            </a:r>
          </a:p>
          <a:p>
            <a:endParaRPr lang="cs-CZ" dirty="0"/>
          </a:p>
          <a:p>
            <a:r>
              <a:rPr lang="cs-CZ" dirty="0"/>
              <a:t>inovace produktu/služby</a:t>
            </a:r>
          </a:p>
          <a:p>
            <a:endParaRPr lang="cs-CZ" dirty="0"/>
          </a:p>
          <a:p>
            <a:r>
              <a:rPr lang="cs-CZ" dirty="0"/>
              <a:t>rozšíření fungující služby (portfolia produktů)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6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TOKY PŘÍJMŮ – </a:t>
            </a:r>
            <a:r>
              <a:rPr lang="cs-CZ" dirty="0" err="1"/>
              <a:t>revenue</a:t>
            </a:r>
            <a:r>
              <a:rPr lang="cs-CZ" dirty="0"/>
              <a:t> </a:t>
            </a:r>
            <a:r>
              <a:rPr lang="cs-CZ" dirty="0" err="1"/>
              <a:t>streams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                     </a:t>
            </a:r>
          </a:p>
          <a:p>
            <a:pPr>
              <a:buNone/>
            </a:pPr>
            <a:r>
              <a:rPr lang="cs-CZ" dirty="0"/>
              <a:t>                         Za CO vaši zákazníci platí?</a:t>
            </a:r>
          </a:p>
          <a:p>
            <a:endParaRPr lang="cs-CZ" dirty="0"/>
          </a:p>
          <a:p>
            <a:r>
              <a:rPr lang="cs-CZ" dirty="0"/>
              <a:t>platba za využití služby/produktu</a:t>
            </a:r>
          </a:p>
          <a:p>
            <a:endParaRPr lang="cs-CZ" dirty="0"/>
          </a:p>
          <a:p>
            <a:r>
              <a:rPr lang="cs-CZ" dirty="0"/>
              <a:t>pronájem</a:t>
            </a:r>
          </a:p>
          <a:p>
            <a:endParaRPr lang="cs-CZ" dirty="0"/>
          </a:p>
          <a:p>
            <a:r>
              <a:rPr lang="cs-CZ" dirty="0"/>
              <a:t>předplatné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paralelní produkt u NZO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59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7. STRUKTURA NÁKLADŮ –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odhad rozsahu</a:t>
            </a:r>
          </a:p>
          <a:p>
            <a:endParaRPr lang="cs-CZ" dirty="0"/>
          </a:p>
          <a:p>
            <a:r>
              <a:rPr lang="cs-CZ" dirty="0"/>
              <a:t>fixní náklady</a:t>
            </a:r>
          </a:p>
          <a:p>
            <a:endParaRPr lang="cs-CZ" dirty="0"/>
          </a:p>
          <a:p>
            <a:r>
              <a:rPr lang="cs-CZ" dirty="0"/>
              <a:t>variabilní náklady</a:t>
            </a:r>
          </a:p>
          <a:p>
            <a:endParaRPr lang="cs-CZ" dirty="0"/>
          </a:p>
          <a:p>
            <a:r>
              <a:rPr lang="cs-CZ" dirty="0"/>
              <a:t>celkové náklady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0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8.INDIKÁTORY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                               </a:t>
            </a:r>
          </a:p>
          <a:p>
            <a:pPr>
              <a:buNone/>
            </a:pPr>
            <a:r>
              <a:rPr lang="cs-CZ" dirty="0"/>
              <a:t>                                         „PROČ“ v číslech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JAK se bude (ne)úspěch měřit?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analýza prodeje/poskytnutých služeb</a:t>
            </a:r>
          </a:p>
          <a:p>
            <a:endParaRPr lang="cs-CZ" dirty="0"/>
          </a:p>
          <a:p>
            <a:r>
              <a:rPr lang="cs-CZ" dirty="0"/>
              <a:t>počet (e-)návštěv v.s. počet transakcí</a:t>
            </a:r>
          </a:p>
          <a:p>
            <a:endParaRPr lang="cs-CZ" dirty="0"/>
          </a:p>
          <a:p>
            <a:r>
              <a:rPr lang="cs-CZ" dirty="0"/>
              <a:t>reálné údaje (počet platících zákazníků)</a:t>
            </a:r>
          </a:p>
          <a:p>
            <a:endParaRPr lang="cs-CZ" dirty="0"/>
          </a:p>
          <a:p>
            <a:r>
              <a:rPr lang="cs-CZ" dirty="0"/>
              <a:t>počet prodaných produktů/služeb</a:t>
            </a:r>
          </a:p>
        </p:txBody>
      </p:sp>
    </p:spTree>
    <p:extLst>
      <p:ext uri="{BB962C8B-B14F-4D97-AF65-F5344CB8AC3E}">
        <p14:creationId xmlns:p14="http://schemas.microsoft.com/office/powerpoint/2010/main" val="275709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3DDA2D-61B8-49F8-B24E-F3B34C64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8. INDIKÁTORY (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2D5718-D80C-4AC1-9A32-58715B3F30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</a:t>
            </a:r>
          </a:p>
          <a:p>
            <a:pPr marL="0" indent="0">
              <a:buNone/>
            </a:pPr>
            <a:r>
              <a:rPr lang="cs-CZ" dirty="0"/>
              <a:t>A/                   Jak poznáte, že jste úspěšní?</a:t>
            </a:r>
          </a:p>
          <a:p>
            <a:pPr marL="0" indent="0">
              <a:buNone/>
            </a:pPr>
            <a:r>
              <a:rPr lang="cs-CZ" dirty="0"/>
              <a:t>                       „PROČ“ přetavené na číslo</a:t>
            </a:r>
          </a:p>
          <a:p>
            <a:pPr marL="0" indent="0">
              <a:buNone/>
            </a:pPr>
            <a:r>
              <a:rPr lang="cs-CZ" dirty="0"/>
              <a:t>                          JAK „TO“ budete měřit?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B/                                 bod aktivity</a:t>
            </a:r>
          </a:p>
          <a:p>
            <a:pPr marL="0" indent="0">
              <a:buNone/>
            </a:pPr>
            <a:r>
              <a:rPr lang="cs-CZ" dirty="0"/>
              <a:t>              chvíle, KDY zákazník získává hodnotu</a:t>
            </a:r>
          </a:p>
        </p:txBody>
      </p:sp>
    </p:spTree>
    <p:extLst>
      <p:ext uri="{BB962C8B-B14F-4D97-AF65-F5344CB8AC3E}">
        <p14:creationId xmlns:p14="http://schemas.microsoft.com/office/powerpoint/2010/main" val="2626810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230FC0-CD6C-42BC-A0AF-5E4372DC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Nefér výhoda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3C042EC-4F6A-4D64-AE2A-277B83D66F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nedá se snadno kopírovat</a:t>
            </a:r>
          </a:p>
          <a:p>
            <a:endParaRPr lang="cs-CZ" dirty="0"/>
          </a:p>
          <a:p>
            <a:r>
              <a:rPr lang="cs-CZ" dirty="0"/>
              <a:t>„něco Vašeho“</a:t>
            </a:r>
          </a:p>
          <a:p>
            <a:endParaRPr lang="cs-CZ" dirty="0"/>
          </a:p>
          <a:p>
            <a:r>
              <a:rPr lang="cs-CZ" dirty="0"/>
              <a:t>patent</a:t>
            </a:r>
          </a:p>
          <a:p>
            <a:endParaRPr lang="cs-CZ" dirty="0"/>
          </a:p>
          <a:p>
            <a:r>
              <a:rPr lang="cs-CZ" dirty="0"/>
              <a:t>dovednosti, známosti</a:t>
            </a:r>
          </a:p>
          <a:p>
            <a:endParaRPr lang="cs-CZ" dirty="0"/>
          </a:p>
          <a:p>
            <a:r>
              <a:rPr lang="cs-CZ" dirty="0"/>
              <a:t>nefér výhoda jako vize</a:t>
            </a:r>
          </a:p>
          <a:p>
            <a:endParaRPr lang="cs-CZ" dirty="0"/>
          </a:p>
          <a:p>
            <a:r>
              <a:rPr lang="cs-CZ" dirty="0"/>
              <a:t>není to to, že jste první na trhu</a:t>
            </a:r>
            <a:r>
              <a:rPr lang="cs-CZ" dirty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158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NEFÉR VÝHODA</a:t>
            </a:r>
          </a:p>
        </p:txBody>
      </p:sp>
      <p:pic>
        <p:nvPicPr>
          <p:cNvPr id="4098" name="Picture 2" descr="C:\Users\Uživatel\Pictures\studna v poušt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32859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09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NELZE „KOPÍROVAT“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lidé</a:t>
            </a:r>
          </a:p>
          <a:p>
            <a:endParaRPr lang="cs-CZ" dirty="0"/>
          </a:p>
          <a:p>
            <a:r>
              <a:rPr lang="cs-CZ" dirty="0"/>
              <a:t>znalosti</a:t>
            </a:r>
          </a:p>
          <a:p>
            <a:endParaRPr lang="cs-CZ" dirty="0"/>
          </a:p>
          <a:p>
            <a:r>
              <a:rPr lang="cs-CZ" dirty="0"/>
              <a:t>kontakty</a:t>
            </a:r>
          </a:p>
          <a:p>
            <a:endParaRPr lang="cs-CZ" dirty="0"/>
          </a:p>
          <a:p>
            <a:r>
              <a:rPr lang="cs-CZ" dirty="0"/>
              <a:t>patent/ochranná známka</a:t>
            </a:r>
          </a:p>
        </p:txBody>
      </p:sp>
    </p:spTree>
    <p:extLst>
      <p:ext uri="{BB962C8B-B14F-4D97-AF65-F5344CB8AC3E}">
        <p14:creationId xmlns:p14="http://schemas.microsoft.com/office/powerpoint/2010/main" val="871012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76F4B4-0B0D-40B6-8059-C310A9BE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BP: nástroj PODNIKATELŮ k zodpovězení otázek INVESTORŮ(zkoušejících)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3F6E7E6-A483-4F39-90CA-408C48845F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/>
          </a:bodyPr>
          <a:lstStyle/>
          <a:p>
            <a:r>
              <a:rPr lang="cs-CZ" dirty="0"/>
              <a:t>Je koncept podnikání smysluplný?</a:t>
            </a:r>
          </a:p>
          <a:p>
            <a:r>
              <a:rPr lang="cs-CZ" dirty="0"/>
              <a:t>Je podnikatelská činnost s rozmyslem naplánovaná?</a:t>
            </a:r>
          </a:p>
          <a:p>
            <a:r>
              <a:rPr lang="cs-CZ" dirty="0"/>
              <a:t>Je v plánu podnikání schopný management?</a:t>
            </a:r>
          </a:p>
          <a:p>
            <a:r>
              <a:rPr lang="cs-CZ" dirty="0"/>
              <a:t>Jakou mezeru na trhu produkt, nebo služba pokryje?</a:t>
            </a:r>
          </a:p>
          <a:p>
            <a:r>
              <a:rPr lang="cs-CZ" dirty="0"/>
              <a:t>Lze popsat konkurenční výhodu?</a:t>
            </a:r>
          </a:p>
          <a:p>
            <a:r>
              <a:rPr lang="cs-CZ" dirty="0"/>
              <a:t>Je finanční plán realistický?</a:t>
            </a:r>
          </a:p>
          <a:p>
            <a:r>
              <a:rPr lang="cs-CZ" dirty="0"/>
              <a:t>Za jak dlouho (pokud vůbec) bude návratnost investice?</a:t>
            </a:r>
          </a:p>
          <a:p>
            <a:r>
              <a:rPr lang="cs-CZ" dirty="0"/>
              <a:t>Pokud bude BP přijat, jaké budou další kroky podnikatele?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                                C. </a:t>
            </a:r>
            <a:r>
              <a:rPr lang="cs-CZ" sz="1800" dirty="0" err="1"/>
              <a:t>Todd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8212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1AA625-CF20-4DFA-B45B-35D4B92C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Analyzujte kvalitu cílů BP: SMART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DFABCE-8FDF-465C-81E1-6E748B3F2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628800"/>
            <a:ext cx="4038600" cy="4424528"/>
          </a:xfrm>
        </p:spPr>
        <p:txBody>
          <a:bodyPr/>
          <a:lstStyle/>
          <a:p>
            <a:r>
              <a:rPr lang="cs-CZ" dirty="0" err="1"/>
              <a:t>Specific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Measurable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Achievable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Realistic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Timed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0280D92-AF82-459B-83F0-C3CD9E2C3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4038600" cy="4424528"/>
          </a:xfrm>
        </p:spPr>
        <p:txBody>
          <a:bodyPr/>
          <a:lstStyle/>
          <a:p>
            <a:r>
              <a:rPr lang="cs-CZ" dirty="0"/>
              <a:t>ČÍM?</a:t>
            </a:r>
          </a:p>
          <a:p>
            <a:endParaRPr lang="cs-CZ" dirty="0"/>
          </a:p>
          <a:p>
            <a:r>
              <a:rPr lang="cs-CZ" dirty="0"/>
              <a:t>JAK?</a:t>
            </a:r>
          </a:p>
          <a:p>
            <a:endParaRPr lang="cs-CZ" dirty="0"/>
          </a:p>
          <a:p>
            <a:r>
              <a:rPr lang="cs-CZ" dirty="0"/>
              <a:t>JAK?/ČÍM?</a:t>
            </a:r>
          </a:p>
          <a:p>
            <a:endParaRPr lang="cs-CZ" dirty="0"/>
          </a:p>
          <a:p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JAK?/KDY?</a:t>
            </a:r>
          </a:p>
        </p:txBody>
      </p:sp>
    </p:spTree>
    <p:extLst>
      <p:ext uri="{BB962C8B-B14F-4D97-AF65-F5344CB8AC3E}">
        <p14:creationId xmlns:p14="http://schemas.microsoft.com/office/powerpoint/2010/main" val="2938405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91E0B6-CDCB-4924-9B90-C096EB7D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Analyzujte </a:t>
            </a:r>
            <a:r>
              <a:rPr lang="cs-CZ" dirty="0" err="1"/>
              <a:t>prostředí:PESTLE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0432EA-7D75-44F4-B0F5-18117B3A36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904656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P</a:t>
            </a:r>
            <a:r>
              <a:rPr lang="cs-CZ" sz="4300" dirty="0"/>
              <a:t> – </a:t>
            </a:r>
            <a:r>
              <a:rPr lang="cs-CZ" sz="4300" b="1" dirty="0" err="1"/>
              <a:t>Political</a:t>
            </a:r>
            <a:r>
              <a:rPr lang="cs-CZ" sz="4300" dirty="0"/>
              <a:t> - </a:t>
            </a:r>
            <a:r>
              <a:rPr lang="cs-CZ" sz="4300" b="1" dirty="0"/>
              <a:t>politické</a:t>
            </a:r>
            <a:r>
              <a:rPr lang="cs-CZ" sz="4300" dirty="0"/>
              <a:t> – existující a potenciální působení politických vlivů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E</a:t>
            </a:r>
            <a:r>
              <a:rPr lang="cs-CZ" sz="4300" dirty="0"/>
              <a:t> – </a:t>
            </a:r>
            <a:r>
              <a:rPr lang="cs-CZ" sz="4300" b="1" dirty="0" err="1"/>
              <a:t>Economical</a:t>
            </a:r>
            <a:r>
              <a:rPr lang="cs-CZ" sz="4300" dirty="0"/>
              <a:t> - </a:t>
            </a:r>
            <a:r>
              <a:rPr lang="cs-CZ" sz="4300" b="1" dirty="0"/>
              <a:t>ekonomické</a:t>
            </a:r>
            <a:r>
              <a:rPr lang="cs-CZ" sz="4300" dirty="0"/>
              <a:t> – působení a vliv místní, národní a světové ekonomiky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S</a:t>
            </a:r>
            <a:r>
              <a:rPr lang="cs-CZ" sz="4300" dirty="0"/>
              <a:t> – </a:t>
            </a:r>
            <a:r>
              <a:rPr lang="cs-CZ" sz="4300" b="1" dirty="0" err="1"/>
              <a:t>Social</a:t>
            </a:r>
            <a:r>
              <a:rPr lang="cs-CZ" sz="4300" dirty="0"/>
              <a:t> - </a:t>
            </a:r>
            <a:r>
              <a:rPr lang="cs-CZ" sz="4300" b="1" dirty="0"/>
              <a:t>sociální</a:t>
            </a:r>
            <a:r>
              <a:rPr lang="cs-CZ" sz="4300" dirty="0"/>
              <a:t> – průmět sociálních změn dovnitř organizace, součástí jsou i kulturní vlivy (lokální, národní, regionální, světové)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T</a:t>
            </a:r>
            <a:r>
              <a:rPr lang="cs-CZ" sz="4300" dirty="0"/>
              <a:t> – </a:t>
            </a:r>
            <a:r>
              <a:rPr lang="cs-CZ" sz="4300" b="1" dirty="0" err="1"/>
              <a:t>Technological</a:t>
            </a:r>
            <a:r>
              <a:rPr lang="cs-CZ" sz="4300" dirty="0"/>
              <a:t> - </a:t>
            </a:r>
            <a:r>
              <a:rPr lang="cs-CZ" sz="4300" b="1" dirty="0"/>
              <a:t>technologické</a:t>
            </a:r>
            <a:r>
              <a:rPr lang="cs-CZ" sz="4300" dirty="0"/>
              <a:t> – dopady stávajících, nových a vyspělých technologií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L</a:t>
            </a:r>
            <a:r>
              <a:rPr lang="cs-CZ" sz="4300" dirty="0"/>
              <a:t> – </a:t>
            </a:r>
            <a:r>
              <a:rPr lang="cs-CZ" sz="4300" b="1" dirty="0" err="1"/>
              <a:t>Legal</a:t>
            </a:r>
            <a:r>
              <a:rPr lang="cs-CZ" sz="4300" dirty="0"/>
              <a:t> - </a:t>
            </a:r>
            <a:r>
              <a:rPr lang="cs-CZ" sz="4300" b="1" dirty="0"/>
              <a:t>legislativní</a:t>
            </a:r>
            <a:r>
              <a:rPr lang="cs-CZ" sz="4300" dirty="0"/>
              <a:t> – vlivy národní, evropské a mezinárodní legislativy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300" b="1" dirty="0"/>
              <a:t>E</a:t>
            </a:r>
            <a:r>
              <a:rPr lang="cs-CZ" sz="4300" dirty="0"/>
              <a:t> – </a:t>
            </a:r>
            <a:r>
              <a:rPr lang="cs-CZ" sz="4300" b="1" dirty="0" err="1"/>
              <a:t>Ecological</a:t>
            </a:r>
            <a:r>
              <a:rPr lang="cs-CZ" sz="4300" dirty="0"/>
              <a:t> - </a:t>
            </a:r>
            <a:r>
              <a:rPr lang="cs-CZ" sz="4300" b="1" dirty="0"/>
              <a:t>ekologické</a:t>
            </a:r>
            <a:r>
              <a:rPr lang="cs-CZ" sz="4300" dirty="0"/>
              <a:t> (environmentální) – místní, národní a světová problematika životního prostředí a otázky jejího řešení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2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ÚSPĚCHU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JAK dobře rozumíte svému businessu…..?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r>
              <a:rPr lang="cs-CZ" dirty="0"/>
              <a:t>JAK přemýšlíte nad tím, co by se mohlo stát……?</a:t>
            </a:r>
          </a:p>
        </p:txBody>
      </p:sp>
    </p:spTree>
    <p:extLst>
      <p:ext uri="{BB962C8B-B14F-4D97-AF65-F5344CB8AC3E}">
        <p14:creationId xmlns:p14="http://schemas.microsoft.com/office/powerpoint/2010/main" val="895282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32FCE1-5587-4527-9320-A8D9F07A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Analyzujte prostředí: SWOT</a:t>
            </a:r>
            <a:br>
              <a:rPr lang="cs-CZ" dirty="0"/>
            </a:br>
            <a:r>
              <a:rPr lang="cs-CZ" sz="1800" dirty="0"/>
              <a:t>GT </a:t>
            </a:r>
            <a:r>
              <a:rPr lang="cs-CZ" sz="1800" dirty="0" err="1"/>
              <a:t>News</a:t>
            </a:r>
            <a:r>
              <a:rPr lang="cs-CZ" sz="1800" dirty="0"/>
              <a:t> </a:t>
            </a:r>
            <a:r>
              <a:rPr lang="cs-CZ" sz="2000" dirty="0"/>
              <a:t>fucik.cz</a:t>
            </a:r>
          </a:p>
        </p:txBody>
      </p:sp>
      <p:pic>
        <p:nvPicPr>
          <p:cNvPr id="9218" name="Picture 2" descr="SWOT ANALÝZA | GT News">
            <a:extLst>
              <a:ext uri="{FF2B5EF4-FFF2-40B4-BE49-F238E27FC236}">
                <a16:creationId xmlns:a16="http://schemas.microsoft.com/office/drawing/2014/main" xmlns="" id="{310A7359-B971-4AE3-A42D-A1787F93BC1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248471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9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je „toho“ konec?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„Dokonalosti není dosaženo tehdy, když už není co přidat, ale tehdy, když už nelze nic odebrat.“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</a:t>
            </a:r>
            <a:r>
              <a:rPr lang="cs-CZ" sz="2000" dirty="0"/>
              <a:t>A. de Saint- </a:t>
            </a:r>
            <a:r>
              <a:rPr lang="cs-CZ" sz="2000" dirty="0" err="1"/>
              <a:t>Exupery</a:t>
            </a:r>
            <a:r>
              <a:rPr lang="cs-CZ" sz="2000" dirty="0"/>
              <a:t> (1900 – 1944)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1A17EA-27ED-4EFC-8C19-6D6F6CA9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BP jako informace pro investora</a:t>
            </a:r>
            <a:br>
              <a:rPr lang="cs-CZ" dirty="0"/>
            </a:br>
            <a:r>
              <a:rPr lang="cs-CZ" dirty="0"/>
              <a:t>forma a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4285DCB-EC4D-4002-91F2-617BF6C901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Business Model </a:t>
            </a:r>
            <a:r>
              <a:rPr lang="cs-CZ" dirty="0" err="1"/>
              <a:t>Canvas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(strategické a operativní plánování, cvičení)</a:t>
            </a:r>
          </a:p>
          <a:p>
            <a:endParaRPr lang="cs-CZ" dirty="0"/>
          </a:p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(Start up. cyklus: nápad, souvislosti, otázky)</a:t>
            </a:r>
          </a:p>
          <a:p>
            <a:endParaRPr lang="cs-CZ" dirty="0"/>
          </a:p>
          <a:p>
            <a:r>
              <a:rPr lang="cs-CZ" dirty="0"/>
              <a:t>Prezentace (10 slidů) </a:t>
            </a:r>
            <a:r>
              <a:rPr lang="cs-CZ" dirty="0" err="1"/>
              <a:t>Elevator</a:t>
            </a:r>
            <a:r>
              <a:rPr lang="cs-CZ" dirty="0"/>
              <a:t> </a:t>
            </a:r>
            <a:r>
              <a:rPr lang="cs-CZ" dirty="0" err="1"/>
              <a:t>pitch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77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o předchází dobrému BP?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54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0800" dirty="0"/>
              <a:t>10% nápad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10% já 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20% průzkum trhu (konkurence)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20% marketing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10% strategický plán</a:t>
            </a:r>
          </a:p>
          <a:p>
            <a:pPr marL="0" indent="0">
              <a:buNone/>
            </a:pPr>
            <a:r>
              <a:rPr lang="cs-CZ" sz="10800" dirty="0"/>
              <a:t>        (pravidla, směrnice, operace, postupy)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30% průzkum trhu mezi zákazníky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500" dirty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cs-CZ" sz="3500" dirty="0"/>
              <a:t>                                                    </a:t>
            </a:r>
          </a:p>
          <a:p>
            <a:pPr marL="0" indent="0">
              <a:buNone/>
            </a:pPr>
            <a:r>
              <a:rPr lang="cs-CZ" sz="5800" dirty="0"/>
              <a:t>                                                                                              C. </a:t>
            </a:r>
            <a:r>
              <a:rPr lang="cs-CZ" sz="5800" dirty="0" err="1"/>
              <a:t>Todd</a:t>
            </a:r>
            <a:r>
              <a:rPr lang="cs-CZ" sz="5800" dirty="0"/>
              <a:t>: Start up. </a:t>
            </a:r>
            <a:r>
              <a:rPr lang="cs-CZ" sz="5800" dirty="0" err="1"/>
              <a:t>How</a:t>
            </a:r>
            <a:r>
              <a:rPr lang="cs-CZ" sz="5800" dirty="0"/>
              <a:t> to </a:t>
            </a:r>
            <a:r>
              <a:rPr lang="cs-CZ" sz="5800" dirty="0" err="1"/>
              <a:t>Build</a:t>
            </a:r>
            <a:r>
              <a:rPr lang="cs-CZ" sz="5800" dirty="0"/>
              <a:t> a Business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7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 – základní součásti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1/ popis společnosti (soulad s vizí)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2/ vymezení produktu/služby (výhody a rizika)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3/ marketingový plán (útok na emoce zákazníka)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4/ management plán (subjekty a jejich role)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5/ provozní plán (prostor, lidé, vztahy)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6/ finanční plán (podmínky  ekonomické regulace prostředí)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7/ legislativní plán (předpisy které mohou ovlivnit BP)</a:t>
            </a:r>
          </a:p>
        </p:txBody>
      </p:sp>
    </p:spTree>
    <p:extLst>
      <p:ext uri="{BB962C8B-B14F-4D97-AF65-F5344CB8AC3E}">
        <p14:creationId xmlns:p14="http://schemas.microsoft.com/office/powerpoint/2010/main" val="53855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           dokonalý plán je mýtus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„Potřebujete dobře zdokumentovaný </a:t>
            </a:r>
            <a:r>
              <a:rPr lang="cs-CZ" b="1" dirty="0"/>
              <a:t>výchozí bod</a:t>
            </a:r>
          </a:p>
          <a:p>
            <a:pPr>
              <a:buNone/>
            </a:pPr>
            <a:r>
              <a:rPr lang="cs-CZ" dirty="0"/>
              <a:t>   a </a:t>
            </a:r>
            <a:r>
              <a:rPr lang="cs-CZ" b="1" dirty="0"/>
              <a:t>systematický proces</a:t>
            </a:r>
            <a:r>
              <a:rPr lang="cs-CZ" dirty="0"/>
              <a:t>, který vám pomůže dostat se </a:t>
            </a:r>
          </a:p>
          <a:p>
            <a:pPr>
              <a:buNone/>
            </a:pPr>
            <a:r>
              <a:rPr lang="cs-CZ" dirty="0"/>
              <a:t>   od plánu A k plánu, který funguje.“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A to dříve, než vám dojdou zdroje, které máte k dispozici.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</a:t>
            </a:r>
            <a:br>
              <a:rPr lang="cs-CZ" dirty="0"/>
            </a:br>
            <a:r>
              <a:rPr lang="cs-CZ" dirty="0"/>
              <a:t>                                                                        </a:t>
            </a:r>
            <a:r>
              <a:rPr lang="cs-CZ" sz="2100" dirty="0" err="1"/>
              <a:t>Ash</a:t>
            </a:r>
            <a:r>
              <a:rPr lang="cs-CZ" sz="2100" dirty="0"/>
              <a:t> </a:t>
            </a:r>
            <a:r>
              <a:rPr lang="cs-CZ" sz="2100" dirty="0" err="1"/>
              <a:t>Maurya</a:t>
            </a:r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66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 –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</a:t>
            </a:r>
          </a:p>
          <a:p>
            <a:pPr>
              <a:buNone/>
            </a:pPr>
            <a:r>
              <a:rPr lang="cs-CZ" dirty="0"/>
              <a:t>                             nástroj </a:t>
            </a:r>
            <a:r>
              <a:rPr lang="cs-CZ" dirty="0" err="1"/>
              <a:t>Lean</a:t>
            </a:r>
            <a:r>
              <a:rPr lang="cs-CZ" dirty="0"/>
              <a:t> Start up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1/ nápad (hypotéza)</a:t>
            </a:r>
          </a:p>
          <a:p>
            <a:pPr>
              <a:buNone/>
            </a:pPr>
            <a:r>
              <a:rPr lang="cs-CZ" dirty="0"/>
              <a:t>2/ vytvoření (test)</a:t>
            </a:r>
          </a:p>
          <a:p>
            <a:pPr>
              <a:buNone/>
            </a:pPr>
            <a:r>
              <a:rPr lang="cs-CZ" dirty="0"/>
              <a:t>3/ vyhodnocení (měření, ověření)</a:t>
            </a:r>
          </a:p>
          <a:p>
            <a:pPr>
              <a:buNone/>
            </a:pPr>
            <a:r>
              <a:rPr lang="cs-CZ" dirty="0"/>
              <a:t>4/ poučení</a:t>
            </a:r>
          </a:p>
          <a:p>
            <a:pPr>
              <a:buNone/>
            </a:pPr>
            <a:r>
              <a:rPr lang="cs-CZ" dirty="0"/>
              <a:t>5/ opakování (</a:t>
            </a:r>
            <a:r>
              <a:rPr lang="cs-CZ" dirty="0" err="1"/>
              <a:t>Xx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39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17540</TotalTime>
  <Words>1427</Words>
  <Application>Microsoft Office PowerPoint</Application>
  <PresentationFormat>Předvádění na obrazovce (4:3)</PresentationFormat>
  <Paragraphs>412</Paragraphs>
  <Slides>41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Administrativní</vt:lpstr>
      <vt:lpstr>Acrobat Document</vt:lpstr>
      <vt:lpstr>FINANČNÍ ŘÍZENÍ  a  BP - LEAN CANVAS</vt:lpstr>
      <vt:lpstr>PLÁN DNE</vt:lpstr>
      <vt:lpstr>BUSINESS PLÁN</vt:lpstr>
      <vt:lpstr>PODMÍNKY ÚSPĚCHU</vt:lpstr>
      <vt:lpstr>BP jako informace pro investora forma a obsah</vt:lpstr>
      <vt:lpstr>co předchází dobrému BP?</vt:lpstr>
      <vt:lpstr>BP – základní součásti</vt:lpstr>
      <vt:lpstr>BUSINESS PLÁN</vt:lpstr>
      <vt:lpstr>Business plán – Lean Canvas</vt:lpstr>
      <vt:lpstr>W. Edwards Deming (1900 – 1993) PDCA – metoda zdokonalování procesů</vt:lpstr>
      <vt:lpstr>LEAN CANVAS</vt:lpstr>
      <vt:lpstr> LEAN CANVAS </vt:lpstr>
      <vt:lpstr>Celý plán je Váš produkt</vt:lpstr>
      <vt:lpstr>No.1 = ZÁKAZNÍK customer segment</vt:lpstr>
      <vt:lpstr>Problémy a jejich řešení</vt:lpstr>
      <vt:lpstr> 2. PROBLEM solution fit (fáze sběru informací – ne vytváření zisku) </vt:lpstr>
      <vt:lpstr>         EXISTUJÍ ALTERNATIVY?</vt:lpstr>
      <vt:lpstr>1.,2. problém - zákazník</vt:lpstr>
      <vt:lpstr>PRVNÍ VLAŠTOVKY – early adopters</vt:lpstr>
      <vt:lpstr>problém - zákazník</vt:lpstr>
      <vt:lpstr>3. UNIKÁTNÍ NABÍDKA HODNOTY unique value proposition </vt:lpstr>
      <vt:lpstr>3.Unikátní nabídka hodnoty a srozumitelný opis</vt:lpstr>
      <vt:lpstr>SROZUMITELNÝ (P)OPIS high level concept</vt:lpstr>
      <vt:lpstr>4. ŘEŠENÍ (PRODUKT) Solution</vt:lpstr>
      <vt:lpstr>4.ŘEŠENÍ</vt:lpstr>
      <vt:lpstr>5. CESTY K ZÁKAZNÍKŮM - channels</vt:lpstr>
      <vt:lpstr>5. Cesty k zákazníkovi (channels) </vt:lpstr>
      <vt:lpstr>6.,7. „Peníze“ (cost structure, revenue streams)</vt:lpstr>
      <vt:lpstr>6.,7. „Peníze“ (cost structure, revenue streams)</vt:lpstr>
      <vt:lpstr>6. TOKY PŘÍJMŮ – revenue streams</vt:lpstr>
      <vt:lpstr>7. STRUKTURA NÁKLADŮ – cost structure</vt:lpstr>
      <vt:lpstr>8.INDIKÁTORY key metrics</vt:lpstr>
      <vt:lpstr>8. INDIKÁTORY (key metrics)</vt:lpstr>
      <vt:lpstr>9. Nefér výhoda</vt:lpstr>
      <vt:lpstr>9. NEFÉR VÝHODA</vt:lpstr>
      <vt:lpstr>NELZE „KOPÍROVAT“</vt:lpstr>
      <vt:lpstr>BP: nástroj PODNIKATELŮ k zodpovězení otázek INVESTORŮ(zkoušejících)</vt:lpstr>
      <vt:lpstr>Analyzujte kvalitu cílů BP: SMART</vt:lpstr>
      <vt:lpstr>Analyzujte prostředí:PESTLE</vt:lpstr>
      <vt:lpstr>Analyzujte prostředí: SWOT GT News fucik.cz</vt:lpstr>
      <vt:lpstr>Kdy je „toho“ konec?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ŘÍZENÍ  a  BUSINESS PLÁN</dc:title>
  <dc:creator>Uživatel</dc:creator>
  <cp:lastModifiedBy>Pavla Povolná</cp:lastModifiedBy>
  <cp:revision>70</cp:revision>
  <dcterms:created xsi:type="dcterms:W3CDTF">2019-09-28T08:55:13Z</dcterms:created>
  <dcterms:modified xsi:type="dcterms:W3CDTF">2021-11-17T19:20:47Z</dcterms:modified>
</cp:coreProperties>
</file>