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tiff" ContentType="image/tiff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handoutMasterIdLst>
    <p:handoutMasterId r:id="rId17"/>
  </p:handoutMasterIdLst>
  <p:sldIdLst>
    <p:sldId id="256" r:id="rId5"/>
    <p:sldId id="268" r:id="rId6"/>
    <p:sldId id="266" r:id="rId7"/>
    <p:sldId id="259" r:id="rId8"/>
    <p:sldId id="261" r:id="rId9"/>
    <p:sldId id="262" r:id="rId10"/>
    <p:sldId id="263" r:id="rId11"/>
    <p:sldId id="264" r:id="rId12"/>
    <p:sldId id="265" r:id="rId13"/>
    <p:sldId id="267" r:id="rId14"/>
    <p:sldId id="260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FD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8A0EE5-65DA-4D8D-BCC1-96AE8DFC0EC3}" v="170" dt="2021-10-13T18:42:35.257"/>
    <p1510:client id="{B19C661B-C0AC-4F2B-B427-D42BAF10ECA3}" v="81" dt="2021-10-13T18:55:09.5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9420" autoAdjust="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ladimír Michalička" userId="S::michalicka@vojenskyobor.cz::24f3e4f5-1cf9-4917-89d9-6edaba728736" providerId="AD" clId="Web-{B19C661B-C0AC-4F2B-B427-D42BAF10ECA3}"/>
    <pc:docChg chg="modSld">
      <pc:chgData name="Vladimír Michalička" userId="S::michalicka@vojenskyobor.cz::24f3e4f5-1cf9-4917-89d9-6edaba728736" providerId="AD" clId="Web-{B19C661B-C0AC-4F2B-B427-D42BAF10ECA3}" dt="2021-10-13T18:55:09.501" v="79" actId="20577"/>
      <pc:docMkLst>
        <pc:docMk/>
      </pc:docMkLst>
      <pc:sldChg chg="modSp">
        <pc:chgData name="Vladimír Michalička" userId="S::michalicka@vojenskyobor.cz::24f3e4f5-1cf9-4917-89d9-6edaba728736" providerId="AD" clId="Web-{B19C661B-C0AC-4F2B-B427-D42BAF10ECA3}" dt="2021-10-13T18:54:17.797" v="50" actId="20577"/>
        <pc:sldMkLst>
          <pc:docMk/>
          <pc:sldMk cId="3948160595" sldId="266"/>
        </pc:sldMkLst>
        <pc:spChg chg="mod">
          <ac:chgData name="Vladimír Michalička" userId="S::michalicka@vojenskyobor.cz::24f3e4f5-1cf9-4917-89d9-6edaba728736" providerId="AD" clId="Web-{B19C661B-C0AC-4F2B-B427-D42BAF10ECA3}" dt="2021-10-13T18:54:17.797" v="50" actId="20577"/>
          <ac:spMkLst>
            <pc:docMk/>
            <pc:sldMk cId="3948160595" sldId="266"/>
            <ac:spMk id="3" creationId="{F510B6CC-CD99-47B8-941C-7193C0E2B6A5}"/>
          </ac:spMkLst>
        </pc:spChg>
      </pc:sldChg>
      <pc:sldChg chg="modSp">
        <pc:chgData name="Vladimír Michalička" userId="S::michalicka@vojenskyobor.cz::24f3e4f5-1cf9-4917-89d9-6edaba728736" providerId="AD" clId="Web-{B19C661B-C0AC-4F2B-B427-D42BAF10ECA3}" dt="2021-10-13T18:55:09.501" v="79" actId="20577"/>
        <pc:sldMkLst>
          <pc:docMk/>
          <pc:sldMk cId="1378177129" sldId="267"/>
        </pc:sldMkLst>
        <pc:spChg chg="mod">
          <ac:chgData name="Vladimír Michalička" userId="S::michalicka@vojenskyobor.cz::24f3e4f5-1cf9-4917-89d9-6edaba728736" providerId="AD" clId="Web-{B19C661B-C0AC-4F2B-B427-D42BAF10ECA3}" dt="2021-10-13T18:55:09.501" v="79" actId="20577"/>
          <ac:spMkLst>
            <pc:docMk/>
            <pc:sldMk cId="1378177129" sldId="267"/>
            <ac:spMk id="3" creationId="{902F7A36-9DA7-462C-8AB9-D7B4EC8ABA2A}"/>
          </ac:spMkLst>
        </pc:spChg>
      </pc:sldChg>
    </pc:docChg>
  </pc:docChgLst>
  <pc:docChgLst>
    <pc:chgData name="Vladimír Michalička" userId="S::michalicka@vojenskyobor.cz::24f3e4f5-1cf9-4917-89d9-6edaba728736" providerId="AD" clId="Web-{9A8A0EE5-65DA-4D8D-BCC1-96AE8DFC0EC3}"/>
    <pc:docChg chg="addSld modSld">
      <pc:chgData name="Vladimír Michalička" userId="S::michalicka@vojenskyobor.cz::24f3e4f5-1cf9-4917-89d9-6edaba728736" providerId="AD" clId="Web-{9A8A0EE5-65DA-4D8D-BCC1-96AE8DFC0EC3}" dt="2021-10-13T18:42:35.257" v="166" actId="20577"/>
      <pc:docMkLst>
        <pc:docMk/>
      </pc:docMkLst>
      <pc:sldChg chg="modSp new">
        <pc:chgData name="Vladimír Michalička" userId="S::michalicka@vojenskyobor.cz::24f3e4f5-1cf9-4917-89d9-6edaba728736" providerId="AD" clId="Web-{9A8A0EE5-65DA-4D8D-BCC1-96AE8DFC0EC3}" dt="2021-10-13T18:41:10.599" v="90" actId="20577"/>
        <pc:sldMkLst>
          <pc:docMk/>
          <pc:sldMk cId="3948160595" sldId="266"/>
        </pc:sldMkLst>
        <pc:spChg chg="mod">
          <ac:chgData name="Vladimír Michalička" userId="S::michalicka@vojenskyobor.cz::24f3e4f5-1cf9-4917-89d9-6edaba728736" providerId="AD" clId="Web-{9A8A0EE5-65DA-4D8D-BCC1-96AE8DFC0EC3}" dt="2021-10-13T18:38:54.518" v="3" actId="20577"/>
          <ac:spMkLst>
            <pc:docMk/>
            <pc:sldMk cId="3948160595" sldId="266"/>
            <ac:spMk id="2" creationId="{D87C0683-03BF-47CF-8B08-5D58E94863FE}"/>
          </ac:spMkLst>
        </pc:spChg>
        <pc:spChg chg="mod">
          <ac:chgData name="Vladimír Michalička" userId="S::michalicka@vojenskyobor.cz::24f3e4f5-1cf9-4917-89d9-6edaba728736" providerId="AD" clId="Web-{9A8A0EE5-65DA-4D8D-BCC1-96AE8DFC0EC3}" dt="2021-10-13T18:41:10.599" v="90" actId="20577"/>
          <ac:spMkLst>
            <pc:docMk/>
            <pc:sldMk cId="3948160595" sldId="266"/>
            <ac:spMk id="3" creationId="{F510B6CC-CD99-47B8-941C-7193C0E2B6A5}"/>
          </ac:spMkLst>
        </pc:spChg>
      </pc:sldChg>
      <pc:sldChg chg="modSp new">
        <pc:chgData name="Vladimír Michalička" userId="S::michalicka@vojenskyobor.cz::24f3e4f5-1cf9-4917-89d9-6edaba728736" providerId="AD" clId="Web-{9A8A0EE5-65DA-4D8D-BCC1-96AE8DFC0EC3}" dt="2021-10-13T18:42:35.257" v="166" actId="20577"/>
        <pc:sldMkLst>
          <pc:docMk/>
          <pc:sldMk cId="1378177129" sldId="267"/>
        </pc:sldMkLst>
        <pc:spChg chg="mod">
          <ac:chgData name="Vladimír Michalička" userId="S::michalicka@vojenskyobor.cz::24f3e4f5-1cf9-4917-89d9-6edaba728736" providerId="AD" clId="Web-{9A8A0EE5-65DA-4D8D-BCC1-96AE8DFC0EC3}" dt="2021-10-13T18:39:06.424" v="16" actId="20577"/>
          <ac:spMkLst>
            <pc:docMk/>
            <pc:sldMk cId="1378177129" sldId="267"/>
            <ac:spMk id="2" creationId="{F1BF5F6C-7948-425F-8067-270FBC9D87DF}"/>
          </ac:spMkLst>
        </pc:spChg>
        <pc:spChg chg="mod">
          <ac:chgData name="Vladimír Michalička" userId="S::michalicka@vojenskyobor.cz::24f3e4f5-1cf9-4917-89d9-6edaba728736" providerId="AD" clId="Web-{9A8A0EE5-65DA-4D8D-BCC1-96AE8DFC0EC3}" dt="2021-10-13T18:42:35.257" v="166" actId="20577"/>
          <ac:spMkLst>
            <pc:docMk/>
            <pc:sldMk cId="1378177129" sldId="267"/>
            <ac:spMk id="3" creationId="{902F7A36-9DA7-462C-8AB9-D7B4EC8ABA2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E7AB-E428-4688-89EE-D94666A0624A}" type="datetimeFigureOut">
              <a:rPr lang="cs-CZ" smtClean="0"/>
              <a:pPr/>
              <a:t>24.10.2022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D407-D8BD-4E91-BFE7-94C0612D35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80006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6B36C-7B75-4624-88EE-CA1F522C503F}" type="datetimeFigureOut">
              <a:rPr lang="cs-CZ" smtClean="0"/>
              <a:pPr/>
              <a:t>24.10.2022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450B-E813-4660-A9E7-2FCB1EA187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94640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Organizační rozkaz, STP, ZTP, IMZ, Kontrolní činnost, </a:t>
            </a:r>
            <a:r>
              <a:rPr lang="cs-CZ" dirty="0" err="1"/>
              <a:t>Výběrovka</a:t>
            </a:r>
            <a:r>
              <a:rPr lang="cs-CZ" dirty="0"/>
              <a:t>, SNJ, </a:t>
            </a:r>
            <a:r>
              <a:rPr lang="cs-CZ" baseline="0" dirty="0"/>
              <a:t>IMZ, UVZ. Řízení a organizace </a:t>
            </a:r>
            <a:r>
              <a:rPr lang="cs-CZ" baseline="0" dirty="0" err="1"/>
              <a:t>Sl</a:t>
            </a:r>
            <a:r>
              <a:rPr lang="cs-CZ" baseline="0" dirty="0"/>
              <a:t>. TV.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092589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874891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95536" y="2348880"/>
            <a:ext cx="8458200" cy="122237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400" b="1">
                <a:solidFill>
                  <a:srgbClr val="351FD7"/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61048"/>
            <a:ext cx="8458200" cy="129614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4000" b="1">
                <a:solidFill>
                  <a:schemeClr val="tx2">
                    <a:shade val="7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dirty="0"/>
              <a:t>Klepnutím lze upravit styl předlohy podnadpisů.</a:t>
            </a:r>
            <a:endParaRPr kumimoji="0" lang="en-US" dirty="0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>
          <a:xfrm>
            <a:off x="107504" y="44624"/>
            <a:ext cx="1938536" cy="288925"/>
          </a:xfrm>
          <a:prstGeom prst="rect">
            <a:avLst/>
          </a:prstGeom>
        </p:spPr>
        <p:txBody>
          <a:bodyPr/>
          <a:lstStyle/>
          <a:p>
            <a:fld id="{E6127BCC-433F-4370-8319-AC05FA74D150}" type="datetime1">
              <a:rPr lang="cs-CZ" smtClean="0"/>
              <a:pPr/>
              <a:t>24.10.2022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467544" y="5949280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/>
              <a:t>mjr. Vladimír</a:t>
            </a:r>
            <a:r>
              <a:rPr lang="cs-CZ" sz="2400" baseline="0" dirty="0"/>
              <a:t> MICHALIČKA</a:t>
            </a:r>
            <a:endParaRPr lang="cs-CZ" sz="2400" dirty="0"/>
          </a:p>
        </p:txBody>
      </p:sp>
      <p:pic>
        <p:nvPicPr>
          <p:cNvPr id="12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56376" y="188639"/>
            <a:ext cx="1001984" cy="13455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27" name="Zástupný symbol pro obsah 26"/>
          <p:cNvSpPr>
            <a:spLocks noGrp="1"/>
          </p:cNvSpPr>
          <p:nvPr>
            <p:ph idx="1" hasCustomPrompt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600"/>
              </a:spcBef>
              <a:buClrTx/>
              <a:buFont typeface="+mj-lt"/>
              <a:buNone/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971550" indent="-514350">
              <a:spcBef>
                <a:spcPts val="600"/>
              </a:spcBef>
              <a:buClrTx/>
              <a:buFont typeface="Wingdings" pitchFamily="2" charset="2"/>
              <a:buChar char="§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3716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8288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cs-CZ" dirty="0"/>
              <a:t>1)	Klepnutím lze upravit styly předlohy textu.</a:t>
            </a:r>
          </a:p>
          <a:p>
            <a:pPr lvl="1" eaLnBrk="1" latinLnBrk="0" hangingPunct="1"/>
            <a:r>
              <a:rPr lang="cs-CZ" dirty="0"/>
              <a:t>Druhá úroveň</a:t>
            </a:r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../!!!%20NVMO%2012_2011.pdf" TargetMode="External"/><Relationship Id="rId2" Type="http://schemas.openxmlformats.org/officeDocument/2006/relationships/hyperlink" Target="V&#353;eob%20P-35.doc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etodika%20kontroln&#237;%20&#269;innosti.doc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Pov&#283;&#345;en&#237;%20Prost&#283;jov.doc" TargetMode="External"/><Relationship Id="rId4" Type="http://schemas.openxmlformats.org/officeDocument/2006/relationships/hyperlink" Target="Kontroln&#237;%20list%20-%20%20Prost&#283;jov.doc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Na&#345;&#237;zen&#237;%20PozS%20profesko.doc" TargetMode="External"/><Relationship Id="rId2" Type="http://schemas.openxmlformats.org/officeDocument/2006/relationships/hyperlink" Target="V&#253;ro&#269;n&#237;%20p&#345;ezkou&#353;en&#237;%20TV%20prac.%20VeV-VA%20Vy&#353;kovt1.xl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Pub-71-84-01-STP%20zku&#353;ebn&#237;%20&#345;&#225;dy....pd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Standardizace%20test&#367;%20t&#283;lesn&#233;%20v&#253;konnosti.doc" TargetMode="External"/><Relationship Id="rId2" Type="http://schemas.openxmlformats.org/officeDocument/2006/relationships/hyperlink" Target="../!!!%20NVMO%2012_2011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teorie a didaktika </a:t>
            </a:r>
            <a:r>
              <a:rPr lang="cs-CZ" dirty="0" err="1"/>
              <a:t>tv</a:t>
            </a:r>
            <a:r>
              <a:rPr lang="cs-CZ" dirty="0"/>
              <a:t> v AČR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1000" y="3356992"/>
            <a:ext cx="8458200" cy="1296144"/>
          </a:xfrm>
        </p:spPr>
        <p:txBody>
          <a:bodyPr/>
          <a:lstStyle/>
          <a:p>
            <a:r>
              <a:rPr lang="sv-SE" dirty="0"/>
              <a:t>Kontrolní činnost v TV procesu</a:t>
            </a:r>
            <a:r>
              <a:rPr lang="cs-CZ" dirty="0"/>
              <a:t> v AČR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24.10.2022</a:t>
            </a:fld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1BF5F6C-7948-425F-8067-270FBC9D8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cs-CZ" dirty="0">
                <a:latin typeface="Calibri"/>
                <a:cs typeface="Calibri"/>
              </a:rPr>
              <a:t>Kontrolní otázky</a:t>
            </a:r>
            <a:endParaRPr lang="cs-CZ" dirty="0">
              <a:latin typeface="Calibri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02F7A36-9DA7-462C-8AB9-D7B4EC8ABA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/>
          <a:lstStyle/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Který hlavní předpis stanovuje formát kontrolní činnosti v </a:t>
            </a:r>
            <a:r>
              <a:rPr lang="cs-CZ" dirty="0" err="1">
                <a:latin typeface="Calibri"/>
                <a:cs typeface="Calibri"/>
              </a:rPr>
              <a:t>ReMO</a:t>
            </a:r>
            <a:r>
              <a:rPr lang="cs-CZ" dirty="0">
                <a:latin typeface="Calibri"/>
                <a:cs typeface="Calibri"/>
              </a:rPr>
              <a:t>?</a:t>
            </a:r>
            <a:endParaRPr lang="cs-CZ" dirty="0">
              <a:cs typeface="Calibri" pitchFamily="34" charset="0"/>
            </a:endParaRPr>
          </a:p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Co je to kontrolní orgán a kdo jej pověřuje?</a:t>
            </a:r>
            <a:endParaRPr lang="cs-CZ" dirty="0">
              <a:cs typeface="Calibri" pitchFamily="34" charset="0"/>
            </a:endParaRPr>
          </a:p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Jaké stěžejní dokumenty KO musí pro provedení kontroly mít?</a:t>
            </a:r>
            <a:endParaRPr lang="cs-CZ" dirty="0">
              <a:cs typeface="Calibri" pitchFamily="34" charset="0"/>
            </a:endParaRPr>
          </a:p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Jaké formy kontrolní činnosti v rámci TV znáte?</a:t>
            </a:r>
            <a:endParaRPr lang="cs-CZ" dirty="0">
              <a:cs typeface="Calibri" pitchFamily="34" charset="0"/>
            </a:endParaRPr>
          </a:p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Jakým způsobem lze KČ u útvaru organizovat?</a:t>
            </a:r>
          </a:p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Jak lze využít KC ve </a:t>
            </a:r>
            <a:r>
              <a:rPr lang="cs-CZ">
                <a:latin typeface="Calibri"/>
                <a:cs typeface="Calibri"/>
              </a:rPr>
              <a:t>Výročním </a:t>
            </a:r>
            <a:r>
              <a:rPr lang="cs-CZ" smtClean="0">
                <a:latin typeface="Calibri"/>
                <a:cs typeface="Calibri"/>
              </a:rPr>
              <a:t>přezkoušení?</a:t>
            </a:r>
            <a:endParaRPr lang="cs-CZ" dirty="0">
              <a:latin typeface="Calibri"/>
              <a:cs typeface="Calibri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EC32CB97-37A8-46EE-B7EF-3A2F93D45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781771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2710681"/>
            <a:ext cx="8458200" cy="1222375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24.10.2022</a:t>
            </a:fld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Kontrolní činnost v TV procesu</a:t>
            </a:r>
            <a:r>
              <a:rPr lang="cs-CZ" dirty="0" smtClean="0"/>
              <a:t> v AČR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ea typeface="ＭＳ Ｐゴシック" charset="-128"/>
              </a:rPr>
              <a:t>Cíl: </a:t>
            </a:r>
            <a:r>
              <a:rPr lang="cs-CZ" dirty="0" smtClean="0">
                <a:ea typeface="ＭＳ Ｐゴシック" charset="-128"/>
              </a:rPr>
              <a:t>Teoreticky připravit studenty na druhy kontrolních činností z nadřízených stupňů</a:t>
            </a:r>
          </a:p>
          <a:p>
            <a:endParaRPr lang="cs-CZ" dirty="0" smtClean="0">
              <a:ea typeface="ＭＳ Ｐゴシック" charset="-128"/>
            </a:endParaRPr>
          </a:p>
          <a:p>
            <a:r>
              <a:rPr lang="cs-CZ" b="1" dirty="0" smtClean="0">
                <a:ea typeface="ＭＳ Ｐゴシック" charset="-128"/>
              </a:rPr>
              <a:t>Průběh:  </a:t>
            </a:r>
            <a:r>
              <a:rPr lang="cs-CZ" dirty="0" smtClean="0">
                <a:ea typeface="ＭＳ Ｐゴシック" charset="-128"/>
              </a:rPr>
              <a:t>Vysvětlení  terminologie, seznámení se s předpisy, </a:t>
            </a:r>
            <a:r>
              <a:rPr lang="cs-CZ" altLang="cs-CZ" dirty="0" smtClean="0">
                <a:ea typeface="ＭＳ Ｐゴシック" charset="-128"/>
              </a:rPr>
              <a:t>principy kontrolní činnosti ve vojenském prostředí</a:t>
            </a:r>
            <a:endParaRPr lang="cs-CZ" dirty="0" smtClean="0">
              <a:ea typeface="ＭＳ Ｐゴシック" charset="-128"/>
            </a:endParaRPr>
          </a:p>
          <a:p>
            <a:endParaRPr lang="cs-CZ" dirty="0" smtClean="0">
              <a:ea typeface="ＭＳ Ｐゴシック" charset="-128"/>
            </a:endParaRPr>
          </a:p>
          <a:p>
            <a:r>
              <a:rPr lang="cs-CZ" b="1" dirty="0" smtClean="0">
                <a:ea typeface="ＭＳ Ｐゴシック" charset="-128"/>
              </a:rPr>
              <a:t>Klíčová slova: </a:t>
            </a:r>
            <a:r>
              <a:rPr lang="cs-CZ" dirty="0" smtClean="0"/>
              <a:t>Metodická </a:t>
            </a:r>
            <a:r>
              <a:rPr lang="cs-CZ" dirty="0" smtClean="0"/>
              <a:t>pomoc, Logistické </a:t>
            </a:r>
            <a:r>
              <a:rPr lang="cs-CZ" dirty="0" smtClean="0"/>
              <a:t>a materiálního zabezpečení , K</a:t>
            </a:r>
            <a:r>
              <a:rPr lang="cs-CZ" dirty="0" smtClean="0"/>
              <a:t>ontrolní činnost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87C0683-03BF-47CF-8B08-5D58E9486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cs-CZ" dirty="0">
                <a:latin typeface="Calibri"/>
                <a:cs typeface="Calibri"/>
              </a:rPr>
              <a:t>Co se dozvíme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510B6CC-CD99-47B8-941C-7193C0E2B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/>
          <a:lstStyle/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Základní legislativní rámce kontrol v </a:t>
            </a:r>
            <a:r>
              <a:rPr lang="cs-CZ" dirty="0" err="1">
                <a:latin typeface="Calibri"/>
                <a:cs typeface="Calibri"/>
              </a:rPr>
              <a:t>ReMO</a:t>
            </a:r>
            <a:r>
              <a:rPr lang="cs-CZ" dirty="0">
                <a:latin typeface="Calibri"/>
                <a:cs typeface="Calibri"/>
              </a:rPr>
              <a:t>.</a:t>
            </a:r>
          </a:p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Detailní pochopení Všeob-P-35 s praktickými aplikacemi pro činnost NTV praporu.</a:t>
            </a:r>
            <a:endParaRPr lang="cs-CZ" dirty="0">
              <a:cs typeface="Calibri" pitchFamily="34" charset="0"/>
            </a:endParaRPr>
          </a:p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Kontrolní činnost v souladu s NVMO č. 12/2011.</a:t>
            </a:r>
            <a:endParaRPr lang="cs-CZ" dirty="0">
              <a:cs typeface="Calibri" pitchFamily="34" charset="0"/>
            </a:endParaRPr>
          </a:p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Plánování kontrol na všech stupních.</a:t>
            </a:r>
            <a:endParaRPr lang="cs-CZ" dirty="0">
              <a:cs typeface="Calibri" pitchFamily="34" charset="0"/>
            </a:endParaRPr>
          </a:p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Metodika kontroly.</a:t>
            </a:r>
            <a:endParaRPr lang="cs-CZ" dirty="0">
              <a:cs typeface="Calibri" pitchFamily="34" charset="0"/>
            </a:endParaRPr>
          </a:p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KC a jiné formy "motivačních" prvků TV útvaru.</a:t>
            </a:r>
            <a:endParaRPr lang="cs-CZ" dirty="0">
              <a:cs typeface="Calibri" pitchFamily="34" charset="0"/>
            </a:endParaRPr>
          </a:p>
          <a:p>
            <a:pPr>
              <a:buFont typeface="Arial"/>
              <a:buChar char="•"/>
            </a:pPr>
            <a:endParaRPr lang="cs-CZ" dirty="0">
              <a:cs typeface="Calibri" pitchFamily="34" charset="0"/>
            </a:endParaRPr>
          </a:p>
          <a:p>
            <a:pPr>
              <a:buFont typeface="Arial"/>
              <a:buChar char="•"/>
            </a:pPr>
            <a:endParaRPr lang="cs-CZ" dirty="0">
              <a:cs typeface="Calibri" pitchFamily="34" charset="0"/>
            </a:endParaRPr>
          </a:p>
          <a:p>
            <a:pPr>
              <a:buFont typeface="Arial"/>
              <a:buChar char="•"/>
            </a:pPr>
            <a:endParaRPr lang="cs-CZ" dirty="0">
              <a:cs typeface="Calibri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AF8875D3-91E5-452E-89D7-9BF4EE013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48160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5115198"/>
          </a:xfrm>
        </p:spPr>
        <p:txBody>
          <a:bodyPr/>
          <a:lstStyle/>
          <a:p>
            <a:pPr marL="34290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800" dirty="0"/>
              <a:t>RMO č. 40/2014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800" dirty="0" err="1"/>
              <a:t>Všeob</a:t>
            </a:r>
            <a:r>
              <a:rPr lang="cs-CZ" sz="2800" dirty="0"/>
              <a:t> P-35 „</a:t>
            </a:r>
            <a:r>
              <a:rPr lang="cs-CZ" sz="2800" i="1" dirty="0"/>
              <a:t>Vnitřní kontrola a vyřizování petic a stížností v působnosti MO</a:t>
            </a:r>
            <a:r>
              <a:rPr lang="cs-CZ" sz="2800" dirty="0"/>
              <a:t>“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800" dirty="0"/>
              <a:t>NVMO č. 12/2011 </a:t>
            </a:r>
            <a:r>
              <a:rPr lang="cs-CZ" sz="2800" i="1" dirty="0">
                <a:cs typeface="Calibri" pitchFamily="34" charset="0"/>
              </a:rPr>
              <a:t>„Služební tělesná výchova v rezortu Ministerstva obrany“</a:t>
            </a:r>
            <a:endParaRPr lang="cs-CZ" sz="2800" dirty="0"/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800" dirty="0"/>
              <a:t>Plán kontrol nadřízených stupňů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800" dirty="0"/>
              <a:t>Plán kontrol vlastního organizačního prvku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800" dirty="0"/>
              <a:t>Metodika kontroly TV procesu + Metodická pomoc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800" dirty="0"/>
              <a:t>Kontrolní list a pověření ke kontrole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800" dirty="0"/>
              <a:t>Vyhodnocení kontrolní činnosti</a:t>
            </a:r>
          </a:p>
          <a:p>
            <a:pPr>
              <a:buNone/>
            </a:pP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legislativa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5400600"/>
          </a:xfrm>
        </p:spPr>
        <p:txBody>
          <a:bodyPr/>
          <a:lstStyle/>
          <a:p>
            <a:pPr>
              <a:defRPr/>
            </a:pPr>
            <a:r>
              <a:rPr lang="cs-CZ" dirty="0" err="1"/>
              <a:t>Všeob</a:t>
            </a:r>
            <a:r>
              <a:rPr lang="cs-CZ" dirty="0"/>
              <a:t> P-35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cs-CZ" dirty="0"/>
              <a:t>Komplexně řeší </a:t>
            </a:r>
            <a:r>
              <a:rPr lang="cs-CZ" u="sng" dirty="0"/>
              <a:t>veškerou</a:t>
            </a:r>
            <a:r>
              <a:rPr lang="cs-CZ" dirty="0"/>
              <a:t> kontrolní činnost</a:t>
            </a:r>
          </a:p>
          <a:p>
            <a:pPr>
              <a:defRPr/>
            </a:pPr>
            <a:r>
              <a:rPr lang="cs-CZ" sz="1800" dirty="0"/>
              <a:t>	(stanovuje cíle, zásady, organizaci a druhy kontrol)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cs-CZ" dirty="0"/>
              <a:t>Před vlastní kontrolou přečíst a ujasnit vlastní kontrolu s kontrolním orgánem </a:t>
            </a:r>
            <a:r>
              <a:rPr lang="cs-CZ" dirty="0">
                <a:solidFill>
                  <a:srgbClr val="FF0000"/>
                </a:solidFill>
                <a:hlinkClick r:id="rId2" action="ppaction://hlinkfile"/>
              </a:rPr>
              <a:t>Odkaz</a:t>
            </a:r>
            <a:endParaRPr lang="cs-CZ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NVMO č. 12/2011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cs-CZ" dirty="0"/>
              <a:t>Řeší </a:t>
            </a:r>
            <a:r>
              <a:rPr lang="cs-CZ" u="sng" dirty="0"/>
              <a:t>pouze</a:t>
            </a:r>
            <a:r>
              <a:rPr lang="cs-CZ" dirty="0"/>
              <a:t> kontrolní činnost služební tělesné výchovy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cs-CZ" dirty="0"/>
              <a:t>Čl. 110 – 142 + přílohy 1 – 7 </a:t>
            </a:r>
            <a:r>
              <a:rPr lang="cs-CZ" dirty="0">
                <a:solidFill>
                  <a:srgbClr val="FF0000"/>
                </a:solidFill>
                <a:hlinkClick r:id="rId3" action="ppaction://hlinkfile"/>
              </a:rPr>
              <a:t>Odkaz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plány kontrol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1)	Nadřízené stupně – vše z oblasti Služ. TV</a:t>
            </a:r>
          </a:p>
          <a:p>
            <a:endParaRPr lang="cs-CZ" dirty="0"/>
          </a:p>
          <a:p>
            <a:r>
              <a:rPr lang="cs-CZ" dirty="0"/>
              <a:t>2)	Vlastní organizační celek – provádění, důraz na kvalitu </a:t>
            </a:r>
            <a:r>
              <a:rPr lang="cs-CZ"/>
              <a:t>vedení výcviku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metodika kontroly TV procesu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71182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dirty="0"/>
              <a:t>Na co se připravit a co kontrolovat (Metodická pomoc, nadřízený stupeň)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>
                <a:hlinkClick r:id="rId3" action="ppaction://hlinkfile"/>
              </a:rPr>
              <a:t>Kontrolované oblasti </a:t>
            </a:r>
            <a:r>
              <a:rPr lang="cs-CZ" dirty="0"/>
              <a:t>(Oblast velení a řízení, Oblast organizace služební TP, Oblast VTV, Oblast logistického a materiálního zabezpečení TV procesu, Oblast kontrolní činnosti)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>
                <a:hlinkClick r:id="rId4" action="ppaction://hlinkfile"/>
              </a:rPr>
              <a:t>Kontrolní list </a:t>
            </a:r>
            <a:r>
              <a:rPr lang="cs-CZ" dirty="0"/>
              <a:t>a </a:t>
            </a:r>
            <a:r>
              <a:rPr lang="cs-CZ" dirty="0">
                <a:hlinkClick r:id="rId5" action="ppaction://hlinkfile"/>
              </a:rPr>
              <a:t>pověření ke kontrole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přezkoušení tělesné výkonnosti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3 základní skupiny testů:</a:t>
            </a:r>
          </a:p>
          <a:p>
            <a:pPr marL="258763" lvl="2" indent="-258763">
              <a:buFont typeface="Wingdings" pitchFamily="2" charset="2"/>
              <a:buChar char="§"/>
            </a:pPr>
            <a:r>
              <a:rPr lang="cs-CZ" sz="3200" dirty="0"/>
              <a:t>Testy základní tělesné výkonnosti</a:t>
            </a:r>
          </a:p>
          <a:p>
            <a:pPr marL="258763" lvl="2" indent="-258763">
              <a:buFont typeface="Wingdings" pitchFamily="2" charset="2"/>
              <a:buChar char="§"/>
            </a:pPr>
            <a:r>
              <a:rPr lang="cs-CZ" sz="3200" dirty="0"/>
              <a:t>Testy speciální výkonnosti</a:t>
            </a:r>
          </a:p>
          <a:p>
            <a:pPr marL="258763" lvl="2" indent="-258763">
              <a:buFont typeface="Wingdings" pitchFamily="2" charset="2"/>
              <a:buChar char="§"/>
            </a:pPr>
            <a:r>
              <a:rPr lang="cs-CZ" sz="3200" dirty="0"/>
              <a:t>Testy pohybového nadání – v AČR se neuplatňují</a:t>
            </a:r>
          </a:p>
          <a:p>
            <a:pPr marL="258763" lvl="2" indent="-258763">
              <a:buFont typeface="Wingdings" pitchFamily="2" charset="2"/>
              <a:buChar char="§"/>
            </a:pPr>
            <a:endParaRPr lang="cs-CZ" sz="3200" dirty="0"/>
          </a:p>
          <a:p>
            <a:pPr marL="1588" lvl="2">
              <a:buNone/>
            </a:pPr>
            <a:r>
              <a:rPr lang="cs-CZ" sz="3200" dirty="0"/>
              <a:t>Periodické kontroly tělesné výkonnosti</a:t>
            </a:r>
          </a:p>
          <a:p>
            <a:pPr marL="273050" lvl="2" indent="-273050">
              <a:buFont typeface="Wingdings" pitchFamily="2" charset="2"/>
              <a:buChar char="§"/>
            </a:pPr>
            <a:r>
              <a:rPr lang="cs-CZ" sz="3200" dirty="0">
                <a:hlinkClick r:id="rId2" action="ppaction://hlinkfile"/>
              </a:rPr>
              <a:t>Výroční přezkoušení</a:t>
            </a:r>
            <a:endParaRPr lang="cs-CZ" sz="3200" dirty="0"/>
          </a:p>
          <a:p>
            <a:pPr marL="273050" lvl="2" indent="-273050">
              <a:buFont typeface="Wingdings" pitchFamily="2" charset="2"/>
              <a:buChar char="§"/>
            </a:pPr>
            <a:r>
              <a:rPr lang="cs-CZ" sz="3200" dirty="0">
                <a:hlinkClick r:id="rId3" action="ppaction://hlinkfile"/>
              </a:rPr>
              <a:t>Profesní přezkoušení </a:t>
            </a:r>
            <a:r>
              <a:rPr lang="cs-CZ" sz="3200" dirty="0"/>
              <a:t>a </a:t>
            </a:r>
            <a:r>
              <a:rPr lang="cs-CZ" sz="3200" dirty="0">
                <a:hlinkClick r:id="rId4" action="ppaction://hlinkfile"/>
              </a:rPr>
              <a:t>Profesní minimum</a:t>
            </a:r>
            <a:endParaRPr lang="cs-CZ" sz="3200" dirty="0"/>
          </a:p>
          <a:p>
            <a:pPr marL="273050" lvl="2" indent="-273050">
              <a:buFont typeface="Wingdings" pitchFamily="2" charset="2"/>
              <a:buChar char="§"/>
            </a:pPr>
            <a:r>
              <a:rPr lang="cs-CZ" sz="3200" dirty="0"/>
              <a:t>kontrolní přezkoušení VÚ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Profesní minimum, přezkoušení a výroční přezkoušení fyzické výkonnosti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060848"/>
            <a:ext cx="8686800" cy="3168352"/>
          </a:xfrm>
        </p:spPr>
        <p:txBody>
          <a:bodyPr/>
          <a:lstStyle/>
          <a:p>
            <a:pPr>
              <a:buAutoNum type="arabicParenR"/>
            </a:pPr>
            <a:r>
              <a:rPr lang="cs-CZ" dirty="0"/>
              <a:t>termín</a:t>
            </a:r>
          </a:p>
          <a:p>
            <a:pPr>
              <a:buAutoNum type="arabicParenR"/>
            </a:pPr>
            <a:r>
              <a:rPr lang="cs-CZ" dirty="0"/>
              <a:t>náplň</a:t>
            </a:r>
          </a:p>
          <a:p>
            <a:pPr>
              <a:buFont typeface="+mj-lt"/>
              <a:buAutoNum type="arabicParenR"/>
            </a:pPr>
            <a:r>
              <a:rPr lang="cs-CZ" dirty="0"/>
              <a:t>výjimky, zvláštnosti (</a:t>
            </a:r>
            <a:r>
              <a:rPr lang="cs-CZ" sz="1800" dirty="0"/>
              <a:t>NVMO č.12/2011 </a:t>
            </a:r>
            <a:r>
              <a:rPr lang="cs-CZ" dirty="0">
                <a:hlinkClick r:id="rId2" action="ppaction://hlinkfile"/>
              </a:rPr>
              <a:t>čl. 96-109</a:t>
            </a:r>
            <a:r>
              <a:rPr lang="cs-CZ" dirty="0"/>
              <a:t>)</a:t>
            </a:r>
          </a:p>
          <a:p>
            <a:pPr>
              <a:buAutoNum type="arabicParenR"/>
            </a:pPr>
            <a:r>
              <a:rPr lang="cs-CZ" dirty="0">
                <a:hlinkClick r:id="rId3" action="ppaction://hlinkfile"/>
              </a:rPr>
              <a:t>metodika přezkoušení</a:t>
            </a:r>
            <a:r>
              <a:rPr lang="cs-CZ" dirty="0"/>
              <a:t> výroční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085943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7DCD93D62205A418397B06059BC2172" ma:contentTypeVersion="10" ma:contentTypeDescription="Vytvoří nový dokument" ma:contentTypeScope="" ma:versionID="890c877d4f1672f685e81822431ce00f">
  <xsd:schema xmlns:xsd="http://www.w3.org/2001/XMLSchema" xmlns:xs="http://www.w3.org/2001/XMLSchema" xmlns:p="http://schemas.microsoft.com/office/2006/metadata/properties" xmlns:ns2="462ab103-4c9e-4101-9b64-3b104aaa23b6" targetNamespace="http://schemas.microsoft.com/office/2006/metadata/properties" ma:root="true" ma:fieldsID="519a614d0662b15ed7048f3ecb37c40c" ns2:_="">
    <xsd:import namespace="462ab103-4c9e-4101-9b64-3b104aaa23b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2ab103-4c9e-4101-9b64-3b104aaa23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1DB7669-225E-432C-BB57-8D7BFCCE91C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9993AFD-AC46-4BB8-904A-D787B59FDE8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E462253-AF8F-4D1E-8833-AA1ADA7421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2ab103-4c9e-4101-9b64-3b104aaa23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116</TotalTime>
  <Words>397</Words>
  <Application>Microsoft Office PowerPoint</Application>
  <PresentationFormat>Předvádění na obrazovce (4:3)</PresentationFormat>
  <Paragraphs>84</Paragraphs>
  <Slides>11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Cesta</vt:lpstr>
      <vt:lpstr>teorie a didaktika tv v AČR</vt:lpstr>
      <vt:lpstr>Kontrolní činnost v TV procesu v AČR </vt:lpstr>
      <vt:lpstr>Co se dozvíme</vt:lpstr>
      <vt:lpstr>obsah</vt:lpstr>
      <vt:lpstr>legislativa</vt:lpstr>
      <vt:lpstr>plány kontrol</vt:lpstr>
      <vt:lpstr>metodika kontroly TV procesu</vt:lpstr>
      <vt:lpstr>přezkoušení tělesné výkonnosti</vt:lpstr>
      <vt:lpstr>Profesní minimum, přezkoušení a výroční přezkoušení fyzické výkonnosti</vt:lpstr>
      <vt:lpstr>Kontrolní otázky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cp:lastModifiedBy>Uživatel systému Windows</cp:lastModifiedBy>
  <cp:revision>88</cp:revision>
  <dcterms:modified xsi:type="dcterms:W3CDTF">2022-10-24T09:32:03Z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0x01010087DCD93D62205A418397B06059BC2172</vt:lpwstr>
  </property>
</Properties>
</file>