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86384"/>
  </p:normalViewPr>
  <p:slideViewPr>
    <p:cSldViewPr snapToGrid="0" snapToObjects="1">
      <p:cViewPr varScale="1">
        <p:scale>
          <a:sx n="98" d="100"/>
          <a:sy n="98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F55F-F747-1C4B-90B7-CDEEE3881FA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A4F11-4B58-8F46-8991-75D354E894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4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531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6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63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376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0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576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360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883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A4F11-4B58-8F46-8991-75D354E8943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93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372D-3C11-C740-AFD1-366D99348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E7519F-1F0C-2C4C-8888-9DD668EC1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B79BC9-7474-A143-83EA-A0636BC6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EC31DF-F7C9-1B40-A939-4D9D6182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4064D-D87C-CA41-94F7-FB9568E8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8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152FE-FAEC-4B41-B131-EADA3691F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9036D7-8FA7-7E4F-B43D-026C94F7C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5E4C25-FE27-0143-98F5-3FC92984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5974E-AF3F-B54B-B5E1-14415E7E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90E257-9210-0343-9BE0-F66C25F2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31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617916-AB5E-BA41-87DF-2F7C64D04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F9AD09-4EF2-9645-AB12-8B3196EA6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B44A8-E58D-6C40-B08C-7FC6366FC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45971A-D4D4-744D-B193-D39E9BBC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D756E-94AA-4249-961E-2342C162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3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9D9DE-6046-7442-801E-18D32A9C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D720A-EC7B-3C44-8229-1E497E3AE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51D752-71F6-5642-BD38-8306BCAC8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E18ACA-2B78-2E4F-A7ED-01DFC39A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E6545B-F032-C04E-912F-0CB1AB5F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9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3CDF6-10FA-BE49-8CBA-C28651C3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DC531C-7AD8-0243-99C3-E1FBD6A2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44856D-AD3E-D648-95DF-DA0DB42A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094F0D-99D2-EA48-A303-84F024BA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704102-F684-5D4B-9621-7F125E6F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09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CBF5E-0317-8749-85B5-8E5EBFBF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91BB0-E5D1-A54A-B069-DA5289E4F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F6EAA0-F38C-6E45-A90D-AB4422406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58F03C-2982-5747-9B7B-DAC12D46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109957-C469-534A-98F3-9EE2FAA7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45DF03-DEF4-1341-A8C2-D47FE45E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72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C5093-5ED8-8745-9466-8A7698E4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63A73E-04F8-794E-90CA-A37D470D7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FDDF2E-1092-D44D-BDC6-20C2E8FB3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C67985-C9E1-7D4B-871F-76BC249AD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55DF02-E250-D042-80DB-B26567329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E6589C-46D8-EC4B-977D-FC84B674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067F56-EB37-8346-8D00-DB02C2A0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528251-594C-4945-BECD-664EF694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60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6F962-FB33-A04F-807B-0693922C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F302E2-DC71-9148-8EF3-EC6624E90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04BB6D-AAAB-0648-87E8-603291D8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912B99-6AF7-4649-A43A-963451F8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96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A028FF-4D5D-4848-A6B9-38B096C3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464A18-049E-6644-87F6-9CC9F35D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F1272C-1E4E-114C-948D-B29D6B28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55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DD0A4-43BA-0646-9667-F25952F0A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7909EF-8BD6-FB41-86E6-41F1BD24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25EC23-CDEB-A149-B2BE-5A78B89EA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0E34F8-83FF-B34D-A877-17BADF41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C8E853-98DA-4F41-8E27-1F3D0C5D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A4EEE8-155B-9E45-A690-DFAC4E45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16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8EA74-CD15-7A47-84EF-A4E411004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5FFAF27-34B1-9949-9EF3-782232E0C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920F9A-0C7A-7448-B302-D8F3CB0A1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126B90-D2B7-494A-BBD6-CA93A9D3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2F5D4B-504C-6E44-A329-155C75A3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FE64B1-64FE-1246-92F9-AAF7327F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C9FC3D-C2FA-5F4C-BD9E-E6ADD9C4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EA9949-1059-5641-A550-A131759F7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30E3A0-0C0E-B643-8981-0E4C71593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157DB-1861-3442-B455-52A9E15736DD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EE467A-FE3D-3E4F-AD84-1F0738169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C676F-3A09-F042-AEBE-59FD837BC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5452-1637-9545-A0CA-B044C5FB8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0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B6A5E-2D5F-5A4C-A7ED-DF3B5AB9AE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Postmoderní filozofie náboženství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6E1E97-3515-1E47-A65E-5D34217F6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Encyklopedické heslo  </a:t>
            </a:r>
          </a:p>
        </p:txBody>
      </p:sp>
    </p:spTree>
    <p:extLst>
      <p:ext uri="{BB962C8B-B14F-4D97-AF65-F5344CB8AC3E}">
        <p14:creationId xmlns:p14="http://schemas.microsoft.com/office/powerpoint/2010/main" val="116483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C24C9-969F-7448-99D2-7BE16866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5" y="0"/>
            <a:ext cx="10511609" cy="582066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Postmoderna a filozofie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7D9E1BD-3FF4-4144-ADA2-802FE94AC7F6}"/>
              </a:ext>
            </a:extLst>
          </p:cNvPr>
          <p:cNvSpPr txBox="1"/>
          <p:nvPr/>
        </p:nvSpPr>
        <p:spPr>
          <a:xfrm>
            <a:off x="172011" y="582066"/>
            <a:ext cx="237360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Konec hegemonie osvícenské racionality </a:t>
            </a:r>
          </a:p>
          <a:p>
            <a:r>
              <a:rPr lang="cs-CZ" sz="3200" b="1" dirty="0"/>
              <a:t>Pluralita interpretací světa </a:t>
            </a:r>
            <a:r>
              <a:rPr lang="cs-CZ" sz="3200" dirty="0"/>
              <a:t>– vědecko-technický, umělecký,</a:t>
            </a:r>
          </a:p>
          <a:p>
            <a:r>
              <a:rPr lang="cs-CZ" sz="3200" dirty="0"/>
              <a:t> mýto-poetický a náboženský  jsou stejně legitimní; </a:t>
            </a:r>
          </a:p>
          <a:p>
            <a:r>
              <a:rPr lang="cs-CZ" sz="3200" b="1" dirty="0"/>
              <a:t>Perspektivismus</a:t>
            </a:r>
            <a:r>
              <a:rPr lang="cs-CZ" sz="3200" dirty="0"/>
              <a:t> ve filozofii i vědě </a:t>
            </a:r>
          </a:p>
          <a:p>
            <a:r>
              <a:rPr lang="cs-CZ" sz="3200" dirty="0"/>
              <a:t>Kvantová mechanika aj. – konec pozitivistického scientismu</a:t>
            </a:r>
          </a:p>
          <a:p>
            <a:r>
              <a:rPr lang="cs-CZ" sz="3200" dirty="0"/>
              <a:t> a „vědeckého materialismu“ ; </a:t>
            </a:r>
          </a:p>
          <a:p>
            <a:r>
              <a:rPr lang="cs-CZ" sz="3200" b="1" dirty="0"/>
              <a:t>Multikulturní</a:t>
            </a:r>
            <a:r>
              <a:rPr lang="cs-CZ" sz="3200" dirty="0"/>
              <a:t> přístup </a:t>
            </a:r>
          </a:p>
          <a:p>
            <a:r>
              <a:rPr lang="cs-CZ" sz="3200" dirty="0">
                <a:solidFill>
                  <a:srgbClr val="C00000"/>
                </a:solidFill>
              </a:rPr>
              <a:t>Postmoderna a  náboženství:</a:t>
            </a:r>
          </a:p>
          <a:p>
            <a:r>
              <a:rPr lang="cs-CZ" sz="3200" dirty="0"/>
              <a:t>Strach z relativismu, krize klasické metafyziky (a metafyzické teologie)</a:t>
            </a:r>
          </a:p>
          <a:p>
            <a:r>
              <a:rPr lang="cs-CZ" sz="3200" dirty="0"/>
              <a:t>Avšak možnosti pro nové založení filozofie náboženství </a:t>
            </a:r>
          </a:p>
          <a:p>
            <a:r>
              <a:rPr lang="cs-CZ" sz="3200" dirty="0"/>
              <a:t>a filozofické teologie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7556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E7A4E-F3C5-EA4D-BA7E-7BBF8D327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C00000"/>
                </a:solidFill>
              </a:rPr>
              <a:t>Postmoderna a myšlení (o) náboženství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DA11657-C10D-CC40-974D-DCE9B8BFCF40}"/>
              </a:ext>
            </a:extLst>
          </p:cNvPr>
          <p:cNvSpPr txBox="1"/>
          <p:nvPr/>
        </p:nvSpPr>
        <p:spPr>
          <a:xfrm>
            <a:off x="419100" y="1069383"/>
            <a:ext cx="112201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i="1" dirty="0"/>
              <a:t>Náboženství jako legitimní akademické téma</a:t>
            </a:r>
          </a:p>
          <a:p>
            <a:r>
              <a:rPr lang="cs-CZ" sz="3600" dirty="0"/>
              <a:t>Po válce židovští myslitelé, hl. </a:t>
            </a:r>
            <a:r>
              <a:rPr lang="cs-CZ" sz="3600" dirty="0" err="1"/>
              <a:t>Lévinas</a:t>
            </a:r>
            <a:r>
              <a:rPr lang="cs-CZ" sz="3600"/>
              <a:t> </a:t>
            </a:r>
            <a:endParaRPr lang="cs-CZ" sz="3600" dirty="0"/>
          </a:p>
          <a:p>
            <a:r>
              <a:rPr lang="cs-CZ" sz="3600" dirty="0"/>
              <a:t>“</a:t>
            </a:r>
            <a:r>
              <a:rPr lang="cs-CZ" sz="3600" dirty="0">
                <a:solidFill>
                  <a:srgbClr val="C00000"/>
                </a:solidFill>
              </a:rPr>
              <a:t>Obrat k jazyku</a:t>
            </a:r>
            <a:r>
              <a:rPr lang="cs-CZ" sz="3600" dirty="0"/>
              <a:t>“ – </a:t>
            </a:r>
            <a:r>
              <a:rPr lang="cs-CZ" sz="3600" dirty="0" err="1"/>
              <a:t>Wittgenstein</a:t>
            </a:r>
            <a:r>
              <a:rPr lang="cs-CZ" sz="3600" dirty="0"/>
              <a:t> (od logického pozitivismu k </a:t>
            </a:r>
            <a:r>
              <a:rPr lang="cs-CZ" sz="3600" dirty="0">
                <a:solidFill>
                  <a:srgbClr val="FF0000"/>
                </a:solidFill>
              </a:rPr>
              <a:t>analytické filozofii</a:t>
            </a:r>
            <a:r>
              <a:rPr lang="cs-CZ" sz="3600" dirty="0"/>
              <a:t>, obnově tomismu) </a:t>
            </a:r>
          </a:p>
          <a:p>
            <a:r>
              <a:rPr lang="cs-CZ" sz="3600" dirty="0" err="1">
                <a:solidFill>
                  <a:srgbClr val="FF0000"/>
                </a:solidFill>
              </a:rPr>
              <a:t>Heideggerův</a:t>
            </a:r>
            <a:r>
              <a:rPr lang="cs-CZ" sz="3600" dirty="0">
                <a:solidFill>
                  <a:srgbClr val="FF0000"/>
                </a:solidFill>
              </a:rPr>
              <a:t> obrat k Bytí </a:t>
            </a:r>
            <a:r>
              <a:rPr lang="cs-CZ" sz="3600" dirty="0"/>
              <a:t>(a </a:t>
            </a:r>
            <a:r>
              <a:rPr lang="cs-CZ" sz="3600" dirty="0" err="1"/>
              <a:t>vlivna</a:t>
            </a:r>
            <a:r>
              <a:rPr lang="cs-CZ" sz="3600" dirty="0"/>
              <a:t> filozofickou teologii) </a:t>
            </a:r>
          </a:p>
          <a:p>
            <a:r>
              <a:rPr lang="cs-CZ" sz="3600" dirty="0">
                <a:solidFill>
                  <a:srgbClr val="FF0000"/>
                </a:solidFill>
              </a:rPr>
              <a:t>TEOLOGICKÝ OBRAT ve francouzské a americké filozofii</a:t>
            </a:r>
            <a:endParaRPr lang="cs-CZ" sz="3600" dirty="0"/>
          </a:p>
          <a:p>
            <a:r>
              <a:rPr lang="cs-CZ" sz="3600" dirty="0"/>
              <a:t>fenomenologie a  hermeneutika:</a:t>
            </a:r>
          </a:p>
          <a:p>
            <a:r>
              <a:rPr lang="cs-CZ" sz="3600" dirty="0"/>
              <a:t>(Ricoeur, </a:t>
            </a:r>
            <a:r>
              <a:rPr lang="cs-CZ" sz="3600" dirty="0" err="1"/>
              <a:t>Luc-Marion</a:t>
            </a:r>
            <a:r>
              <a:rPr lang="cs-CZ" sz="3600" dirty="0"/>
              <a:t>, Henry, </a:t>
            </a:r>
            <a:r>
              <a:rPr lang="cs-CZ" sz="3600" dirty="0" err="1"/>
              <a:t>Caputo</a:t>
            </a:r>
            <a:r>
              <a:rPr lang="cs-CZ" sz="3600" dirty="0"/>
              <a:t>, Kearney) 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9968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73BCC-AB5B-F541-B65F-1BE6B9E9F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txBody>
          <a:bodyPr/>
          <a:lstStyle/>
          <a:p>
            <a:r>
              <a:rPr lang="cs-CZ" dirty="0"/>
              <a:t>Vztah náboženství a filozofie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6F54072-1770-2D48-87DB-4E89221E9D96}"/>
              </a:ext>
            </a:extLst>
          </p:cNvPr>
          <p:cNvSpPr txBox="1"/>
          <p:nvPr/>
        </p:nvSpPr>
        <p:spPr>
          <a:xfrm>
            <a:off x="0" y="1074421"/>
            <a:ext cx="120700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Prostupuje celé dějiny filozofie; filozofie vzniká v Řecku jako kritika mýtu a intepretace mýtů</a:t>
            </a:r>
          </a:p>
          <a:p>
            <a:r>
              <a:rPr lang="cs-CZ" sz="2400" dirty="0"/>
              <a:t>Filozofii náboženství možné chápat jako filozofickou reflexi náboženských otázek a jevu náboženství (porozumět tomuto jevu/ ani apologie ani „</a:t>
            </a:r>
            <a:r>
              <a:rPr lang="cs-CZ" sz="2400" dirty="0" err="1"/>
              <a:t>odvysvětlení</a:t>
            </a:r>
            <a:r>
              <a:rPr lang="cs-CZ" sz="2400" dirty="0"/>
              <a:t>“)</a:t>
            </a:r>
          </a:p>
          <a:p>
            <a:r>
              <a:rPr lang="cs-CZ" sz="2400" dirty="0"/>
              <a:t>Filozofie náboženství je </a:t>
            </a:r>
            <a:r>
              <a:rPr lang="cs-CZ" sz="2400" dirty="0" err="1"/>
              <a:t>meziobor</a:t>
            </a:r>
            <a:r>
              <a:rPr lang="cs-CZ" sz="2400" dirty="0"/>
              <a:t> filozofie a religionistiky (vedle sociologie náboženství, psychologie náboženství apod.)</a:t>
            </a:r>
          </a:p>
          <a:p>
            <a:r>
              <a:rPr lang="cs-CZ" sz="2400" dirty="0"/>
              <a:t>Jaký je vztah k teologii?</a:t>
            </a:r>
          </a:p>
          <a:p>
            <a:r>
              <a:rPr lang="cs-CZ" sz="2400" dirty="0"/>
              <a:t>Teologie je intelektuální reflexe obsahu náboženství s využitím filozofických pojmů</a:t>
            </a:r>
          </a:p>
          <a:p>
            <a:r>
              <a:rPr lang="cs-CZ" sz="2400" dirty="0"/>
              <a:t>Premoderní filozofie náboženství měla v křesťanství podobu „přirozené teologie“ (vedle teologie jako hermeneutiky Zjevení), odtud pojetí filozofie jako „</a:t>
            </a:r>
            <a:r>
              <a:rPr lang="cs-CZ" sz="2400" dirty="0" err="1"/>
              <a:t>ancilla</a:t>
            </a:r>
            <a:r>
              <a:rPr lang="cs-CZ" sz="2400" dirty="0"/>
              <a:t> </a:t>
            </a:r>
            <a:r>
              <a:rPr lang="cs-CZ" sz="2400" dirty="0" err="1"/>
              <a:t>theologiae</a:t>
            </a:r>
            <a:r>
              <a:rPr lang="cs-CZ" sz="2400" dirty="0"/>
              <a:t>“  </a:t>
            </a:r>
          </a:p>
          <a:p>
            <a:r>
              <a:rPr lang="cs-CZ" sz="2400" dirty="0"/>
              <a:t>V novověku emancipace filozofie od teologie, často filozofie náboženství je kritika náboženství a teologie </a:t>
            </a:r>
          </a:p>
          <a:p>
            <a:r>
              <a:rPr lang="cs-CZ" sz="2400" dirty="0"/>
              <a:t>V postmoderní době opět setkání filozofie a teologie vlivem fenomenologie a hermeneutiky („teologický obrat“ v současné postmoderní francouzské a americké fenomenologii) </a:t>
            </a:r>
          </a:p>
        </p:txBody>
      </p:sp>
    </p:spTree>
    <p:extLst>
      <p:ext uri="{BB962C8B-B14F-4D97-AF65-F5344CB8AC3E}">
        <p14:creationId xmlns:p14="http://schemas.microsoft.com/office/powerpoint/2010/main" val="61764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8448C-A307-D84E-811D-E00214A8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„Předporozumění</a:t>
            </a:r>
            <a:r>
              <a:rPr lang="cs-CZ" dirty="0"/>
              <a:t>“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BE8D24C-B3C4-4043-8C6B-02A03538B67B}"/>
              </a:ext>
            </a:extLst>
          </p:cNvPr>
          <p:cNvSpPr txBox="1"/>
          <p:nvPr/>
        </p:nvSpPr>
        <p:spPr>
          <a:xfrm>
            <a:off x="0" y="885371"/>
            <a:ext cx="1254304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Může kurs změnit náboženské postoje? Je to jeho cílem? </a:t>
            </a:r>
          </a:p>
          <a:p>
            <a:r>
              <a:rPr lang="cs-CZ" sz="3200" dirty="0">
                <a:solidFill>
                  <a:srgbClr val="C00000"/>
                </a:solidFill>
              </a:rPr>
              <a:t>Porozumění</a:t>
            </a:r>
            <a:r>
              <a:rPr lang="cs-CZ" sz="3200" dirty="0"/>
              <a:t>, filozofické chápání: hermeneutický přístup, interpretace v kontextu</a:t>
            </a:r>
          </a:p>
          <a:p>
            <a:r>
              <a:rPr lang="cs-CZ" sz="3200" dirty="0"/>
              <a:t>„Předporozumění“:</a:t>
            </a:r>
          </a:p>
          <a:p>
            <a:r>
              <a:rPr lang="cs-CZ" sz="3200" dirty="0"/>
              <a:t>Výchova, okolní kultura, vlastní zkušenosti </a:t>
            </a:r>
          </a:p>
          <a:p>
            <a:r>
              <a:rPr lang="cs-CZ" sz="3200" dirty="0"/>
              <a:t>Jak je tomu v dnešních Čechách? Ateismus?  (Škála- nejvíce „nones“)</a:t>
            </a:r>
          </a:p>
          <a:p>
            <a:r>
              <a:rPr lang="cs-CZ" sz="3200" dirty="0"/>
              <a:t>Odstup od náboženských institucí</a:t>
            </a:r>
          </a:p>
          <a:p>
            <a:r>
              <a:rPr lang="cs-CZ" sz="3200" dirty="0"/>
              <a:t>Malé procento plně identifikovaných, malé procento rozhodných a(anti)teistů</a:t>
            </a:r>
          </a:p>
          <a:p>
            <a:r>
              <a:rPr lang="cs-CZ" sz="3200" dirty="0"/>
              <a:t>NONES: Apateismus, náboženský analfabetismus, agnosticismus </a:t>
            </a:r>
          </a:p>
          <a:p>
            <a:r>
              <a:rPr lang="cs-CZ" sz="3200" dirty="0"/>
              <a:t>Alternativní spirituality, „vlastní bůh“ (SBNR)</a:t>
            </a:r>
          </a:p>
          <a:p>
            <a:r>
              <a:rPr lang="cs-CZ" sz="3200" dirty="0"/>
              <a:t>„Seekers“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679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2006BB1-715E-6A41-B874-0E826E97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Definovat náboženství</a:t>
            </a:r>
            <a:r>
              <a:rPr lang="cs-CZ" sz="3600" dirty="0"/>
              <a:t>?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7269E43-B4D1-3F48-A92B-266C2BC0FA45}"/>
              </a:ext>
            </a:extLst>
          </p:cNvPr>
          <p:cNvSpPr txBox="1"/>
          <p:nvPr/>
        </p:nvSpPr>
        <p:spPr>
          <a:xfrm>
            <a:off x="0" y="914400"/>
            <a:ext cx="1163453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Substanciální a funkcionální definice</a:t>
            </a:r>
          </a:p>
          <a:p>
            <a:endParaRPr lang="cs-CZ" sz="2400" dirty="0"/>
          </a:p>
          <a:p>
            <a:r>
              <a:rPr lang="cs-CZ" sz="2400" dirty="0"/>
              <a:t>Nelze vymezit předmět (Bůh? Posvátno? Ultimate concern?)</a:t>
            </a:r>
          </a:p>
          <a:p>
            <a:endParaRPr lang="cs-CZ" sz="2400" dirty="0"/>
          </a:p>
          <a:p>
            <a:r>
              <a:rPr lang="cs-CZ" sz="2400" dirty="0"/>
              <a:t>Množství funkcí – sociálně integrující </a:t>
            </a:r>
          </a:p>
          <a:p>
            <a:r>
              <a:rPr lang="cs-CZ" sz="2400" dirty="0"/>
              <a:t>                            -   interpretační (nalézání smyslu, zpracování kontingence)</a:t>
            </a:r>
          </a:p>
          <a:p>
            <a:r>
              <a:rPr lang="cs-CZ" sz="2400" dirty="0"/>
              <a:t>                            - spojující s transcendencí (kultura vztahu k nedisponovatelnému)  </a:t>
            </a:r>
          </a:p>
          <a:p>
            <a:endParaRPr lang="cs-CZ" sz="2400" dirty="0"/>
          </a:p>
          <a:p>
            <a:r>
              <a:rPr lang="cs-CZ" sz="2400" dirty="0"/>
              <a:t>Námitka: je to západní pojem, nemá ekvivalent v mimozápadních jazycích a kulturách </a:t>
            </a:r>
          </a:p>
          <a:p>
            <a:endParaRPr lang="cs-CZ" sz="2400" dirty="0"/>
          </a:p>
          <a:p>
            <a:r>
              <a:rPr lang="cs-CZ" sz="2400" dirty="0"/>
              <a:t>Koncept  „různých náboženství“ je moderní (17. stol.)</a:t>
            </a:r>
          </a:p>
          <a:p>
            <a:endParaRPr lang="cs-CZ" sz="2400" dirty="0"/>
          </a:p>
          <a:p>
            <a:r>
              <a:rPr lang="cs-CZ" sz="2400" dirty="0" err="1"/>
              <a:t>Mimozápadní</a:t>
            </a:r>
            <a:r>
              <a:rPr lang="cs-CZ" sz="2400" dirty="0"/>
              <a:t> duchovní směry nejsou náboženství </a:t>
            </a:r>
          </a:p>
          <a:p>
            <a:r>
              <a:rPr lang="cs-CZ" sz="2400" dirty="0"/>
              <a:t>„Křesťanství není náboženství“ (dialektická teologie )</a:t>
            </a:r>
          </a:p>
          <a:p>
            <a:r>
              <a:rPr lang="cs-CZ" sz="2400" dirty="0"/>
              <a:t>„Náboženství“ jsou i fenomény, které se tak neoznačují (politické ideologie, média apod.)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73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BEF85-9B65-6B43-BE6C-6BE14179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16"/>
            <a:ext cx="10752221" cy="541421"/>
          </a:xfrm>
        </p:spPr>
        <p:txBody>
          <a:bodyPr>
            <a:normAutofit fontScale="90000"/>
          </a:bodyPr>
          <a:lstStyle/>
          <a:p>
            <a:r>
              <a:rPr lang="cs-CZ" dirty="0"/>
              <a:t>Dějiny pojmu „</a:t>
            </a:r>
            <a:r>
              <a:rPr lang="cs-CZ" dirty="0">
                <a:solidFill>
                  <a:srgbClr val="C00000"/>
                </a:solidFill>
              </a:rPr>
              <a:t>religio</a:t>
            </a:r>
            <a:r>
              <a:rPr lang="cs-CZ" dirty="0"/>
              <a:t>“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4BBBCD-2BDF-CB4D-8D1F-876CF43CB6E5}"/>
              </a:ext>
            </a:extLst>
          </p:cNvPr>
          <p:cNvSpPr txBox="1"/>
          <p:nvPr/>
        </p:nvSpPr>
        <p:spPr>
          <a:xfrm>
            <a:off x="0" y="661737"/>
            <a:ext cx="12192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dirty="0"/>
              <a:t>Poprvé  v antickém Římě (znamená soubor rituálů a symbolů posvátného charakteru státu) </a:t>
            </a:r>
          </a:p>
          <a:p>
            <a:pPr lvl="0"/>
            <a:r>
              <a:rPr lang="cs-CZ" sz="2400" dirty="0"/>
              <a:t>Religio má </a:t>
            </a:r>
            <a:r>
              <a:rPr lang="cs-CZ" sz="2400" b="1" dirty="0"/>
              <a:t>integrující roli </a:t>
            </a:r>
            <a:r>
              <a:rPr lang="cs-CZ" sz="2400" dirty="0"/>
              <a:t>- politickou (jako dnes „občanské náboženství“)</a:t>
            </a:r>
          </a:p>
          <a:p>
            <a:pPr lvl="0"/>
            <a:r>
              <a:rPr lang="cs-CZ" sz="2400" dirty="0"/>
              <a:t>„rozumná úcta k uznaným bohům“ (Cicero); opak </a:t>
            </a:r>
            <a:r>
              <a:rPr lang="cs-CZ" sz="2400" i="1" dirty="0" err="1"/>
              <a:t>superstitio</a:t>
            </a:r>
            <a:endParaRPr lang="cs-CZ" sz="2400" dirty="0"/>
          </a:p>
          <a:p>
            <a:pPr lvl="0"/>
            <a:r>
              <a:rPr lang="cs-CZ" sz="2400" dirty="0"/>
              <a:t>v antice </a:t>
            </a:r>
            <a:r>
              <a:rPr lang="cs-CZ" sz="2400" b="1" dirty="0"/>
              <a:t>vedle</a:t>
            </a:r>
            <a:r>
              <a:rPr lang="cs-CZ" sz="2400" dirty="0"/>
              <a:t> religio </a:t>
            </a:r>
            <a:r>
              <a:rPr lang="cs-CZ" sz="2400" dirty="0" err="1"/>
              <a:t>narativy</a:t>
            </a:r>
            <a:r>
              <a:rPr lang="cs-CZ" sz="2400" dirty="0"/>
              <a:t> (</a:t>
            </a:r>
            <a:r>
              <a:rPr lang="cs-CZ" sz="2400" b="1" dirty="0"/>
              <a:t>mýty</a:t>
            </a:r>
            <a:r>
              <a:rPr lang="cs-CZ" sz="2400" dirty="0"/>
              <a:t>) a </a:t>
            </a:r>
            <a:r>
              <a:rPr lang="cs-CZ" sz="2400" b="1" dirty="0"/>
              <a:t>filozofie</a:t>
            </a:r>
            <a:r>
              <a:rPr lang="cs-CZ" sz="2400" dirty="0"/>
              <a:t> (ta vzniká v Řecku jako kritika a interpretace řeckých mýtů) – zde otázky hledání smyslu života;  </a:t>
            </a:r>
          </a:p>
          <a:p>
            <a:pPr lvl="0"/>
            <a:r>
              <a:rPr lang="cs-CZ" sz="2400" dirty="0"/>
              <a:t>a kulty, </a:t>
            </a:r>
            <a:r>
              <a:rPr lang="cs-CZ" sz="2400" b="1" dirty="0"/>
              <a:t>mystéria</a:t>
            </a:r>
            <a:r>
              <a:rPr lang="cs-CZ" sz="2400" dirty="0"/>
              <a:t> (zde spiritualita, náboženská zkušenost, zážitek transcendentna) </a:t>
            </a:r>
          </a:p>
          <a:p>
            <a:pPr lvl="0"/>
            <a:endParaRPr lang="cs-CZ" sz="2400" dirty="0"/>
          </a:p>
          <a:p>
            <a:pPr lvl="0"/>
            <a:r>
              <a:rPr lang="cs-CZ" sz="2800" dirty="0"/>
              <a:t>Teprve křesťanství v okamžiku, kdy se stane „náboženstvím“ integruje politickou, filozofickou a spirituální dimenzi </a:t>
            </a:r>
          </a:p>
          <a:p>
            <a:pPr lvl="0"/>
            <a:endParaRPr lang="cs-CZ" dirty="0"/>
          </a:p>
          <a:p>
            <a:pPr lvl="0"/>
            <a:r>
              <a:rPr lang="cs-CZ" sz="2800" dirty="0"/>
              <a:t>Ve středověku je „religio“ okrajový pojem : buď označuje řeholní řády nebo ctnost, přidruženou k spravedlnosti 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Centrálním pojmem je </a:t>
            </a:r>
            <a:r>
              <a:rPr lang="cs-CZ" sz="2800" b="1" dirty="0"/>
              <a:t>víra</a:t>
            </a:r>
            <a:r>
              <a:rPr lang="cs-CZ" sz="2800" dirty="0"/>
              <a:t> (fides)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10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8A140-66E7-3744-96C6-5F1CE106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51" y="1"/>
            <a:ext cx="10639927" cy="733925"/>
          </a:xfrm>
        </p:spPr>
        <p:txBody>
          <a:bodyPr/>
          <a:lstStyle/>
          <a:p>
            <a:r>
              <a:rPr lang="cs-CZ" sz="3600" b="1" dirty="0">
                <a:solidFill>
                  <a:srgbClr val="C00000"/>
                </a:solidFill>
              </a:rPr>
              <a:t>Víra – judeo-křesťanské specifikum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E73C20B-4CA9-6543-9014-C9F95FBF89CB}"/>
              </a:ext>
            </a:extLst>
          </p:cNvPr>
          <p:cNvSpPr txBox="1"/>
          <p:nvPr/>
        </p:nvSpPr>
        <p:spPr>
          <a:xfrm>
            <a:off x="0" y="650946"/>
            <a:ext cx="1186189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Vzniká v rámci axiálního věku u židovských proroků  (kolem 5 stol.)</a:t>
            </a:r>
          </a:p>
          <a:p>
            <a:r>
              <a:rPr lang="cs-CZ" sz="2800" dirty="0"/>
              <a:t>V napětí s chrámovým kultem kněží i s magií</a:t>
            </a:r>
          </a:p>
          <a:p>
            <a:r>
              <a:rPr lang="cs-CZ" sz="2800" dirty="0"/>
              <a:t>Osobní vztah k transcendentnímu Bohu (důvěra a věrnost)</a:t>
            </a:r>
          </a:p>
          <a:p>
            <a:r>
              <a:rPr lang="cs-CZ" sz="2800" dirty="0"/>
              <a:t>odpověď na povolání, archetyp cesty (exodus), </a:t>
            </a:r>
          </a:p>
          <a:p>
            <a:r>
              <a:rPr lang="cs-CZ" sz="2800" dirty="0"/>
              <a:t>sociální etika, </a:t>
            </a:r>
          </a:p>
          <a:p>
            <a:r>
              <a:rPr lang="cs-CZ" sz="2800" dirty="0"/>
              <a:t>otevřenost k budoucnosti</a:t>
            </a:r>
          </a:p>
          <a:p>
            <a:r>
              <a:rPr lang="cs-CZ" sz="2800" dirty="0"/>
              <a:t>Filozofie  a víra ruší mýtické pojetí světa</a:t>
            </a:r>
          </a:p>
          <a:p>
            <a:r>
              <a:rPr lang="cs-CZ" sz="2800" dirty="0"/>
              <a:t>(v hebrejském myšlení počátek „sekularizace přírody a politiky“) </a:t>
            </a:r>
          </a:p>
          <a:p>
            <a:endParaRPr lang="cs-CZ" sz="2800" dirty="0"/>
          </a:p>
          <a:p>
            <a:pPr lvl="0"/>
            <a:r>
              <a:rPr lang="cs-CZ" sz="2800" dirty="0"/>
              <a:t>Na víru proroků navazuje rané křesťanství – Ježíš a zejména Pavel </a:t>
            </a:r>
          </a:p>
          <a:p>
            <a:pPr lvl="0"/>
            <a:r>
              <a:rPr lang="cs-CZ" sz="2800" dirty="0"/>
              <a:t>Pavlův univerzalismus , emancipace od židovství </a:t>
            </a:r>
          </a:p>
          <a:p>
            <a:pPr lvl="0"/>
            <a:r>
              <a:rPr lang="cs-CZ" sz="2800" dirty="0"/>
              <a:t>rané křesťanství jako „cesta následování“ </a:t>
            </a:r>
          </a:p>
          <a:p>
            <a:r>
              <a:rPr lang="cs-CZ" sz="2800" dirty="0"/>
              <a:t>potřeba filozofické interpretace víry : apologeti/ patristika/ scholastika</a:t>
            </a:r>
            <a:r>
              <a:rPr lang="cs-CZ" sz="2800" dirty="0">
                <a:effectLst/>
              </a:rPr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11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C0E9D-FE24-BD42-A1F1-1FB8F4C4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15" y="1"/>
            <a:ext cx="10515600" cy="794084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Vznik modernity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F86592-28ED-F64F-9EAB-9F23CE8A170F}"/>
              </a:ext>
            </a:extLst>
          </p:cNvPr>
          <p:cNvSpPr txBox="1"/>
          <p:nvPr/>
        </p:nvSpPr>
        <p:spPr>
          <a:xfrm>
            <a:off x="136357" y="794085"/>
            <a:ext cx="1214788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Zánik Christianitas (národní státy) 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Renesance (kult řečtiny a antiky)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Schisma mezi scholastickou teologií a vznikající přírodovědou 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Reformace (individualismus víry, demokratizace církve – a společnosti)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Schisma západního křesťanství a náboženské války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„Třetí  cesta křesťanství“ a počátky osvícenství 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Descartes  a rozdělení světa na objekt a subjekt, cogito (Bůh „bezdomovcem“)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Nové chápání přirozenosti (a nadpřirozena) 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Bůh jako označení pro mechanickou příčinu světa jako zdroje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deismus  </a:t>
            </a:r>
          </a:p>
          <a:p>
            <a:pPr marL="285750" indent="-285750">
              <a:buFontTx/>
              <a:buChar char="-"/>
            </a:pPr>
            <a:r>
              <a:rPr lang="cs-CZ" sz="3200" dirty="0"/>
              <a:t>Kantův agnosticismus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30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3F635-5980-BD4D-9D4A-232C6EDD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180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Novověká filozofie náboženství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9F37080-A0C7-EC40-B2EF-9CA3B3B73765}"/>
              </a:ext>
            </a:extLst>
          </p:cNvPr>
          <p:cNvSpPr txBox="1"/>
          <p:nvPr/>
        </p:nvSpPr>
        <p:spPr>
          <a:xfrm>
            <a:off x="136357" y="878306"/>
            <a:ext cx="144940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 rámci fragmentizace je možný odstup od náboženství – reflexe a kritika </a:t>
            </a:r>
          </a:p>
          <a:p>
            <a:r>
              <a:rPr lang="cs-CZ" sz="3200" dirty="0"/>
              <a:t>Filozofie náboženství dříve v rámci přirozené teologie,</a:t>
            </a:r>
          </a:p>
          <a:p>
            <a:r>
              <a:rPr lang="cs-CZ" sz="3200" dirty="0"/>
              <a:t>Nyní v rámci filozofie genitivů</a:t>
            </a:r>
          </a:p>
          <a:p>
            <a:r>
              <a:rPr lang="cs-CZ" sz="3200" dirty="0"/>
              <a:t>Osvícenství </a:t>
            </a:r>
          </a:p>
          <a:p>
            <a:r>
              <a:rPr lang="cs-CZ" sz="3200" b="1" dirty="0"/>
              <a:t>Francouzské osvícenství</a:t>
            </a:r>
            <a:r>
              <a:rPr lang="cs-CZ" sz="3200" dirty="0"/>
              <a:t> – ateistická kritika, odpor vůči starému režimu </a:t>
            </a:r>
          </a:p>
          <a:p>
            <a:r>
              <a:rPr lang="cs-CZ" sz="3200" b="1" dirty="0"/>
              <a:t>KANT </a:t>
            </a:r>
            <a:r>
              <a:rPr lang="cs-CZ" sz="3200" dirty="0"/>
              <a:t>– odmítnutí staré metafyziky, doménou náboženství je morálka</a:t>
            </a:r>
          </a:p>
          <a:p>
            <a:r>
              <a:rPr lang="cs-CZ" sz="3200" dirty="0"/>
              <a:t> (postulát praktického rozumu)</a:t>
            </a:r>
          </a:p>
          <a:p>
            <a:r>
              <a:rPr lang="cs-CZ" sz="3200" b="1" dirty="0"/>
              <a:t>Hegelova syntéza</a:t>
            </a:r>
            <a:r>
              <a:rPr lang="cs-CZ" sz="3200" dirty="0"/>
              <a:t> – křesťanství v rámci dějin Ducha</a:t>
            </a:r>
          </a:p>
          <a:p>
            <a:r>
              <a:rPr lang="cs-CZ" sz="3200" b="1" dirty="0" err="1"/>
              <a:t>Schleiermacher</a:t>
            </a:r>
            <a:r>
              <a:rPr lang="cs-CZ" sz="3200" dirty="0"/>
              <a:t> – náboženská zkušenost  (odtud psychologie náboženství, hermeneutika)</a:t>
            </a:r>
          </a:p>
          <a:p>
            <a:r>
              <a:rPr lang="cs-CZ" sz="3200" b="1" dirty="0"/>
              <a:t>Feuerbach </a:t>
            </a:r>
            <a:r>
              <a:rPr lang="cs-CZ" sz="3200" dirty="0"/>
              <a:t>– projekce, redukce na antropologii (odtud Marx, Freud) </a:t>
            </a:r>
          </a:p>
        </p:txBody>
      </p:sp>
    </p:spTree>
    <p:extLst>
      <p:ext uri="{BB962C8B-B14F-4D97-AF65-F5344CB8AC3E}">
        <p14:creationId xmlns:p14="http://schemas.microsoft.com/office/powerpoint/2010/main" val="11162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A924F-A001-DC49-86BF-BD5DA93A9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254"/>
            <a:ext cx="10515600" cy="50532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Počátky postmodernity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CA3B23D-C110-994C-83BF-0ED57850FDAD}"/>
              </a:ext>
            </a:extLst>
          </p:cNvPr>
          <p:cNvSpPr txBox="1"/>
          <p:nvPr/>
        </p:nvSpPr>
        <p:spPr>
          <a:xfrm>
            <a:off x="0" y="601579"/>
            <a:ext cx="1219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Pojem (historik </a:t>
            </a:r>
            <a:r>
              <a:rPr lang="cs-CZ" sz="3200" dirty="0" err="1"/>
              <a:t>Toynbee</a:t>
            </a:r>
            <a:r>
              <a:rPr lang="cs-CZ" sz="3200" dirty="0"/>
              <a:t>, architektura – ve filozofii od 70.let 20. stol</a:t>
            </a:r>
          </a:p>
          <a:p>
            <a:r>
              <a:rPr lang="cs-CZ" sz="3200" dirty="0" err="1"/>
              <a:t>Lyotard</a:t>
            </a:r>
            <a:r>
              <a:rPr lang="cs-CZ" sz="3200" dirty="0"/>
              <a:t> – (pak </a:t>
            </a:r>
            <a:r>
              <a:rPr lang="cs-CZ" sz="3200" dirty="0" err="1"/>
              <a:t>Derrida</a:t>
            </a:r>
            <a:r>
              <a:rPr lang="cs-CZ" sz="3200" dirty="0"/>
              <a:t>, </a:t>
            </a:r>
            <a:r>
              <a:rPr lang="cs-CZ" sz="3200" dirty="0" err="1"/>
              <a:t>Foucalt</a:t>
            </a:r>
            <a:r>
              <a:rPr lang="cs-CZ" sz="3200" dirty="0"/>
              <a:t> aj.) – konec velkých vyprávění. </a:t>
            </a:r>
            <a:r>
              <a:rPr lang="cs-CZ" sz="3200" dirty="0">
                <a:solidFill>
                  <a:srgbClr val="C00000"/>
                </a:solidFill>
              </a:rPr>
              <a:t>pluralita</a:t>
            </a:r>
            <a:r>
              <a:rPr lang="cs-CZ" sz="3200" dirty="0"/>
              <a:t>.  </a:t>
            </a:r>
          </a:p>
          <a:p>
            <a:r>
              <a:rPr lang="cs-CZ" sz="3200" dirty="0"/>
              <a:t>Zkušenost světových válek: krize modernity (hl. mýtu pokroku):</a:t>
            </a:r>
          </a:p>
          <a:p>
            <a:r>
              <a:rPr lang="cs-CZ" sz="3200" dirty="0">
                <a:solidFill>
                  <a:srgbClr val="FF0000"/>
                </a:solidFill>
              </a:rPr>
              <a:t>1969? </a:t>
            </a:r>
          </a:p>
          <a:p>
            <a:r>
              <a:rPr lang="cs-CZ" sz="3200" dirty="0"/>
              <a:t>Kulturní revoluce 68 jako poslední výkřik modernity </a:t>
            </a:r>
          </a:p>
          <a:p>
            <a:r>
              <a:rPr lang="cs-CZ" sz="3200" dirty="0"/>
              <a:t>1969 – člověk na Měsíci/</a:t>
            </a:r>
          </a:p>
          <a:p>
            <a:r>
              <a:rPr lang="cs-CZ" sz="3200" dirty="0"/>
              <a:t> vynález mikroprocesoru, internetový věk, globalizace </a:t>
            </a:r>
          </a:p>
          <a:p>
            <a:r>
              <a:rPr lang="cs-CZ" sz="3200" dirty="0">
                <a:solidFill>
                  <a:srgbClr val="FF0000"/>
                </a:solidFill>
              </a:rPr>
              <a:t>1989?</a:t>
            </a:r>
          </a:p>
          <a:p>
            <a:r>
              <a:rPr lang="cs-CZ" sz="3200" dirty="0"/>
              <a:t>Pád bipolárního světa, další krok globalizace /Fukyama: Konec dějin?</a:t>
            </a:r>
          </a:p>
          <a:p>
            <a:r>
              <a:rPr lang="cs-CZ" sz="3200" dirty="0">
                <a:solidFill>
                  <a:srgbClr val="FF0000"/>
                </a:solidFill>
              </a:rPr>
              <a:t>2001?</a:t>
            </a:r>
          </a:p>
          <a:p>
            <a:r>
              <a:rPr lang="cs-CZ" sz="3200" dirty="0"/>
              <a:t>Útok na New York, Krize globalizace </a:t>
            </a:r>
          </a:p>
          <a:p>
            <a:r>
              <a:rPr lang="cs-CZ" sz="3200" dirty="0"/>
              <a:t>Terorismus, nacionalismus, fundamentalismus, populismus, krize důvěry v elity a rozum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47512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993</Words>
  <Application>Microsoft Office PowerPoint</Application>
  <PresentationFormat>Širokoúhlá obrazovka</PresentationFormat>
  <Paragraphs>129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Postmoderní filozofie náboženství </vt:lpstr>
      <vt:lpstr>Vztah náboženství a filozofie </vt:lpstr>
      <vt:lpstr>„Předporozumění“</vt:lpstr>
      <vt:lpstr>Definovat náboženství? </vt:lpstr>
      <vt:lpstr>Dějiny pojmu „religio“ </vt:lpstr>
      <vt:lpstr>Víra – judeo-křesťanské specifikum </vt:lpstr>
      <vt:lpstr>Vznik modernity </vt:lpstr>
      <vt:lpstr>Novověká filozofie náboženství </vt:lpstr>
      <vt:lpstr>Počátky postmodernity </vt:lpstr>
      <vt:lpstr>Postmoderna a filozofie </vt:lpstr>
      <vt:lpstr>Postmoderna a myšlení (o) náboženství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Postmoderní filozofie náboženství </dc:title>
  <dc:creator>T H</dc:creator>
  <cp:lastModifiedBy>Choulíková, Klára</cp:lastModifiedBy>
  <cp:revision>2</cp:revision>
  <dcterms:created xsi:type="dcterms:W3CDTF">2022-02-16T12:10:02Z</dcterms:created>
  <dcterms:modified xsi:type="dcterms:W3CDTF">2022-03-04T09:39:06Z</dcterms:modified>
</cp:coreProperties>
</file>