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8" r:id="rId2"/>
  </p:sldMasterIdLst>
  <p:notesMasterIdLst>
    <p:notesMasterId r:id="rId18"/>
  </p:notesMasterIdLst>
  <p:sldIdLst>
    <p:sldId id="261" r:id="rId3"/>
    <p:sldId id="257" r:id="rId4"/>
    <p:sldId id="260" r:id="rId5"/>
    <p:sldId id="264" r:id="rId6"/>
    <p:sldId id="258" r:id="rId7"/>
    <p:sldId id="273" r:id="rId8"/>
    <p:sldId id="263" r:id="rId9"/>
    <p:sldId id="265" r:id="rId10"/>
    <p:sldId id="270" r:id="rId11"/>
    <p:sldId id="266" r:id="rId12"/>
    <p:sldId id="267" r:id="rId13"/>
    <p:sldId id="271" r:id="rId14"/>
    <p:sldId id="268" r:id="rId15"/>
    <p:sldId id="272" r:id="rId16"/>
    <p:sldId id="25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429" autoAdjust="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444031-9F2C-4EA4-BCF3-8CF5538B6C1A}" type="datetimeFigureOut">
              <a:rPr lang="es-ES" smtClean="0"/>
              <a:t>05/04/2020</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644ACA-5AF6-4F00-A460-DAE64BDC38B5}" type="slidenum">
              <a:rPr lang="es-ES" smtClean="0"/>
              <a:t>‹Nº›</a:t>
            </a:fld>
            <a:endParaRPr lang="es-ES"/>
          </a:p>
        </p:txBody>
      </p:sp>
    </p:spTree>
    <p:extLst>
      <p:ext uri="{BB962C8B-B14F-4D97-AF65-F5344CB8AC3E}">
        <p14:creationId xmlns:p14="http://schemas.microsoft.com/office/powerpoint/2010/main" val="3725144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97644ACA-5AF6-4F00-A460-DAE64BDC38B5}" type="slidenum">
              <a:rPr lang="es-ES" smtClean="0"/>
              <a:t>5</a:t>
            </a:fld>
            <a:endParaRPr lang="es-ES"/>
          </a:p>
        </p:txBody>
      </p:sp>
    </p:spTree>
    <p:extLst>
      <p:ext uri="{BB962C8B-B14F-4D97-AF65-F5344CB8AC3E}">
        <p14:creationId xmlns:p14="http://schemas.microsoft.com/office/powerpoint/2010/main" val="1315165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err="1"/>
              <a:t>From</a:t>
            </a:r>
            <a:r>
              <a:rPr lang="es-MX" dirty="0"/>
              <a:t> 2012 </a:t>
            </a:r>
            <a:r>
              <a:rPr lang="es-MX" dirty="0" err="1"/>
              <a:t>to</a:t>
            </a:r>
            <a:r>
              <a:rPr lang="es-MX" dirty="0"/>
              <a:t> 2016, </a:t>
            </a:r>
            <a:r>
              <a:rPr lang="es-MX" dirty="0" err="1"/>
              <a:t>approximately</a:t>
            </a:r>
            <a:r>
              <a:rPr lang="es-MX" dirty="0"/>
              <a:t> 7% </a:t>
            </a:r>
            <a:r>
              <a:rPr lang="es-MX" dirty="0" err="1"/>
              <a:t>of</a:t>
            </a:r>
            <a:r>
              <a:rPr lang="es-MX" dirty="0"/>
              <a:t> </a:t>
            </a:r>
            <a:r>
              <a:rPr lang="es-MX" dirty="0" err="1"/>
              <a:t>the</a:t>
            </a:r>
            <a:r>
              <a:rPr lang="es-MX" dirty="0"/>
              <a:t> </a:t>
            </a:r>
            <a:r>
              <a:rPr lang="es-MX" dirty="0" err="1"/>
              <a:t>miners</a:t>
            </a:r>
            <a:r>
              <a:rPr lang="es-MX" dirty="0"/>
              <a:t> </a:t>
            </a:r>
            <a:r>
              <a:rPr lang="es-MX" dirty="0" err="1"/>
              <a:t>working</a:t>
            </a:r>
            <a:r>
              <a:rPr lang="es-MX" dirty="0"/>
              <a:t> in </a:t>
            </a:r>
            <a:r>
              <a:rPr lang="es-MX" dirty="0" err="1"/>
              <a:t>Poland</a:t>
            </a:r>
            <a:r>
              <a:rPr lang="es-MX" dirty="0"/>
              <a:t> </a:t>
            </a:r>
            <a:r>
              <a:rPr lang="es-MX" dirty="0" err="1"/>
              <a:t>suffered</a:t>
            </a:r>
            <a:r>
              <a:rPr lang="es-MX" dirty="0"/>
              <a:t> </a:t>
            </a:r>
            <a:r>
              <a:rPr lang="es-MX" dirty="0" err="1"/>
              <a:t>accidents</a:t>
            </a:r>
            <a:r>
              <a:rPr lang="es-MX" dirty="0"/>
              <a:t>.</a:t>
            </a:r>
          </a:p>
          <a:p>
            <a:r>
              <a:rPr lang="en-US" dirty="0"/>
              <a:t>In 2017, across the EU, the annual cost of air pollution from coal power plants is staggering. Every year, there are 28 600 000 cases of lower respiratory symptoms; 4 100 000 lost working days; 2 100 000 days of medication; and 18 200 premature deaths associated with air pollution. The combined cost of all of this is between EUR 15.5–42.8 billion. Specifically in Poland, a recent report by the WHO and the OECD estimated that health costs from air pollution are equal to 20% of the country’s GDP. These costs are most likely higher, because healthcare costs and loss of workers productivity are not factored into the WHO/OECD assessment. </a:t>
            </a:r>
          </a:p>
          <a:p>
            <a:r>
              <a:rPr lang="en-US" dirty="0"/>
              <a:t>Numerous health (respiratory problems) to coal miners later in their life.</a:t>
            </a:r>
            <a:endParaRPr lang="es-MX" dirty="0"/>
          </a:p>
          <a:p>
            <a:endParaRPr lang="es-ES" dirty="0"/>
          </a:p>
        </p:txBody>
      </p:sp>
      <p:sp>
        <p:nvSpPr>
          <p:cNvPr id="4" name="Marcador de número de diapositiva 3"/>
          <p:cNvSpPr>
            <a:spLocks noGrp="1"/>
          </p:cNvSpPr>
          <p:nvPr>
            <p:ph type="sldNum" sz="quarter" idx="5"/>
          </p:nvPr>
        </p:nvSpPr>
        <p:spPr/>
        <p:txBody>
          <a:bodyPr/>
          <a:lstStyle/>
          <a:p>
            <a:fld id="{97644ACA-5AF6-4F00-A460-DAE64BDC38B5}" type="slidenum">
              <a:rPr lang="es-ES" smtClean="0"/>
              <a:t>6</a:t>
            </a:fld>
            <a:endParaRPr lang="es-ES"/>
          </a:p>
        </p:txBody>
      </p:sp>
    </p:spTree>
    <p:extLst>
      <p:ext uri="{BB962C8B-B14F-4D97-AF65-F5344CB8AC3E}">
        <p14:creationId xmlns:p14="http://schemas.microsoft.com/office/powerpoint/2010/main" val="49767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n-GB" dirty="0"/>
              <a:t>Parliament believes that the European Green deal is necessary, and that it is not as strict as experts and scientists would want or advice, it may even fall short. But it is the very least to do, and all member states are expected to comply without individual benefits or particular exemptions. </a:t>
            </a:r>
          </a:p>
          <a:p>
            <a:pPr algn="just"/>
            <a:endParaRPr lang="en-GB" dirty="0"/>
          </a:p>
          <a:p>
            <a:pPr algn="just"/>
            <a:r>
              <a:rPr lang="en-GB" dirty="0"/>
              <a:t>The main objectives of the Green Deal are clearly stated and understood all around. But there is a vital one that Poland has failed to understand. “A Project which can not be achieved by forcing the same responsibilities on inhomogeneous states, especially with the assumption which is not clearly proven to be the only way to reach the European collective goals. The European Union with its long traditions of social equality and esteem for sovereignty, represents the principle of common but different responsibilities. That is what the polish people believe in.” (Poland’s Position Paper)</a:t>
            </a:r>
          </a:p>
          <a:p>
            <a:pPr algn="just"/>
            <a:endParaRPr lang="en-GB" dirty="0"/>
          </a:p>
          <a:p>
            <a:pPr algn="just"/>
            <a:r>
              <a:rPr lang="en-GB" dirty="0"/>
              <a:t>By the acceptance and implementation of the European Green Deal, the EU hopes to set an example for the rest of the world, inspire, and apply pressure to the countries that have not taken action. Agreeing with Poland would mean to also agree on what the USA and specifically China are doing regarding the environment. Therefore failing this critical objective and justifying the actions of two of the countries that could do the most for the environment.</a:t>
            </a:r>
          </a:p>
          <a:p>
            <a:endParaRPr lang="es-ES" dirty="0"/>
          </a:p>
        </p:txBody>
      </p:sp>
      <p:sp>
        <p:nvSpPr>
          <p:cNvPr id="4" name="Marcador de número de diapositiva 3"/>
          <p:cNvSpPr>
            <a:spLocks noGrp="1"/>
          </p:cNvSpPr>
          <p:nvPr>
            <p:ph type="sldNum" sz="quarter" idx="5"/>
          </p:nvPr>
        </p:nvSpPr>
        <p:spPr/>
        <p:txBody>
          <a:bodyPr/>
          <a:lstStyle/>
          <a:p>
            <a:fld id="{97644ACA-5AF6-4F00-A460-DAE64BDC38B5}" type="slidenum">
              <a:rPr lang="es-ES" smtClean="0"/>
              <a:t>14</a:t>
            </a:fld>
            <a:endParaRPr lang="es-ES"/>
          </a:p>
        </p:txBody>
      </p:sp>
    </p:spTree>
    <p:extLst>
      <p:ext uri="{BB962C8B-B14F-4D97-AF65-F5344CB8AC3E}">
        <p14:creationId xmlns:p14="http://schemas.microsoft.com/office/powerpoint/2010/main" val="2883618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CAE9D4-15F8-40E4-A09F-D8B71FE38AA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C9706CC-5A81-47D2-AA07-BAA039D30A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63E6F5B-5467-4FD9-92D5-419227C10F3A}"/>
              </a:ext>
            </a:extLst>
          </p:cNvPr>
          <p:cNvSpPr>
            <a:spLocks noGrp="1"/>
          </p:cNvSpPr>
          <p:nvPr>
            <p:ph type="dt" sz="half" idx="10"/>
          </p:nvPr>
        </p:nvSpPr>
        <p:spPr/>
        <p:txBody>
          <a:bodyPr/>
          <a:lstStyle/>
          <a:p>
            <a:r>
              <a:rPr lang="de-DE"/>
              <a:t>06.04.2020</a:t>
            </a:r>
          </a:p>
        </p:txBody>
      </p:sp>
      <p:sp>
        <p:nvSpPr>
          <p:cNvPr id="5" name="Fußzeilenplatzhalter 4">
            <a:extLst>
              <a:ext uri="{FF2B5EF4-FFF2-40B4-BE49-F238E27FC236}">
                <a16:creationId xmlns:a16="http://schemas.microsoft.com/office/drawing/2014/main" id="{0372D0A7-3A14-41D4-83A7-B3673A084F6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D17F648-A9B4-4C34-9F79-75B2FE32719E}"/>
              </a:ext>
            </a:extLst>
          </p:cNvPr>
          <p:cNvSpPr>
            <a:spLocks noGrp="1"/>
          </p:cNvSpPr>
          <p:nvPr>
            <p:ph type="sldNum" sz="quarter" idx="12"/>
          </p:nvPr>
        </p:nvSpPr>
        <p:spPr/>
        <p:txBody>
          <a:bodyPr/>
          <a:lstStyle/>
          <a:p>
            <a:fld id="{4955E0EF-7403-4E36-8F74-38B4AFCD6B9A}" type="slidenum">
              <a:rPr lang="de-DE" smtClean="0"/>
              <a:t>‹Nº›</a:t>
            </a:fld>
            <a:endParaRPr lang="de-DE"/>
          </a:p>
        </p:txBody>
      </p:sp>
    </p:spTree>
    <p:extLst>
      <p:ext uri="{BB962C8B-B14F-4D97-AF65-F5344CB8AC3E}">
        <p14:creationId xmlns:p14="http://schemas.microsoft.com/office/powerpoint/2010/main" val="2976874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FFAA72-948E-4BA7-9F92-C6ACEED928C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D6A3EEE-ACBC-4D0C-A32D-8AFE914236B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C2ED655-C085-4A3C-9A67-F8E0A5AA3E11}"/>
              </a:ext>
            </a:extLst>
          </p:cNvPr>
          <p:cNvSpPr>
            <a:spLocks noGrp="1"/>
          </p:cNvSpPr>
          <p:nvPr>
            <p:ph type="dt" sz="half" idx="10"/>
          </p:nvPr>
        </p:nvSpPr>
        <p:spPr/>
        <p:txBody>
          <a:bodyPr/>
          <a:lstStyle/>
          <a:p>
            <a:r>
              <a:rPr lang="de-DE"/>
              <a:t>06.04.2020</a:t>
            </a:r>
          </a:p>
        </p:txBody>
      </p:sp>
      <p:sp>
        <p:nvSpPr>
          <p:cNvPr id="5" name="Fußzeilenplatzhalter 4">
            <a:extLst>
              <a:ext uri="{FF2B5EF4-FFF2-40B4-BE49-F238E27FC236}">
                <a16:creationId xmlns:a16="http://schemas.microsoft.com/office/drawing/2014/main" id="{5D2D4538-1347-4B61-A393-8EB93B05A29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9765A17-6C97-4253-B585-B022CE7F2296}"/>
              </a:ext>
            </a:extLst>
          </p:cNvPr>
          <p:cNvSpPr>
            <a:spLocks noGrp="1"/>
          </p:cNvSpPr>
          <p:nvPr>
            <p:ph type="sldNum" sz="quarter" idx="12"/>
          </p:nvPr>
        </p:nvSpPr>
        <p:spPr/>
        <p:txBody>
          <a:bodyPr/>
          <a:lstStyle/>
          <a:p>
            <a:fld id="{4955E0EF-7403-4E36-8F74-38B4AFCD6B9A}" type="slidenum">
              <a:rPr lang="de-DE" smtClean="0"/>
              <a:t>‹Nº›</a:t>
            </a:fld>
            <a:endParaRPr lang="de-DE"/>
          </a:p>
        </p:txBody>
      </p:sp>
    </p:spTree>
    <p:extLst>
      <p:ext uri="{BB962C8B-B14F-4D97-AF65-F5344CB8AC3E}">
        <p14:creationId xmlns:p14="http://schemas.microsoft.com/office/powerpoint/2010/main" val="27468225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2F57BC-1EDA-42F0-BD77-3BCB5A67BB7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4495FE7D-6568-4677-9E36-A22DD01B2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DFE35C4-8B1E-497B-AC07-538DE6F995BB}"/>
              </a:ext>
            </a:extLst>
          </p:cNvPr>
          <p:cNvSpPr>
            <a:spLocks noGrp="1"/>
          </p:cNvSpPr>
          <p:nvPr>
            <p:ph type="dt" sz="half" idx="10"/>
          </p:nvPr>
        </p:nvSpPr>
        <p:spPr/>
        <p:txBody>
          <a:bodyPr/>
          <a:lstStyle/>
          <a:p>
            <a:r>
              <a:rPr lang="de-DE"/>
              <a:t>06.04.2020</a:t>
            </a:r>
          </a:p>
        </p:txBody>
      </p:sp>
      <p:sp>
        <p:nvSpPr>
          <p:cNvPr id="5" name="Fußzeilenplatzhalter 4">
            <a:extLst>
              <a:ext uri="{FF2B5EF4-FFF2-40B4-BE49-F238E27FC236}">
                <a16:creationId xmlns:a16="http://schemas.microsoft.com/office/drawing/2014/main" id="{3F0800D9-750E-4C0F-BD27-02B93F5A04B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88A958-9749-452E-9473-89DDFA33B694}"/>
              </a:ext>
            </a:extLst>
          </p:cNvPr>
          <p:cNvSpPr>
            <a:spLocks noGrp="1"/>
          </p:cNvSpPr>
          <p:nvPr>
            <p:ph type="sldNum" sz="quarter" idx="12"/>
          </p:nvPr>
        </p:nvSpPr>
        <p:spPr/>
        <p:txBody>
          <a:bodyPr/>
          <a:lstStyle/>
          <a:p>
            <a:fld id="{4955E0EF-7403-4E36-8F74-38B4AFCD6B9A}" type="slidenum">
              <a:rPr lang="de-DE" smtClean="0"/>
              <a:t>‹Nº›</a:t>
            </a:fld>
            <a:endParaRPr lang="de-DE"/>
          </a:p>
        </p:txBody>
      </p:sp>
    </p:spTree>
    <p:extLst>
      <p:ext uri="{BB962C8B-B14F-4D97-AF65-F5344CB8AC3E}">
        <p14:creationId xmlns:p14="http://schemas.microsoft.com/office/powerpoint/2010/main" val="2743935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63A3B7-C89D-46AD-A0E7-CF57A5E2908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0550EB6-BAAA-47DA-8788-19B3FD345DC4}"/>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DA9D2A1-BE50-4556-A5C5-12620C8D6088}"/>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B41BBEC-4DE3-4B54-8775-CD1D667DEC21}"/>
              </a:ext>
            </a:extLst>
          </p:cNvPr>
          <p:cNvSpPr>
            <a:spLocks noGrp="1"/>
          </p:cNvSpPr>
          <p:nvPr>
            <p:ph type="dt" sz="half" idx="10"/>
          </p:nvPr>
        </p:nvSpPr>
        <p:spPr/>
        <p:txBody>
          <a:bodyPr/>
          <a:lstStyle/>
          <a:p>
            <a:r>
              <a:rPr lang="de-DE"/>
              <a:t>06.04.2020</a:t>
            </a:r>
          </a:p>
        </p:txBody>
      </p:sp>
      <p:sp>
        <p:nvSpPr>
          <p:cNvPr id="6" name="Fußzeilenplatzhalter 5">
            <a:extLst>
              <a:ext uri="{FF2B5EF4-FFF2-40B4-BE49-F238E27FC236}">
                <a16:creationId xmlns:a16="http://schemas.microsoft.com/office/drawing/2014/main" id="{6EFAE24E-ED84-42AA-821E-BFD7827486E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FFC1D5-D84E-4B6D-B808-FA210225FD03}"/>
              </a:ext>
            </a:extLst>
          </p:cNvPr>
          <p:cNvSpPr>
            <a:spLocks noGrp="1"/>
          </p:cNvSpPr>
          <p:nvPr>
            <p:ph type="sldNum" sz="quarter" idx="12"/>
          </p:nvPr>
        </p:nvSpPr>
        <p:spPr/>
        <p:txBody>
          <a:bodyPr/>
          <a:lstStyle/>
          <a:p>
            <a:fld id="{4955E0EF-7403-4E36-8F74-38B4AFCD6B9A}" type="slidenum">
              <a:rPr lang="de-DE" smtClean="0"/>
              <a:t>‹Nº›</a:t>
            </a:fld>
            <a:endParaRPr lang="de-DE"/>
          </a:p>
        </p:txBody>
      </p:sp>
    </p:spTree>
    <p:extLst>
      <p:ext uri="{BB962C8B-B14F-4D97-AF65-F5344CB8AC3E}">
        <p14:creationId xmlns:p14="http://schemas.microsoft.com/office/powerpoint/2010/main" val="15340344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FF8BA6-810B-4EDB-8B4B-CB61EED437AD}"/>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9A140341-81D2-4E85-BE2D-467F13FE33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647E853-80F6-4575-A8FA-5A1A0918CCC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78E520C3-91CE-4B1C-84B9-175F214893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9020693-8CB7-4C19-9D98-E5BC867E6B4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3AED561-05E0-4EB5-8D7A-58764FC8C39A}"/>
              </a:ext>
            </a:extLst>
          </p:cNvPr>
          <p:cNvSpPr>
            <a:spLocks noGrp="1"/>
          </p:cNvSpPr>
          <p:nvPr>
            <p:ph type="dt" sz="half" idx="10"/>
          </p:nvPr>
        </p:nvSpPr>
        <p:spPr/>
        <p:txBody>
          <a:bodyPr/>
          <a:lstStyle/>
          <a:p>
            <a:r>
              <a:rPr lang="de-DE"/>
              <a:t>06.04.2020</a:t>
            </a:r>
          </a:p>
        </p:txBody>
      </p:sp>
      <p:sp>
        <p:nvSpPr>
          <p:cNvPr id="8" name="Fußzeilenplatzhalter 7">
            <a:extLst>
              <a:ext uri="{FF2B5EF4-FFF2-40B4-BE49-F238E27FC236}">
                <a16:creationId xmlns:a16="http://schemas.microsoft.com/office/drawing/2014/main" id="{1E914ABC-E4D8-4896-89F5-5901E755216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46311ADB-36DE-40BC-AE13-5D8E76F9E566}"/>
              </a:ext>
            </a:extLst>
          </p:cNvPr>
          <p:cNvSpPr>
            <a:spLocks noGrp="1"/>
          </p:cNvSpPr>
          <p:nvPr>
            <p:ph type="sldNum" sz="quarter" idx="12"/>
          </p:nvPr>
        </p:nvSpPr>
        <p:spPr/>
        <p:txBody>
          <a:bodyPr/>
          <a:lstStyle/>
          <a:p>
            <a:fld id="{4955E0EF-7403-4E36-8F74-38B4AFCD6B9A}" type="slidenum">
              <a:rPr lang="de-DE" smtClean="0"/>
              <a:t>‹Nº›</a:t>
            </a:fld>
            <a:endParaRPr lang="de-DE"/>
          </a:p>
        </p:txBody>
      </p:sp>
    </p:spTree>
    <p:extLst>
      <p:ext uri="{BB962C8B-B14F-4D97-AF65-F5344CB8AC3E}">
        <p14:creationId xmlns:p14="http://schemas.microsoft.com/office/powerpoint/2010/main" val="22836627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47A90B-6E93-4A31-94C1-57FB754AC615}"/>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B9246EA-169D-4B8D-BCB2-39D95E26CF65}"/>
              </a:ext>
            </a:extLst>
          </p:cNvPr>
          <p:cNvSpPr>
            <a:spLocks noGrp="1"/>
          </p:cNvSpPr>
          <p:nvPr>
            <p:ph type="dt" sz="half" idx="10"/>
          </p:nvPr>
        </p:nvSpPr>
        <p:spPr/>
        <p:txBody>
          <a:bodyPr/>
          <a:lstStyle/>
          <a:p>
            <a:r>
              <a:rPr lang="de-DE"/>
              <a:t>06.04.2020</a:t>
            </a:r>
          </a:p>
        </p:txBody>
      </p:sp>
      <p:sp>
        <p:nvSpPr>
          <p:cNvPr id="4" name="Fußzeilenplatzhalter 3">
            <a:extLst>
              <a:ext uri="{FF2B5EF4-FFF2-40B4-BE49-F238E27FC236}">
                <a16:creationId xmlns:a16="http://schemas.microsoft.com/office/drawing/2014/main" id="{8F549ABF-36E8-4969-8E37-D6CC2135C7F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1CA4A74-C45A-400C-9CCD-2D0121AA6219}"/>
              </a:ext>
            </a:extLst>
          </p:cNvPr>
          <p:cNvSpPr>
            <a:spLocks noGrp="1"/>
          </p:cNvSpPr>
          <p:nvPr>
            <p:ph type="sldNum" sz="quarter" idx="12"/>
          </p:nvPr>
        </p:nvSpPr>
        <p:spPr/>
        <p:txBody>
          <a:bodyPr/>
          <a:lstStyle/>
          <a:p>
            <a:fld id="{4955E0EF-7403-4E36-8F74-38B4AFCD6B9A}" type="slidenum">
              <a:rPr lang="de-DE" smtClean="0"/>
              <a:t>‹Nº›</a:t>
            </a:fld>
            <a:endParaRPr lang="de-DE"/>
          </a:p>
        </p:txBody>
      </p:sp>
    </p:spTree>
    <p:extLst>
      <p:ext uri="{BB962C8B-B14F-4D97-AF65-F5344CB8AC3E}">
        <p14:creationId xmlns:p14="http://schemas.microsoft.com/office/powerpoint/2010/main" val="21489043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4BBF0A1-F11A-44CC-B54F-CD02547C3012}"/>
              </a:ext>
            </a:extLst>
          </p:cNvPr>
          <p:cNvSpPr>
            <a:spLocks noGrp="1"/>
          </p:cNvSpPr>
          <p:nvPr>
            <p:ph type="dt" sz="half" idx="10"/>
          </p:nvPr>
        </p:nvSpPr>
        <p:spPr/>
        <p:txBody>
          <a:bodyPr/>
          <a:lstStyle/>
          <a:p>
            <a:r>
              <a:rPr lang="de-DE"/>
              <a:t>06.04.2020</a:t>
            </a:r>
          </a:p>
        </p:txBody>
      </p:sp>
      <p:sp>
        <p:nvSpPr>
          <p:cNvPr id="3" name="Fußzeilenplatzhalter 2">
            <a:extLst>
              <a:ext uri="{FF2B5EF4-FFF2-40B4-BE49-F238E27FC236}">
                <a16:creationId xmlns:a16="http://schemas.microsoft.com/office/drawing/2014/main" id="{EBFE518D-55C9-451B-86B3-C4062B77B419}"/>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59672A30-38FD-4347-A91E-146E5AFE68E9}"/>
              </a:ext>
            </a:extLst>
          </p:cNvPr>
          <p:cNvSpPr>
            <a:spLocks noGrp="1"/>
          </p:cNvSpPr>
          <p:nvPr>
            <p:ph type="sldNum" sz="quarter" idx="12"/>
          </p:nvPr>
        </p:nvSpPr>
        <p:spPr/>
        <p:txBody>
          <a:bodyPr/>
          <a:lstStyle/>
          <a:p>
            <a:fld id="{4955E0EF-7403-4E36-8F74-38B4AFCD6B9A}" type="slidenum">
              <a:rPr lang="de-DE" smtClean="0"/>
              <a:t>‹Nº›</a:t>
            </a:fld>
            <a:endParaRPr lang="de-DE"/>
          </a:p>
        </p:txBody>
      </p:sp>
    </p:spTree>
    <p:extLst>
      <p:ext uri="{BB962C8B-B14F-4D97-AF65-F5344CB8AC3E}">
        <p14:creationId xmlns:p14="http://schemas.microsoft.com/office/powerpoint/2010/main" val="38651976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95A429-3478-44BE-8E47-B91CF06A060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89BB7124-1054-4858-B7ED-562AA68982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DEA2E6C7-E481-4728-99F7-AFFB7DB69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FF8230A-6674-4A92-8286-2130565D0117}"/>
              </a:ext>
            </a:extLst>
          </p:cNvPr>
          <p:cNvSpPr>
            <a:spLocks noGrp="1"/>
          </p:cNvSpPr>
          <p:nvPr>
            <p:ph type="dt" sz="half" idx="10"/>
          </p:nvPr>
        </p:nvSpPr>
        <p:spPr/>
        <p:txBody>
          <a:bodyPr/>
          <a:lstStyle/>
          <a:p>
            <a:r>
              <a:rPr lang="de-DE"/>
              <a:t>06.04.2020</a:t>
            </a:r>
          </a:p>
        </p:txBody>
      </p:sp>
      <p:sp>
        <p:nvSpPr>
          <p:cNvPr id="6" name="Fußzeilenplatzhalter 5">
            <a:extLst>
              <a:ext uri="{FF2B5EF4-FFF2-40B4-BE49-F238E27FC236}">
                <a16:creationId xmlns:a16="http://schemas.microsoft.com/office/drawing/2014/main" id="{472F77E4-E437-4750-A36E-0029232A6DE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3416828-E309-4DA7-9987-9DA3CDEE9BB6}"/>
              </a:ext>
            </a:extLst>
          </p:cNvPr>
          <p:cNvSpPr>
            <a:spLocks noGrp="1"/>
          </p:cNvSpPr>
          <p:nvPr>
            <p:ph type="sldNum" sz="quarter" idx="12"/>
          </p:nvPr>
        </p:nvSpPr>
        <p:spPr/>
        <p:txBody>
          <a:bodyPr/>
          <a:lstStyle/>
          <a:p>
            <a:fld id="{4955E0EF-7403-4E36-8F74-38B4AFCD6B9A}" type="slidenum">
              <a:rPr lang="de-DE" smtClean="0"/>
              <a:t>‹Nº›</a:t>
            </a:fld>
            <a:endParaRPr lang="de-DE"/>
          </a:p>
        </p:txBody>
      </p:sp>
    </p:spTree>
    <p:extLst>
      <p:ext uri="{BB962C8B-B14F-4D97-AF65-F5344CB8AC3E}">
        <p14:creationId xmlns:p14="http://schemas.microsoft.com/office/powerpoint/2010/main" val="38754818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4DF38A-F540-4783-BCF6-504AEAEE350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4CDBA8E-9917-4F50-8F41-AB29B7A615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7909EEE-B044-4474-B071-E110F9A3EA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5D578C8-5E23-4315-B6D8-DDBBF5D2C4F9}"/>
              </a:ext>
            </a:extLst>
          </p:cNvPr>
          <p:cNvSpPr>
            <a:spLocks noGrp="1"/>
          </p:cNvSpPr>
          <p:nvPr>
            <p:ph type="dt" sz="half" idx="10"/>
          </p:nvPr>
        </p:nvSpPr>
        <p:spPr/>
        <p:txBody>
          <a:bodyPr/>
          <a:lstStyle/>
          <a:p>
            <a:r>
              <a:rPr lang="de-DE"/>
              <a:t>06.04.2020</a:t>
            </a:r>
          </a:p>
        </p:txBody>
      </p:sp>
      <p:sp>
        <p:nvSpPr>
          <p:cNvPr id="6" name="Fußzeilenplatzhalter 5">
            <a:extLst>
              <a:ext uri="{FF2B5EF4-FFF2-40B4-BE49-F238E27FC236}">
                <a16:creationId xmlns:a16="http://schemas.microsoft.com/office/drawing/2014/main" id="{825BE33F-3431-4D9A-8896-3F4625FD5B2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02C0ABD-0264-4AD3-8218-F8B4E286271E}"/>
              </a:ext>
            </a:extLst>
          </p:cNvPr>
          <p:cNvSpPr>
            <a:spLocks noGrp="1"/>
          </p:cNvSpPr>
          <p:nvPr>
            <p:ph type="sldNum" sz="quarter" idx="12"/>
          </p:nvPr>
        </p:nvSpPr>
        <p:spPr/>
        <p:txBody>
          <a:bodyPr/>
          <a:lstStyle/>
          <a:p>
            <a:fld id="{4955E0EF-7403-4E36-8F74-38B4AFCD6B9A}" type="slidenum">
              <a:rPr lang="de-DE" smtClean="0"/>
              <a:t>‹Nº›</a:t>
            </a:fld>
            <a:endParaRPr lang="de-DE"/>
          </a:p>
        </p:txBody>
      </p:sp>
    </p:spTree>
    <p:extLst>
      <p:ext uri="{BB962C8B-B14F-4D97-AF65-F5344CB8AC3E}">
        <p14:creationId xmlns:p14="http://schemas.microsoft.com/office/powerpoint/2010/main" val="23766986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4D1BEF-B79A-48F9-AB1A-FA9C4A6A934C}"/>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AEF8964-21B2-48CF-8245-A4479D0E0D4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5B104DC-E107-40A8-86D9-E7FE5F6FF5B9}"/>
              </a:ext>
            </a:extLst>
          </p:cNvPr>
          <p:cNvSpPr>
            <a:spLocks noGrp="1"/>
          </p:cNvSpPr>
          <p:nvPr>
            <p:ph type="dt" sz="half" idx="10"/>
          </p:nvPr>
        </p:nvSpPr>
        <p:spPr/>
        <p:txBody>
          <a:bodyPr/>
          <a:lstStyle/>
          <a:p>
            <a:r>
              <a:rPr lang="de-DE"/>
              <a:t>06.04.2020</a:t>
            </a:r>
          </a:p>
        </p:txBody>
      </p:sp>
      <p:sp>
        <p:nvSpPr>
          <p:cNvPr id="5" name="Fußzeilenplatzhalter 4">
            <a:extLst>
              <a:ext uri="{FF2B5EF4-FFF2-40B4-BE49-F238E27FC236}">
                <a16:creationId xmlns:a16="http://schemas.microsoft.com/office/drawing/2014/main" id="{BEBF3B77-5886-422C-9B91-C5EAC8EB750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F019468-CA18-4414-8594-DA7888B12D92}"/>
              </a:ext>
            </a:extLst>
          </p:cNvPr>
          <p:cNvSpPr>
            <a:spLocks noGrp="1"/>
          </p:cNvSpPr>
          <p:nvPr>
            <p:ph type="sldNum" sz="quarter" idx="12"/>
          </p:nvPr>
        </p:nvSpPr>
        <p:spPr/>
        <p:txBody>
          <a:bodyPr/>
          <a:lstStyle/>
          <a:p>
            <a:fld id="{4955E0EF-7403-4E36-8F74-38B4AFCD6B9A}" type="slidenum">
              <a:rPr lang="de-DE" smtClean="0"/>
              <a:t>‹Nº›</a:t>
            </a:fld>
            <a:endParaRPr lang="de-DE"/>
          </a:p>
        </p:txBody>
      </p:sp>
    </p:spTree>
    <p:extLst>
      <p:ext uri="{BB962C8B-B14F-4D97-AF65-F5344CB8AC3E}">
        <p14:creationId xmlns:p14="http://schemas.microsoft.com/office/powerpoint/2010/main" val="13476909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111EFB5-45CD-45BA-A7C8-FB75C5A555D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9AD6829F-CC9E-4CB6-8817-8F695CFB7844}"/>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4916CA0-CB8F-4D1A-A9B8-B85278ABA593}"/>
              </a:ext>
            </a:extLst>
          </p:cNvPr>
          <p:cNvSpPr>
            <a:spLocks noGrp="1"/>
          </p:cNvSpPr>
          <p:nvPr>
            <p:ph type="dt" sz="half" idx="10"/>
          </p:nvPr>
        </p:nvSpPr>
        <p:spPr/>
        <p:txBody>
          <a:bodyPr/>
          <a:lstStyle/>
          <a:p>
            <a:r>
              <a:rPr lang="de-DE"/>
              <a:t>06.04.2020</a:t>
            </a:r>
          </a:p>
        </p:txBody>
      </p:sp>
      <p:sp>
        <p:nvSpPr>
          <p:cNvPr id="5" name="Fußzeilenplatzhalter 4">
            <a:extLst>
              <a:ext uri="{FF2B5EF4-FFF2-40B4-BE49-F238E27FC236}">
                <a16:creationId xmlns:a16="http://schemas.microsoft.com/office/drawing/2014/main" id="{D2F015D9-D56D-41C3-B940-CD96EA9F65F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4453F47-C07B-43C7-8CDB-53BF8E105207}"/>
              </a:ext>
            </a:extLst>
          </p:cNvPr>
          <p:cNvSpPr>
            <a:spLocks noGrp="1"/>
          </p:cNvSpPr>
          <p:nvPr>
            <p:ph type="sldNum" sz="quarter" idx="12"/>
          </p:nvPr>
        </p:nvSpPr>
        <p:spPr/>
        <p:txBody>
          <a:bodyPr/>
          <a:lstStyle/>
          <a:p>
            <a:fld id="{4955E0EF-7403-4E36-8F74-38B4AFCD6B9A}" type="slidenum">
              <a:rPr lang="de-DE" smtClean="0"/>
              <a:t>‹Nº›</a:t>
            </a:fld>
            <a:endParaRPr lang="de-DE"/>
          </a:p>
        </p:txBody>
      </p:sp>
    </p:spTree>
    <p:extLst>
      <p:ext uri="{BB962C8B-B14F-4D97-AF65-F5344CB8AC3E}">
        <p14:creationId xmlns:p14="http://schemas.microsoft.com/office/powerpoint/2010/main" val="1744782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2B41348-D0B4-4CDA-B273-AAEE7EC0DA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8069E76-0503-4384-AC2A-3C68D59DAF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FEACEDD-2B38-4E8F-ACE5-20821068C8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06.04.2020</a:t>
            </a:r>
          </a:p>
        </p:txBody>
      </p:sp>
      <p:sp>
        <p:nvSpPr>
          <p:cNvPr id="5" name="Fußzeilenplatzhalter 4">
            <a:extLst>
              <a:ext uri="{FF2B5EF4-FFF2-40B4-BE49-F238E27FC236}">
                <a16:creationId xmlns:a16="http://schemas.microsoft.com/office/drawing/2014/main" id="{CCF3D72F-5D0E-4C67-9F61-E7C4576F69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5AD48EB5-B313-4E1C-9F67-AAB60E9259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5E0EF-7403-4E36-8F74-38B4AFCD6B9A}" type="slidenum">
              <a:rPr lang="de-DE" smtClean="0"/>
              <a:t>‹Nº›</a:t>
            </a:fld>
            <a:endParaRPr lang="de-DE"/>
          </a:p>
        </p:txBody>
      </p:sp>
    </p:spTree>
    <p:extLst>
      <p:ext uri="{BB962C8B-B14F-4D97-AF65-F5344CB8AC3E}">
        <p14:creationId xmlns:p14="http://schemas.microsoft.com/office/powerpoint/2010/main" val="118189444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indexmundi.com/energy/?product=coal&amp;graph=consumption&amp;display=rank" TargetMode="External"/><Relationship Id="rId2" Type="http://schemas.openxmlformats.org/officeDocument/2006/relationships/hyperlink" Target="https://www.bpb.de/apuz/265493/polen" TargetMode="External"/><Relationship Id="rId1" Type="http://schemas.openxmlformats.org/officeDocument/2006/relationships/slideLayout" Target="../slideLayouts/slideLayout2.xml"/><Relationship Id="rId5" Type="http://schemas.openxmlformats.org/officeDocument/2006/relationships/hyperlink" Target="https://www.sciencedirect.com/science/article/pii/S0168851017302361#bib0055" TargetMode="External"/><Relationship Id="rId4" Type="http://schemas.openxmlformats.org/officeDocument/2006/relationships/hyperlink" Target="https://mining-report.de/english/condition-trends-accident-rates-polish-mining-industry-201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4A75B0-AC30-451C-9634-A05FA8071ECA}"/>
              </a:ext>
            </a:extLst>
          </p:cNvPr>
          <p:cNvSpPr>
            <a:spLocks noGrp="1"/>
          </p:cNvSpPr>
          <p:nvPr>
            <p:ph type="ctrTitle"/>
          </p:nvPr>
        </p:nvSpPr>
        <p:spPr>
          <a:xfrm>
            <a:off x="1167440" y="1060163"/>
            <a:ext cx="9857117" cy="1817299"/>
          </a:xfrm>
        </p:spPr>
        <p:txBody>
          <a:bodyPr>
            <a:noAutofit/>
          </a:bodyPr>
          <a:lstStyle/>
          <a:p>
            <a:r>
              <a:rPr lang="de-DE" sz="4400" b="1" dirty="0">
                <a:solidFill>
                  <a:schemeClr val="accent6">
                    <a:lumMod val="75000"/>
                  </a:schemeClr>
                </a:solidFill>
                <a:latin typeface="Trebuchet MS" panose="020B0603020202020204" pitchFamily="34" charset="0"/>
              </a:rPr>
              <a:t>Review of Poland‘s position paper</a:t>
            </a:r>
            <a:br>
              <a:rPr lang="de-DE" sz="4400" b="1" dirty="0">
                <a:solidFill>
                  <a:schemeClr val="accent6">
                    <a:lumMod val="75000"/>
                  </a:schemeClr>
                </a:solidFill>
                <a:latin typeface="Trebuchet MS" panose="020B0603020202020204" pitchFamily="34" charset="0"/>
              </a:rPr>
            </a:br>
            <a:r>
              <a:rPr lang="de-DE" sz="2800" b="1" dirty="0">
                <a:solidFill>
                  <a:schemeClr val="accent6">
                    <a:lumMod val="75000"/>
                  </a:schemeClr>
                </a:solidFill>
                <a:latin typeface="Trebuchet MS" panose="020B0603020202020204" pitchFamily="34" charset="0"/>
              </a:rPr>
              <a:t>by the European Parliament</a:t>
            </a:r>
          </a:p>
        </p:txBody>
      </p:sp>
      <p:pic>
        <p:nvPicPr>
          <p:cNvPr id="4" name="Grafik 3">
            <a:extLst>
              <a:ext uri="{FF2B5EF4-FFF2-40B4-BE49-F238E27FC236}">
                <a16:creationId xmlns:a16="http://schemas.microsoft.com/office/drawing/2014/main" id="{DD66185E-C137-4D4D-8C97-B612D8592D74}"/>
              </a:ext>
            </a:extLst>
          </p:cNvPr>
          <p:cNvPicPr>
            <a:picLocks noChangeAspect="1"/>
          </p:cNvPicPr>
          <p:nvPr/>
        </p:nvPicPr>
        <p:blipFill>
          <a:blip r:embed="rId2"/>
          <a:stretch>
            <a:fillRect/>
          </a:stretch>
        </p:blipFill>
        <p:spPr>
          <a:xfrm>
            <a:off x="1428749" y="3028411"/>
            <a:ext cx="9334500" cy="2457450"/>
          </a:xfrm>
          <a:prstGeom prst="rect">
            <a:avLst/>
          </a:prstGeom>
        </p:spPr>
      </p:pic>
      <p:sp>
        <p:nvSpPr>
          <p:cNvPr id="5" name="Datumsplatzhalter 4">
            <a:extLst>
              <a:ext uri="{FF2B5EF4-FFF2-40B4-BE49-F238E27FC236}">
                <a16:creationId xmlns:a16="http://schemas.microsoft.com/office/drawing/2014/main" id="{6C990479-569E-4869-8043-08F4465DAA7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06.04.2020</a:t>
            </a:r>
          </a:p>
        </p:txBody>
      </p:sp>
    </p:spTree>
    <p:extLst>
      <p:ext uri="{BB962C8B-B14F-4D97-AF65-F5344CB8AC3E}">
        <p14:creationId xmlns:p14="http://schemas.microsoft.com/office/powerpoint/2010/main" val="2346781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2CEE69-C917-4FC2-AB7F-4422594CFC95}"/>
              </a:ext>
            </a:extLst>
          </p:cNvPr>
          <p:cNvSpPr>
            <a:spLocks noGrp="1"/>
          </p:cNvSpPr>
          <p:nvPr>
            <p:ph type="title"/>
          </p:nvPr>
        </p:nvSpPr>
        <p:spPr/>
        <p:txBody>
          <a:bodyPr/>
          <a:lstStyle/>
          <a:p>
            <a:pPr algn="ctr"/>
            <a:r>
              <a:rPr lang="de-DE" dirty="0"/>
              <a:t>Teamwork</a:t>
            </a:r>
          </a:p>
        </p:txBody>
      </p:sp>
      <p:sp>
        <p:nvSpPr>
          <p:cNvPr id="3" name="Inhaltsplatzhalter 2">
            <a:extLst>
              <a:ext uri="{FF2B5EF4-FFF2-40B4-BE49-F238E27FC236}">
                <a16:creationId xmlns:a16="http://schemas.microsoft.com/office/drawing/2014/main" id="{A6B51DDB-882D-41E6-9B59-AD2C196BFF3B}"/>
              </a:ext>
            </a:extLst>
          </p:cNvPr>
          <p:cNvSpPr>
            <a:spLocks noGrp="1"/>
          </p:cNvSpPr>
          <p:nvPr>
            <p:ph sz="half" idx="1"/>
          </p:nvPr>
        </p:nvSpPr>
        <p:spPr>
          <a:xfrm>
            <a:off x="677334" y="1930400"/>
            <a:ext cx="8408609" cy="4110961"/>
          </a:xfrm>
        </p:spPr>
        <p:txBody>
          <a:bodyPr/>
          <a:lstStyle/>
          <a:p>
            <a:pPr marL="0" indent="0" algn="ctr">
              <a:buNone/>
            </a:pPr>
            <a:r>
              <a:rPr lang="en-US" sz="2000" b="1" i="1" dirty="0"/>
              <a:t>“It should be more seen as an appeal to Poland’s more developed neighbors and historical partners that there are specific conditions in our national state which will determine our individual actions towards our collective goal”</a:t>
            </a:r>
          </a:p>
          <a:p>
            <a:pPr marL="0" indent="0" algn="ctr">
              <a:buNone/>
            </a:pPr>
            <a:endParaRPr lang="en-US" b="1" i="1" dirty="0"/>
          </a:p>
          <a:p>
            <a:pPr marL="0" indent="0" algn="ctr">
              <a:buNone/>
            </a:pPr>
            <a:endParaRPr lang="en-US" b="1" i="1" dirty="0"/>
          </a:p>
          <a:p>
            <a:pPr marL="0" indent="0" algn="ctr">
              <a:buNone/>
            </a:pPr>
            <a:r>
              <a:rPr lang="de-DE" sz="2400" dirty="0"/>
              <a:t>No member state excluded </a:t>
            </a:r>
          </a:p>
          <a:p>
            <a:pPr marL="0" indent="0" algn="ctr">
              <a:buNone/>
            </a:pPr>
            <a:r>
              <a:rPr lang="de-DE" sz="2400" dirty="0"/>
              <a:t>No excuses for inaction</a:t>
            </a:r>
          </a:p>
          <a:p>
            <a:pPr marL="0" indent="0" algn="ctr">
              <a:buNone/>
            </a:pPr>
            <a:endParaRPr lang="de-DE" b="1" i="1" dirty="0"/>
          </a:p>
          <a:p>
            <a:pPr marL="0" indent="0">
              <a:buNone/>
            </a:pPr>
            <a:endParaRPr lang="de-DE" dirty="0"/>
          </a:p>
        </p:txBody>
      </p:sp>
      <p:sp>
        <p:nvSpPr>
          <p:cNvPr id="5" name="Foliennummernplatzhalter 4">
            <a:extLst>
              <a:ext uri="{FF2B5EF4-FFF2-40B4-BE49-F238E27FC236}">
                <a16:creationId xmlns:a16="http://schemas.microsoft.com/office/drawing/2014/main" id="{712ABC85-A62A-493C-BF30-D52891F5422D}"/>
              </a:ext>
            </a:extLst>
          </p:cNvPr>
          <p:cNvSpPr>
            <a:spLocks noGrp="1"/>
          </p:cNvSpPr>
          <p:nvPr>
            <p:ph type="sldNum" sz="quarter" idx="12"/>
          </p:nvPr>
        </p:nvSpPr>
        <p:spPr/>
        <p:txBody>
          <a:bodyPr/>
          <a:lstStyle/>
          <a:p>
            <a:fld id="{4955E0EF-7403-4E36-8F74-38B4AFCD6B9A}" type="slidenum">
              <a:rPr lang="de-DE" smtClean="0"/>
              <a:t>10</a:t>
            </a:fld>
            <a:endParaRPr lang="de-DE"/>
          </a:p>
        </p:txBody>
      </p:sp>
      <p:sp>
        <p:nvSpPr>
          <p:cNvPr id="7" name="Flecha: hacia abajo 6">
            <a:extLst>
              <a:ext uri="{FF2B5EF4-FFF2-40B4-BE49-F238E27FC236}">
                <a16:creationId xmlns:a16="http://schemas.microsoft.com/office/drawing/2014/main" id="{32749B22-6977-4F27-B5BC-90C0EB1E449E}"/>
              </a:ext>
            </a:extLst>
          </p:cNvPr>
          <p:cNvSpPr/>
          <p:nvPr/>
        </p:nvSpPr>
        <p:spPr>
          <a:xfrm>
            <a:off x="4649409" y="3523012"/>
            <a:ext cx="464457" cy="4374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209371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DCA322-D688-43C7-9FF3-BEE2496CC852}"/>
              </a:ext>
            </a:extLst>
          </p:cNvPr>
          <p:cNvSpPr>
            <a:spLocks noGrp="1"/>
          </p:cNvSpPr>
          <p:nvPr>
            <p:ph type="title"/>
          </p:nvPr>
        </p:nvSpPr>
        <p:spPr>
          <a:xfrm>
            <a:off x="677334" y="816639"/>
            <a:ext cx="8596668" cy="1103086"/>
          </a:xfrm>
        </p:spPr>
        <p:txBody>
          <a:bodyPr/>
          <a:lstStyle/>
          <a:p>
            <a:pPr algn="ctr"/>
            <a:r>
              <a:rPr lang="de-DE" dirty="0"/>
              <a:t>Corona </a:t>
            </a:r>
            <a:r>
              <a:rPr lang="de-DE" dirty="0" err="1"/>
              <a:t>crisis</a:t>
            </a:r>
            <a:endParaRPr lang="de-DE" dirty="0"/>
          </a:p>
        </p:txBody>
      </p:sp>
      <p:sp>
        <p:nvSpPr>
          <p:cNvPr id="3" name="Inhaltsplatzhalter 2">
            <a:extLst>
              <a:ext uri="{FF2B5EF4-FFF2-40B4-BE49-F238E27FC236}">
                <a16:creationId xmlns:a16="http://schemas.microsoft.com/office/drawing/2014/main" id="{AD3847D4-AA2D-4066-9648-4C3D6FB96EDF}"/>
              </a:ext>
            </a:extLst>
          </p:cNvPr>
          <p:cNvSpPr>
            <a:spLocks noGrp="1"/>
          </p:cNvSpPr>
          <p:nvPr>
            <p:ph sz="half" idx="1"/>
          </p:nvPr>
        </p:nvSpPr>
        <p:spPr>
          <a:xfrm>
            <a:off x="677334" y="1768703"/>
            <a:ext cx="8596668" cy="3880772"/>
          </a:xfrm>
        </p:spPr>
        <p:txBody>
          <a:bodyPr>
            <a:normAutofit fontScale="92500"/>
          </a:bodyPr>
          <a:lstStyle/>
          <a:p>
            <a:pPr marL="0" indent="0" algn="ctr">
              <a:buNone/>
            </a:pPr>
            <a:r>
              <a:rPr lang="en-US" sz="2000" b="1" i="1" dirty="0"/>
              <a:t>“the Polish government announced its concern of the impact of the pandemic on the economy of Poland (…) makes it more difficult to meet the EU’s climate goal set to 2050”</a:t>
            </a:r>
          </a:p>
          <a:p>
            <a:pPr marL="0" indent="0">
              <a:buNone/>
            </a:pPr>
            <a:endParaRPr lang="de-DE" dirty="0"/>
          </a:p>
          <a:p>
            <a:r>
              <a:rPr lang="de-DE" sz="2400" dirty="0"/>
              <a:t>Economic cutbacks are likely</a:t>
            </a:r>
          </a:p>
          <a:p>
            <a:r>
              <a:rPr lang="de-DE" sz="2400" dirty="0"/>
              <a:t>Stick to longterm goals, we must continue</a:t>
            </a:r>
          </a:p>
          <a:p>
            <a:r>
              <a:rPr lang="de-DE" sz="2400" dirty="0"/>
              <a:t>The pandemic is affecting almost every country in the world‘s economy</a:t>
            </a:r>
          </a:p>
          <a:p>
            <a:r>
              <a:rPr lang="de-DE" sz="2400" dirty="0"/>
              <a:t>For long-term goals there are always setbacks, if we abandoned a goal on any eventuality no goals would be achieved</a:t>
            </a:r>
          </a:p>
          <a:p>
            <a:pPr marL="0" indent="0" algn="ctr">
              <a:buNone/>
            </a:pPr>
            <a:endParaRPr lang="de-DE" sz="2400" dirty="0"/>
          </a:p>
          <a:p>
            <a:pPr marL="0" indent="0">
              <a:buNone/>
            </a:pPr>
            <a:endParaRPr lang="de-DE" dirty="0"/>
          </a:p>
        </p:txBody>
      </p:sp>
      <p:sp>
        <p:nvSpPr>
          <p:cNvPr id="5" name="Foliennummernplatzhalter 4">
            <a:extLst>
              <a:ext uri="{FF2B5EF4-FFF2-40B4-BE49-F238E27FC236}">
                <a16:creationId xmlns:a16="http://schemas.microsoft.com/office/drawing/2014/main" id="{F22E6A90-15FF-455E-8FD7-0ED908D2D527}"/>
              </a:ext>
            </a:extLst>
          </p:cNvPr>
          <p:cNvSpPr>
            <a:spLocks noGrp="1"/>
          </p:cNvSpPr>
          <p:nvPr>
            <p:ph type="sldNum" sz="quarter" idx="12"/>
          </p:nvPr>
        </p:nvSpPr>
        <p:spPr/>
        <p:txBody>
          <a:bodyPr/>
          <a:lstStyle/>
          <a:p>
            <a:fld id="{4955E0EF-7403-4E36-8F74-38B4AFCD6B9A}" type="slidenum">
              <a:rPr lang="de-DE" smtClean="0"/>
              <a:t>11</a:t>
            </a:fld>
            <a:endParaRPr lang="de-DE"/>
          </a:p>
        </p:txBody>
      </p:sp>
    </p:spTree>
    <p:extLst>
      <p:ext uri="{BB962C8B-B14F-4D97-AF65-F5344CB8AC3E}">
        <p14:creationId xmlns:p14="http://schemas.microsoft.com/office/powerpoint/2010/main" val="1734042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930128-0C0E-4589-AD7F-5DD29E175ABF}"/>
              </a:ext>
            </a:extLst>
          </p:cNvPr>
          <p:cNvSpPr>
            <a:spLocks noGrp="1"/>
          </p:cNvSpPr>
          <p:nvPr>
            <p:ph type="title"/>
          </p:nvPr>
        </p:nvSpPr>
        <p:spPr/>
        <p:txBody>
          <a:bodyPr/>
          <a:lstStyle/>
          <a:p>
            <a:pPr algn="ctr"/>
            <a:r>
              <a:rPr lang="de-DE" dirty="0" err="1"/>
              <a:t>Chances</a:t>
            </a:r>
            <a:endParaRPr lang="de-DE" dirty="0"/>
          </a:p>
        </p:txBody>
      </p:sp>
      <p:sp>
        <p:nvSpPr>
          <p:cNvPr id="3" name="Inhaltsplatzhalter 2">
            <a:extLst>
              <a:ext uri="{FF2B5EF4-FFF2-40B4-BE49-F238E27FC236}">
                <a16:creationId xmlns:a16="http://schemas.microsoft.com/office/drawing/2014/main" id="{D650495F-3AA0-4F4F-BD88-1A2EDC48EA53}"/>
              </a:ext>
            </a:extLst>
          </p:cNvPr>
          <p:cNvSpPr>
            <a:spLocks noGrp="1"/>
          </p:cNvSpPr>
          <p:nvPr>
            <p:ph sz="half" idx="1"/>
          </p:nvPr>
        </p:nvSpPr>
        <p:spPr>
          <a:xfrm>
            <a:off x="677334" y="2160589"/>
            <a:ext cx="8596668" cy="3880772"/>
          </a:xfrm>
        </p:spPr>
        <p:txBody>
          <a:bodyPr>
            <a:normAutofit/>
          </a:bodyPr>
          <a:lstStyle/>
          <a:p>
            <a:pPr marL="0" indent="0" algn="ctr">
              <a:buNone/>
            </a:pPr>
            <a:r>
              <a:rPr lang="en-US" sz="2000" b="1" i="1" dirty="0"/>
              <a:t>“Gigantic Off-Shore parks in the Baltic Sea, adapted to the never-ending resources of the wind and tides. Vast lands ready for reforestation” </a:t>
            </a:r>
          </a:p>
          <a:p>
            <a:pPr marL="0" indent="0" algn="ctr">
              <a:buNone/>
            </a:pPr>
            <a:endParaRPr lang="en-US" sz="2000" b="1" i="1" dirty="0"/>
          </a:p>
          <a:p>
            <a:r>
              <a:rPr lang="en-US" sz="2400" dirty="0"/>
              <a:t>Parliament welcomes visions and hopes that Poland soon starts to implement them. </a:t>
            </a:r>
          </a:p>
          <a:p>
            <a:r>
              <a:rPr lang="en-US" sz="2400" dirty="0"/>
              <a:t>Tidal wave energy technology has many issues and is not very efficient (buoys need to be turned when not in perfect weather, and produce very little energy)</a:t>
            </a:r>
          </a:p>
          <a:p>
            <a:pPr marL="0" indent="0" algn="ctr">
              <a:buNone/>
            </a:pPr>
            <a:endParaRPr lang="en-US" sz="2000" b="1" i="1" dirty="0"/>
          </a:p>
          <a:p>
            <a:pPr marL="0" indent="0">
              <a:buNone/>
            </a:pPr>
            <a:endParaRPr lang="de-DE" dirty="0"/>
          </a:p>
          <a:p>
            <a:pPr marL="0" indent="0">
              <a:buNone/>
            </a:pPr>
            <a:endParaRPr lang="de-DE" dirty="0"/>
          </a:p>
        </p:txBody>
      </p:sp>
      <p:sp>
        <p:nvSpPr>
          <p:cNvPr id="5" name="Foliennummernplatzhalter 4">
            <a:extLst>
              <a:ext uri="{FF2B5EF4-FFF2-40B4-BE49-F238E27FC236}">
                <a16:creationId xmlns:a16="http://schemas.microsoft.com/office/drawing/2014/main" id="{9CA0709A-7ADF-4776-BA28-D41A7354D27C}"/>
              </a:ext>
            </a:extLst>
          </p:cNvPr>
          <p:cNvSpPr>
            <a:spLocks noGrp="1"/>
          </p:cNvSpPr>
          <p:nvPr>
            <p:ph type="sldNum" sz="quarter" idx="12"/>
          </p:nvPr>
        </p:nvSpPr>
        <p:spPr/>
        <p:txBody>
          <a:bodyPr/>
          <a:lstStyle/>
          <a:p>
            <a:fld id="{4955E0EF-7403-4E36-8F74-38B4AFCD6B9A}" type="slidenum">
              <a:rPr lang="de-DE" smtClean="0"/>
              <a:t>12</a:t>
            </a:fld>
            <a:endParaRPr lang="de-DE"/>
          </a:p>
        </p:txBody>
      </p:sp>
    </p:spTree>
    <p:extLst>
      <p:ext uri="{BB962C8B-B14F-4D97-AF65-F5344CB8AC3E}">
        <p14:creationId xmlns:p14="http://schemas.microsoft.com/office/powerpoint/2010/main" val="2450417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D40DE2-F746-4AA1-A6FE-4BB3B061BF2C}"/>
              </a:ext>
            </a:extLst>
          </p:cNvPr>
          <p:cNvSpPr>
            <a:spLocks noGrp="1"/>
          </p:cNvSpPr>
          <p:nvPr>
            <p:ph type="title"/>
          </p:nvPr>
        </p:nvSpPr>
        <p:spPr/>
        <p:txBody>
          <a:bodyPr/>
          <a:lstStyle/>
          <a:p>
            <a:pPr algn="ctr"/>
            <a:r>
              <a:rPr lang="de-DE" dirty="0" err="1"/>
              <a:t>Perspective</a:t>
            </a:r>
            <a:endParaRPr lang="de-DE" dirty="0"/>
          </a:p>
        </p:txBody>
      </p:sp>
      <p:sp>
        <p:nvSpPr>
          <p:cNvPr id="3" name="Inhaltsplatzhalter 2">
            <a:extLst>
              <a:ext uri="{FF2B5EF4-FFF2-40B4-BE49-F238E27FC236}">
                <a16:creationId xmlns:a16="http://schemas.microsoft.com/office/drawing/2014/main" id="{F73F5380-12CF-4C5D-9531-A7A6178AE52F}"/>
              </a:ext>
            </a:extLst>
          </p:cNvPr>
          <p:cNvSpPr>
            <a:spLocks noGrp="1"/>
          </p:cNvSpPr>
          <p:nvPr>
            <p:ph sz="half" idx="1"/>
          </p:nvPr>
        </p:nvSpPr>
        <p:spPr>
          <a:xfrm>
            <a:off x="677334" y="1930400"/>
            <a:ext cx="9003695" cy="3880772"/>
          </a:xfrm>
        </p:spPr>
        <p:txBody>
          <a:bodyPr/>
          <a:lstStyle/>
          <a:p>
            <a:pPr marL="0" indent="0" algn="ctr">
              <a:buNone/>
            </a:pPr>
            <a:r>
              <a:rPr lang="en-US" sz="2000" b="1" i="1" dirty="0"/>
              <a:t>“Poland has not been a frontrunner in climate change policies but accepts the binding international and regional agreements”</a:t>
            </a:r>
          </a:p>
          <a:p>
            <a:pPr marL="0" indent="0">
              <a:buNone/>
            </a:pPr>
            <a:endParaRPr lang="en-US" i="1" dirty="0"/>
          </a:p>
          <a:p>
            <a:r>
              <a:rPr lang="en-US" sz="2400" dirty="0"/>
              <a:t>Hope that Poland changes its mind</a:t>
            </a:r>
          </a:p>
          <a:p>
            <a:r>
              <a:rPr lang="en-US" sz="2400" dirty="0"/>
              <a:t>Fight together against climate change</a:t>
            </a:r>
          </a:p>
          <a:p>
            <a:pPr marL="0" indent="0">
              <a:buNone/>
            </a:pPr>
            <a:endParaRPr lang="en-US" i="1" dirty="0"/>
          </a:p>
          <a:p>
            <a:pPr marL="0" indent="0">
              <a:buNone/>
            </a:pPr>
            <a:endParaRPr lang="en-US" dirty="0"/>
          </a:p>
        </p:txBody>
      </p:sp>
      <p:sp>
        <p:nvSpPr>
          <p:cNvPr id="5" name="Foliennummernplatzhalter 4">
            <a:extLst>
              <a:ext uri="{FF2B5EF4-FFF2-40B4-BE49-F238E27FC236}">
                <a16:creationId xmlns:a16="http://schemas.microsoft.com/office/drawing/2014/main" id="{32B95604-DF3A-49C4-8418-49CD7DF6A196}"/>
              </a:ext>
            </a:extLst>
          </p:cNvPr>
          <p:cNvSpPr>
            <a:spLocks noGrp="1"/>
          </p:cNvSpPr>
          <p:nvPr>
            <p:ph type="sldNum" sz="quarter" idx="12"/>
          </p:nvPr>
        </p:nvSpPr>
        <p:spPr/>
        <p:txBody>
          <a:bodyPr/>
          <a:lstStyle/>
          <a:p>
            <a:fld id="{4955E0EF-7403-4E36-8F74-38B4AFCD6B9A}" type="slidenum">
              <a:rPr lang="de-DE" smtClean="0"/>
              <a:t>13</a:t>
            </a:fld>
            <a:endParaRPr lang="de-DE"/>
          </a:p>
        </p:txBody>
      </p:sp>
    </p:spTree>
    <p:extLst>
      <p:ext uri="{BB962C8B-B14F-4D97-AF65-F5344CB8AC3E}">
        <p14:creationId xmlns:p14="http://schemas.microsoft.com/office/powerpoint/2010/main" val="3201907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DB4184-3365-4D15-A860-A2F3EB39BF34}"/>
              </a:ext>
            </a:extLst>
          </p:cNvPr>
          <p:cNvSpPr>
            <a:spLocks noGrp="1"/>
          </p:cNvSpPr>
          <p:nvPr>
            <p:ph type="title"/>
          </p:nvPr>
        </p:nvSpPr>
        <p:spPr/>
        <p:txBody>
          <a:bodyPr/>
          <a:lstStyle/>
          <a:p>
            <a:pPr algn="ctr"/>
            <a:r>
              <a:rPr lang="es-MX" dirty="0" err="1"/>
              <a:t>Statement</a:t>
            </a:r>
            <a:endParaRPr lang="es-MX" dirty="0"/>
          </a:p>
        </p:txBody>
      </p:sp>
      <p:sp>
        <p:nvSpPr>
          <p:cNvPr id="3" name="Marcador de contenido 2">
            <a:extLst>
              <a:ext uri="{FF2B5EF4-FFF2-40B4-BE49-F238E27FC236}">
                <a16:creationId xmlns:a16="http://schemas.microsoft.com/office/drawing/2014/main" id="{2368A2B4-27BF-41E4-8F8F-73315B47C767}"/>
              </a:ext>
            </a:extLst>
          </p:cNvPr>
          <p:cNvSpPr>
            <a:spLocks noGrp="1"/>
          </p:cNvSpPr>
          <p:nvPr>
            <p:ph sz="half" idx="1"/>
          </p:nvPr>
        </p:nvSpPr>
        <p:spPr>
          <a:xfrm>
            <a:off x="417250" y="1464816"/>
            <a:ext cx="9369007" cy="4783584"/>
          </a:xfrm>
        </p:spPr>
        <p:txBody>
          <a:bodyPr>
            <a:normAutofit/>
          </a:bodyPr>
          <a:lstStyle/>
          <a:p>
            <a:pPr algn="just"/>
            <a:r>
              <a:rPr lang="en-GB" sz="2000" dirty="0"/>
              <a:t>All member states are expected to comply without individual benefits or particular exemptions. </a:t>
            </a:r>
          </a:p>
          <a:p>
            <a:pPr algn="just"/>
            <a:r>
              <a:rPr lang="en-GB" sz="2000" dirty="0"/>
              <a:t>“A Project which can not be achieved by forcing the same responsibilities on inhomogeneous states, especially with the assumption which is not clearly proven to be the only way to reach the European collective goals. The European Union with its long traditions of social equality and esteem for sovereignty, represents the principle of common but different responsibilities. That is what the polish people believe in.” (Poland’s Position Paper)</a:t>
            </a:r>
          </a:p>
          <a:p>
            <a:pPr algn="just"/>
            <a:r>
              <a:rPr lang="en-GB" sz="2000" dirty="0"/>
              <a:t>The EU hopes to set an example for the rest of the world, inspire, and apply pressure to the countries that have not taken action. Agreeing with Poland would mean to also agree on what the USA and specifically China are doing regarding the environment. </a:t>
            </a:r>
            <a:endParaRPr lang="es-MX" sz="2000" dirty="0"/>
          </a:p>
        </p:txBody>
      </p:sp>
    </p:spTree>
    <p:extLst>
      <p:ext uri="{BB962C8B-B14F-4D97-AF65-F5344CB8AC3E}">
        <p14:creationId xmlns:p14="http://schemas.microsoft.com/office/powerpoint/2010/main" val="2921351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AD0439-FA31-4AFB-B857-2274C719E717}"/>
              </a:ext>
            </a:extLst>
          </p:cNvPr>
          <p:cNvSpPr>
            <a:spLocks noGrp="1"/>
          </p:cNvSpPr>
          <p:nvPr>
            <p:ph type="title"/>
          </p:nvPr>
        </p:nvSpPr>
        <p:spPr/>
        <p:txBody>
          <a:bodyPr/>
          <a:lstStyle/>
          <a:p>
            <a:pPr algn="ctr"/>
            <a:r>
              <a:rPr lang="es-ES" dirty="0" err="1"/>
              <a:t>Sources</a:t>
            </a:r>
            <a:r>
              <a:rPr lang="es-ES" dirty="0"/>
              <a:t> </a:t>
            </a:r>
          </a:p>
        </p:txBody>
      </p:sp>
      <p:sp>
        <p:nvSpPr>
          <p:cNvPr id="3" name="Marcador de contenido 2">
            <a:extLst>
              <a:ext uri="{FF2B5EF4-FFF2-40B4-BE49-F238E27FC236}">
                <a16:creationId xmlns:a16="http://schemas.microsoft.com/office/drawing/2014/main" id="{B53BBD4F-63AB-446A-9963-67EBEC52FA25}"/>
              </a:ext>
            </a:extLst>
          </p:cNvPr>
          <p:cNvSpPr>
            <a:spLocks noGrp="1"/>
          </p:cNvSpPr>
          <p:nvPr>
            <p:ph idx="1"/>
          </p:nvPr>
        </p:nvSpPr>
        <p:spPr/>
        <p:txBody>
          <a:bodyPr/>
          <a:lstStyle/>
          <a:p>
            <a:r>
              <a:rPr lang="de-DE" dirty="0">
                <a:hlinkClick r:id="rId2"/>
              </a:rPr>
              <a:t>https://www.bpb.de/apuz/265493/polen</a:t>
            </a:r>
            <a:r>
              <a:rPr lang="de-DE" dirty="0"/>
              <a:t> – image,  slide 1</a:t>
            </a:r>
          </a:p>
          <a:p>
            <a:r>
              <a:rPr lang="es-ES" dirty="0">
                <a:hlinkClick r:id="rId3"/>
              </a:rPr>
              <a:t>https://www.indexmundi.com/energy/?product=coal&amp;graph=consumption&amp;display=rank</a:t>
            </a:r>
            <a:r>
              <a:rPr lang="es-ES" dirty="0"/>
              <a:t> – </a:t>
            </a:r>
            <a:r>
              <a:rPr lang="es-ES" dirty="0" err="1"/>
              <a:t>graphic</a:t>
            </a:r>
            <a:r>
              <a:rPr lang="es-ES" dirty="0"/>
              <a:t>, </a:t>
            </a:r>
            <a:r>
              <a:rPr lang="es-ES" dirty="0" err="1"/>
              <a:t>slide</a:t>
            </a:r>
            <a:r>
              <a:rPr lang="es-ES" dirty="0"/>
              <a:t> 5</a:t>
            </a:r>
          </a:p>
          <a:p>
            <a:r>
              <a:rPr lang="es-ES" dirty="0">
                <a:hlinkClick r:id="rId4"/>
              </a:rPr>
              <a:t>https://mining-report.de/english/condition-trends-accident-rates-polish-mining-industry-2016/</a:t>
            </a:r>
            <a:r>
              <a:rPr lang="es-ES" dirty="0"/>
              <a:t> -table, </a:t>
            </a:r>
            <a:r>
              <a:rPr lang="es-ES" dirty="0" err="1"/>
              <a:t>slide</a:t>
            </a:r>
            <a:r>
              <a:rPr lang="es-ES" dirty="0"/>
              <a:t> 6</a:t>
            </a:r>
          </a:p>
          <a:p>
            <a:r>
              <a:rPr lang="es-ES" dirty="0">
                <a:hlinkClick r:id="rId5"/>
              </a:rPr>
              <a:t>https://www.sciencedirect.com/science/article/pii/S0168851017302361#bib0055</a:t>
            </a:r>
            <a:r>
              <a:rPr lang="es-ES" dirty="0"/>
              <a:t> - </a:t>
            </a:r>
            <a:r>
              <a:rPr lang="es-ES" dirty="0" err="1"/>
              <a:t>slide</a:t>
            </a:r>
            <a:r>
              <a:rPr lang="es-ES" dirty="0"/>
              <a:t> 6</a:t>
            </a:r>
          </a:p>
        </p:txBody>
      </p:sp>
    </p:spTree>
    <p:extLst>
      <p:ext uri="{BB962C8B-B14F-4D97-AF65-F5344CB8AC3E}">
        <p14:creationId xmlns:p14="http://schemas.microsoft.com/office/powerpoint/2010/main" val="3649327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C81A76-4404-475A-86FB-CDF11840AF35}"/>
              </a:ext>
            </a:extLst>
          </p:cNvPr>
          <p:cNvSpPr>
            <a:spLocks noGrp="1"/>
          </p:cNvSpPr>
          <p:nvPr>
            <p:ph type="title"/>
          </p:nvPr>
        </p:nvSpPr>
        <p:spPr/>
        <p:txBody>
          <a:bodyPr/>
          <a:lstStyle/>
          <a:p>
            <a:pPr algn="ctr"/>
            <a:r>
              <a:rPr lang="es-ES" dirty="0"/>
              <a:t>Core </a:t>
            </a:r>
            <a:r>
              <a:rPr lang="es-ES" dirty="0" err="1"/>
              <a:t>values</a:t>
            </a:r>
            <a:r>
              <a:rPr lang="es-ES" dirty="0"/>
              <a:t>/</a:t>
            </a:r>
            <a:r>
              <a:rPr lang="es-ES" dirty="0" err="1"/>
              <a:t>beliefs</a:t>
            </a:r>
            <a:r>
              <a:rPr lang="es-ES" dirty="0"/>
              <a:t> </a:t>
            </a:r>
            <a:r>
              <a:rPr lang="es-ES" dirty="0" err="1"/>
              <a:t>of</a:t>
            </a:r>
            <a:r>
              <a:rPr lang="es-ES" dirty="0"/>
              <a:t> </a:t>
            </a:r>
            <a:r>
              <a:rPr lang="es-ES" dirty="0" err="1"/>
              <a:t>the</a:t>
            </a:r>
            <a:r>
              <a:rPr lang="es-ES" dirty="0"/>
              <a:t> </a:t>
            </a:r>
            <a:r>
              <a:rPr lang="es-ES" dirty="0" err="1"/>
              <a:t>European</a:t>
            </a:r>
            <a:r>
              <a:rPr lang="es-ES" dirty="0"/>
              <a:t> </a:t>
            </a:r>
            <a:r>
              <a:rPr lang="es-ES" dirty="0" err="1"/>
              <a:t>Parliament</a:t>
            </a:r>
            <a:endParaRPr lang="es-ES" dirty="0"/>
          </a:p>
        </p:txBody>
      </p:sp>
      <p:sp>
        <p:nvSpPr>
          <p:cNvPr id="3" name="Marcador de contenido 2">
            <a:extLst>
              <a:ext uri="{FF2B5EF4-FFF2-40B4-BE49-F238E27FC236}">
                <a16:creationId xmlns:a16="http://schemas.microsoft.com/office/drawing/2014/main" id="{79D2585C-1068-4D7D-9204-B7E4BA5BE8EE}"/>
              </a:ext>
            </a:extLst>
          </p:cNvPr>
          <p:cNvSpPr>
            <a:spLocks noGrp="1"/>
          </p:cNvSpPr>
          <p:nvPr>
            <p:ph idx="1"/>
          </p:nvPr>
        </p:nvSpPr>
        <p:spPr/>
        <p:txBody>
          <a:bodyPr/>
          <a:lstStyle/>
          <a:p>
            <a:r>
              <a:rPr lang="de-DE" sz="2400" dirty="0"/>
              <a:t>Climate change is human-made </a:t>
            </a:r>
          </a:p>
          <a:p>
            <a:r>
              <a:rPr lang="de-DE" sz="2400" dirty="0"/>
              <a:t>The Paris Agreement and the goals for 2050 must be reached</a:t>
            </a:r>
          </a:p>
          <a:p>
            <a:r>
              <a:rPr lang="de-DE" sz="2400" dirty="0"/>
              <a:t>Central: decrease of CO2 emissions</a:t>
            </a:r>
          </a:p>
          <a:p>
            <a:r>
              <a:rPr lang="de-DE" sz="2400" dirty="0"/>
              <a:t>Climate neutral energy sector</a:t>
            </a:r>
          </a:p>
          <a:p>
            <a:endParaRPr lang="es-ES" dirty="0"/>
          </a:p>
        </p:txBody>
      </p:sp>
    </p:spTree>
    <p:extLst>
      <p:ext uri="{BB962C8B-B14F-4D97-AF65-F5344CB8AC3E}">
        <p14:creationId xmlns:p14="http://schemas.microsoft.com/office/powerpoint/2010/main" val="4195792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CAB81E0-24B8-4B10-A09A-97317857CBAF}"/>
              </a:ext>
            </a:extLst>
          </p:cNvPr>
          <p:cNvSpPr>
            <a:spLocks noGrp="1"/>
          </p:cNvSpPr>
          <p:nvPr>
            <p:ph idx="1"/>
          </p:nvPr>
        </p:nvSpPr>
        <p:spPr>
          <a:xfrm>
            <a:off x="957943" y="1930400"/>
            <a:ext cx="8926286" cy="3802742"/>
          </a:xfrm>
        </p:spPr>
        <p:txBody>
          <a:bodyPr>
            <a:normAutofit/>
          </a:bodyPr>
          <a:lstStyle/>
          <a:p>
            <a:pPr marL="0" indent="0" algn="ctr">
              <a:buNone/>
            </a:pPr>
            <a:r>
              <a:rPr lang="en-US" sz="2000" b="1" i="1" dirty="0"/>
              <a:t>“Vetoing the EC’s climate neutrality goal for 2050 does not mean that Poland will give up on its plan to lower emission (</a:t>
            </a:r>
            <a:r>
              <a:rPr lang="en-US" sz="2000" b="1" i="1" dirty="0" err="1"/>
              <a:t>Abnett</a:t>
            </a:r>
            <a:r>
              <a:rPr lang="en-US" sz="2000" b="1" i="1" dirty="0"/>
              <a:t>, 2020). The Climate Minister of Poland had said that Poland still wants to achieve climate neutrality but only at its own pace” </a:t>
            </a:r>
          </a:p>
          <a:p>
            <a:pPr marL="0" indent="0" algn="ctr">
              <a:buNone/>
            </a:pPr>
            <a:endParaRPr lang="en-US" sz="2000" b="1" i="1" dirty="0"/>
          </a:p>
          <a:p>
            <a:pPr marL="0" indent="0" algn="ctr">
              <a:buNone/>
            </a:pPr>
            <a:r>
              <a:rPr lang="en-US" sz="2000" b="1" i="1" dirty="0"/>
              <a:t>“due to the fact that our country represents the biggest coal dependent state in the European union, we will not contribute to the European coal plan for 2050</a:t>
            </a:r>
            <a:r>
              <a:rPr lang="en-US" sz="2000" b="1" dirty="0"/>
              <a:t>” </a:t>
            </a:r>
            <a:endParaRPr lang="de-DE" sz="2000" b="1" dirty="0"/>
          </a:p>
          <a:p>
            <a:pPr marL="0" indent="0" algn="ctr">
              <a:buNone/>
            </a:pPr>
            <a:endParaRPr lang="en-US" sz="2000" b="1" i="1" dirty="0"/>
          </a:p>
        </p:txBody>
      </p:sp>
      <p:sp>
        <p:nvSpPr>
          <p:cNvPr id="4" name="CuadroTexto 3">
            <a:extLst>
              <a:ext uri="{FF2B5EF4-FFF2-40B4-BE49-F238E27FC236}">
                <a16:creationId xmlns:a16="http://schemas.microsoft.com/office/drawing/2014/main" id="{F39AD9BF-1C33-4AFB-B680-6E87EAFD04DE}"/>
              </a:ext>
            </a:extLst>
          </p:cNvPr>
          <p:cNvSpPr txBox="1"/>
          <p:nvPr/>
        </p:nvSpPr>
        <p:spPr>
          <a:xfrm>
            <a:off x="769257" y="6284686"/>
            <a:ext cx="2278743" cy="307777"/>
          </a:xfrm>
          <a:prstGeom prst="rect">
            <a:avLst/>
          </a:prstGeom>
          <a:noFill/>
        </p:spPr>
        <p:txBody>
          <a:bodyPr wrap="square" rtlCol="0">
            <a:spAutoFit/>
          </a:bodyPr>
          <a:lstStyle/>
          <a:p>
            <a:r>
              <a:rPr lang="es-ES" sz="1400" dirty="0" err="1"/>
              <a:t>Source</a:t>
            </a:r>
            <a:r>
              <a:rPr lang="es-ES" sz="1400" dirty="0"/>
              <a:t>: OECD</a:t>
            </a:r>
          </a:p>
        </p:txBody>
      </p:sp>
      <p:sp>
        <p:nvSpPr>
          <p:cNvPr id="5" name="Título 1">
            <a:extLst>
              <a:ext uri="{FF2B5EF4-FFF2-40B4-BE49-F238E27FC236}">
                <a16:creationId xmlns:a16="http://schemas.microsoft.com/office/drawing/2014/main" id="{3C3D6938-7554-4E97-91F3-51CE5632008E}"/>
              </a:ext>
            </a:extLst>
          </p:cNvPr>
          <p:cNvSpPr>
            <a:spLocks noGrp="1"/>
          </p:cNvSpPr>
          <p:nvPr>
            <p:ph type="title"/>
          </p:nvPr>
        </p:nvSpPr>
        <p:spPr>
          <a:xfrm>
            <a:off x="1122752" y="609600"/>
            <a:ext cx="8596668" cy="1320800"/>
          </a:xfrm>
        </p:spPr>
        <p:txBody>
          <a:bodyPr/>
          <a:lstStyle/>
          <a:p>
            <a:pPr algn="ctr"/>
            <a:r>
              <a:rPr lang="es-ES" dirty="0"/>
              <a:t>Coal </a:t>
            </a:r>
            <a:r>
              <a:rPr lang="es-ES" dirty="0" err="1"/>
              <a:t>industry</a:t>
            </a:r>
            <a:endParaRPr lang="es-ES" dirty="0"/>
          </a:p>
        </p:txBody>
      </p:sp>
    </p:spTree>
    <p:extLst>
      <p:ext uri="{BB962C8B-B14F-4D97-AF65-F5344CB8AC3E}">
        <p14:creationId xmlns:p14="http://schemas.microsoft.com/office/powerpoint/2010/main" val="473108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61D9F26-DCD4-4FAF-8516-6D53D0BE3B75}"/>
              </a:ext>
            </a:extLst>
          </p:cNvPr>
          <p:cNvSpPr>
            <a:spLocks noGrp="1"/>
          </p:cNvSpPr>
          <p:nvPr>
            <p:ph idx="1"/>
          </p:nvPr>
        </p:nvSpPr>
        <p:spPr>
          <a:xfrm>
            <a:off x="503166" y="931523"/>
            <a:ext cx="9235923" cy="4994954"/>
          </a:xfrm>
        </p:spPr>
        <p:txBody>
          <a:bodyPr>
            <a:normAutofit/>
          </a:bodyPr>
          <a:lstStyle/>
          <a:p>
            <a:pPr marL="0" indent="0">
              <a:buNone/>
            </a:pPr>
            <a:r>
              <a:rPr lang="en-US" sz="1900" b="1" dirty="0"/>
              <a:t>THERE IS NO TIME</a:t>
            </a:r>
          </a:p>
          <a:p>
            <a:pPr marL="0" indent="0" algn="just">
              <a:buNone/>
            </a:pPr>
            <a:r>
              <a:rPr lang="en-US" b="1" dirty="0"/>
              <a:t>By 2050, </a:t>
            </a:r>
            <a:r>
              <a:rPr lang="en-US" b="1" u="sng" dirty="0"/>
              <a:t>without new policies</a:t>
            </a:r>
            <a:r>
              <a:rPr lang="en-US" b="1" dirty="0"/>
              <a:t>...</a:t>
            </a:r>
            <a:endParaRPr lang="en-US" dirty="0"/>
          </a:p>
          <a:p>
            <a:pPr algn="just"/>
            <a:r>
              <a:rPr lang="en-US" dirty="0"/>
              <a:t>The world economy is expected to be four times larger and it will need 80% more energy.</a:t>
            </a:r>
          </a:p>
          <a:p>
            <a:pPr algn="just"/>
            <a:r>
              <a:rPr lang="en-US" dirty="0"/>
              <a:t>Global energy mix would not differ significantly from today, with the share of fossil energy at about 85%, renewables including biofuels just over 10%, and the balance nuclear. The BRIICS are projected to become major energy users, increasing their reliance on fossil fuels.</a:t>
            </a:r>
          </a:p>
          <a:p>
            <a:pPr marL="0" indent="0" algn="just">
              <a:buNone/>
            </a:pPr>
            <a:r>
              <a:rPr lang="en-US" b="1" dirty="0"/>
              <a:t>And as a consequence… </a:t>
            </a:r>
            <a:endParaRPr lang="en-US" dirty="0"/>
          </a:p>
          <a:p>
            <a:pPr algn="just"/>
            <a:r>
              <a:rPr lang="en-US" dirty="0"/>
              <a:t>Global greenhouse gas (GHG) emissions projected to increase by 50%, primarily due to a 70% growth in energy-related CO2 emissions.</a:t>
            </a:r>
          </a:p>
          <a:p>
            <a:pPr algn="just"/>
            <a:r>
              <a:rPr lang="en-US" dirty="0"/>
              <a:t>The atmospheric concentration of GHGs could reach 685 parts per million (ppm) CO2- equivalents by 2050 and this would cause an increase in the global average temperature. This one is expected to be 3 degrees </a:t>
            </a:r>
            <a:r>
              <a:rPr lang="en-US" dirty="0" err="1"/>
              <a:t>celsius</a:t>
            </a:r>
            <a:r>
              <a:rPr lang="en-US" dirty="0"/>
              <a:t> to 6 degrees </a:t>
            </a:r>
            <a:r>
              <a:rPr lang="en-US" dirty="0" err="1"/>
              <a:t>celsius</a:t>
            </a:r>
            <a:r>
              <a:rPr lang="en-US" dirty="0"/>
              <a:t> above pre-industrial levels by the end of the century.</a:t>
            </a:r>
            <a:endParaRPr lang="es-ES" dirty="0"/>
          </a:p>
        </p:txBody>
      </p:sp>
      <p:sp>
        <p:nvSpPr>
          <p:cNvPr id="4" name="CuadroTexto 3">
            <a:extLst>
              <a:ext uri="{FF2B5EF4-FFF2-40B4-BE49-F238E27FC236}">
                <a16:creationId xmlns:a16="http://schemas.microsoft.com/office/drawing/2014/main" id="{43E0BB3C-7844-4B06-BDE1-C70C45EE2659}"/>
              </a:ext>
            </a:extLst>
          </p:cNvPr>
          <p:cNvSpPr txBox="1"/>
          <p:nvPr/>
        </p:nvSpPr>
        <p:spPr>
          <a:xfrm>
            <a:off x="667657" y="6183086"/>
            <a:ext cx="2032000" cy="307777"/>
          </a:xfrm>
          <a:prstGeom prst="rect">
            <a:avLst/>
          </a:prstGeom>
          <a:noFill/>
        </p:spPr>
        <p:txBody>
          <a:bodyPr wrap="square" rtlCol="0">
            <a:spAutoFit/>
          </a:bodyPr>
          <a:lstStyle/>
          <a:p>
            <a:r>
              <a:rPr lang="es-ES" sz="1400" dirty="0" err="1">
                <a:solidFill>
                  <a:schemeClr val="bg1">
                    <a:lumMod val="50000"/>
                  </a:schemeClr>
                </a:solidFill>
              </a:rPr>
              <a:t>Source</a:t>
            </a:r>
            <a:r>
              <a:rPr lang="es-ES" sz="1400" dirty="0">
                <a:solidFill>
                  <a:schemeClr val="bg1">
                    <a:lumMod val="50000"/>
                  </a:schemeClr>
                </a:solidFill>
              </a:rPr>
              <a:t>: OECD</a:t>
            </a:r>
          </a:p>
        </p:txBody>
      </p:sp>
    </p:spTree>
    <p:extLst>
      <p:ext uri="{BB962C8B-B14F-4D97-AF65-F5344CB8AC3E}">
        <p14:creationId xmlns:p14="http://schemas.microsoft.com/office/powerpoint/2010/main" val="130607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5109EC-D88B-44B0-B1DC-D2C1E37C96DC}"/>
              </a:ext>
            </a:extLst>
          </p:cNvPr>
          <p:cNvSpPr>
            <a:spLocks noGrp="1"/>
          </p:cNvSpPr>
          <p:nvPr>
            <p:ph idx="1"/>
          </p:nvPr>
        </p:nvSpPr>
        <p:spPr>
          <a:xfrm>
            <a:off x="677334" y="1488613"/>
            <a:ext cx="8596668" cy="3880773"/>
          </a:xfrm>
        </p:spPr>
        <p:txBody>
          <a:bodyPr/>
          <a:lstStyle/>
          <a:p>
            <a:r>
              <a:rPr lang="en-GB" sz="2400" dirty="0"/>
              <a:t>Reducing the coal consumption is also challenging for countries like Germany, which consumes more coal than Poland (almost double).</a:t>
            </a:r>
          </a:p>
          <a:p>
            <a:endParaRPr lang="es-ES" dirty="0"/>
          </a:p>
        </p:txBody>
      </p:sp>
      <p:pic>
        <p:nvPicPr>
          <p:cNvPr id="4" name="Imagen 3">
            <a:extLst>
              <a:ext uri="{FF2B5EF4-FFF2-40B4-BE49-F238E27FC236}">
                <a16:creationId xmlns:a16="http://schemas.microsoft.com/office/drawing/2014/main" id="{1465FAE1-BFE2-44D0-BCD1-F33E80497E96}"/>
              </a:ext>
            </a:extLst>
          </p:cNvPr>
          <p:cNvPicPr>
            <a:picLocks noChangeAspect="1"/>
          </p:cNvPicPr>
          <p:nvPr/>
        </p:nvPicPr>
        <p:blipFill rotWithShape="1">
          <a:blip r:embed="rId3"/>
          <a:srcRect r="4235"/>
          <a:stretch/>
        </p:blipFill>
        <p:spPr>
          <a:xfrm>
            <a:off x="677334" y="3018972"/>
            <a:ext cx="9280280" cy="2682412"/>
          </a:xfrm>
          <a:prstGeom prst="rect">
            <a:avLst/>
          </a:prstGeom>
        </p:spPr>
      </p:pic>
    </p:spTree>
    <p:extLst>
      <p:ext uri="{BB962C8B-B14F-4D97-AF65-F5344CB8AC3E}">
        <p14:creationId xmlns:p14="http://schemas.microsoft.com/office/powerpoint/2010/main" val="4113370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C15D32-796E-4F0B-A87F-850511B7E331}"/>
              </a:ext>
            </a:extLst>
          </p:cNvPr>
          <p:cNvSpPr>
            <a:spLocks noGrp="1"/>
          </p:cNvSpPr>
          <p:nvPr>
            <p:ph type="title"/>
          </p:nvPr>
        </p:nvSpPr>
        <p:spPr>
          <a:xfrm>
            <a:off x="837132" y="260738"/>
            <a:ext cx="8596668" cy="1320800"/>
          </a:xfrm>
        </p:spPr>
        <p:txBody>
          <a:bodyPr/>
          <a:lstStyle/>
          <a:p>
            <a:pPr algn="ctr"/>
            <a:r>
              <a:rPr lang="es-MX" dirty="0"/>
              <a:t>Coal: </a:t>
            </a:r>
            <a:r>
              <a:rPr lang="es-MX" dirty="0" err="1"/>
              <a:t>Catastrophic</a:t>
            </a:r>
            <a:r>
              <a:rPr lang="es-MX" dirty="0"/>
              <a:t> </a:t>
            </a:r>
            <a:r>
              <a:rPr lang="es-MX" dirty="0" err="1"/>
              <a:t>for</a:t>
            </a:r>
            <a:r>
              <a:rPr lang="es-MX" dirty="0"/>
              <a:t> </a:t>
            </a:r>
            <a:r>
              <a:rPr lang="es-MX" dirty="0" err="1"/>
              <a:t>environment</a:t>
            </a:r>
            <a:r>
              <a:rPr lang="es-MX" dirty="0"/>
              <a:t> </a:t>
            </a:r>
            <a:r>
              <a:rPr lang="es-MX" dirty="0" err="1"/>
              <a:t>but</a:t>
            </a:r>
            <a:r>
              <a:rPr lang="es-MX" dirty="0"/>
              <a:t> Good </a:t>
            </a:r>
            <a:r>
              <a:rPr lang="es-MX" dirty="0" err="1"/>
              <a:t>for</a:t>
            </a:r>
            <a:r>
              <a:rPr lang="es-MX" dirty="0"/>
              <a:t> </a:t>
            </a:r>
            <a:r>
              <a:rPr lang="es-MX" dirty="0" err="1"/>
              <a:t>people</a:t>
            </a:r>
            <a:r>
              <a:rPr lang="es-MX" dirty="0"/>
              <a:t>?</a:t>
            </a:r>
          </a:p>
        </p:txBody>
      </p:sp>
      <p:sp>
        <p:nvSpPr>
          <p:cNvPr id="3" name="Marcador de contenido 2">
            <a:extLst>
              <a:ext uri="{FF2B5EF4-FFF2-40B4-BE49-F238E27FC236}">
                <a16:creationId xmlns:a16="http://schemas.microsoft.com/office/drawing/2014/main" id="{F6A8FE38-4995-45F8-9DFD-F1FD4434528B}"/>
              </a:ext>
            </a:extLst>
          </p:cNvPr>
          <p:cNvSpPr>
            <a:spLocks noGrp="1"/>
          </p:cNvSpPr>
          <p:nvPr>
            <p:ph idx="1"/>
          </p:nvPr>
        </p:nvSpPr>
        <p:spPr>
          <a:xfrm>
            <a:off x="677333" y="2160589"/>
            <a:ext cx="4675901" cy="4087812"/>
          </a:xfrm>
        </p:spPr>
        <p:txBody>
          <a:bodyPr>
            <a:normAutofit/>
          </a:bodyPr>
          <a:lstStyle/>
          <a:p>
            <a:r>
              <a:rPr lang="es-MX" sz="2000" dirty="0" err="1"/>
              <a:t>From</a:t>
            </a:r>
            <a:r>
              <a:rPr lang="es-MX" sz="2000" dirty="0"/>
              <a:t> 2012 </a:t>
            </a:r>
            <a:r>
              <a:rPr lang="es-MX" sz="2000" dirty="0" err="1"/>
              <a:t>to</a:t>
            </a:r>
            <a:r>
              <a:rPr lang="es-MX" sz="2000" dirty="0"/>
              <a:t> 2016, </a:t>
            </a:r>
            <a:r>
              <a:rPr lang="es-MX" sz="2000" dirty="0" err="1"/>
              <a:t>approximately</a:t>
            </a:r>
            <a:r>
              <a:rPr lang="es-MX" sz="2000" dirty="0"/>
              <a:t> 7% </a:t>
            </a:r>
            <a:r>
              <a:rPr lang="es-MX" sz="2000" dirty="0" err="1"/>
              <a:t>of</a:t>
            </a:r>
            <a:r>
              <a:rPr lang="es-MX" sz="2000" dirty="0"/>
              <a:t> </a:t>
            </a:r>
            <a:r>
              <a:rPr lang="es-MX" sz="2000" dirty="0" err="1"/>
              <a:t>the</a:t>
            </a:r>
            <a:r>
              <a:rPr lang="es-MX" sz="2000" dirty="0"/>
              <a:t> </a:t>
            </a:r>
            <a:r>
              <a:rPr lang="es-MX" sz="2000" dirty="0" err="1"/>
              <a:t>miners</a:t>
            </a:r>
            <a:r>
              <a:rPr lang="es-MX" sz="2000" dirty="0"/>
              <a:t> </a:t>
            </a:r>
            <a:r>
              <a:rPr lang="es-MX" sz="2000" dirty="0" err="1"/>
              <a:t>working</a:t>
            </a:r>
            <a:r>
              <a:rPr lang="es-MX" sz="2000" dirty="0"/>
              <a:t> in </a:t>
            </a:r>
            <a:r>
              <a:rPr lang="es-MX" sz="2000" dirty="0" err="1"/>
              <a:t>Poland</a:t>
            </a:r>
            <a:r>
              <a:rPr lang="es-MX" sz="2000" dirty="0"/>
              <a:t> </a:t>
            </a:r>
            <a:r>
              <a:rPr lang="es-MX" sz="2000" dirty="0" err="1"/>
              <a:t>suffered</a:t>
            </a:r>
            <a:r>
              <a:rPr lang="es-MX" sz="2000" dirty="0"/>
              <a:t> </a:t>
            </a:r>
            <a:r>
              <a:rPr lang="es-MX" sz="2000" dirty="0" err="1"/>
              <a:t>accidents</a:t>
            </a:r>
            <a:r>
              <a:rPr lang="es-MX" sz="2000" dirty="0"/>
              <a:t>.</a:t>
            </a:r>
          </a:p>
          <a:p>
            <a:r>
              <a:rPr lang="en-US" sz="2000" dirty="0"/>
              <a:t>In 2017, across the EU, the annual cost of air pollution from coal power plants is staggering. </a:t>
            </a:r>
          </a:p>
          <a:p>
            <a:r>
              <a:rPr lang="en-US" sz="2000" dirty="0"/>
              <a:t>Numerous health problems (mainly respiratory) to coal miners later in their life.</a:t>
            </a:r>
            <a:endParaRPr lang="es-MX" sz="2000" dirty="0"/>
          </a:p>
        </p:txBody>
      </p:sp>
      <p:pic>
        <p:nvPicPr>
          <p:cNvPr id="5" name="Imagen 4">
            <a:extLst>
              <a:ext uri="{FF2B5EF4-FFF2-40B4-BE49-F238E27FC236}">
                <a16:creationId xmlns:a16="http://schemas.microsoft.com/office/drawing/2014/main" id="{4566C0DA-5333-42E3-84A1-0CEEB5E0C7AB}"/>
              </a:ext>
            </a:extLst>
          </p:cNvPr>
          <p:cNvPicPr>
            <a:picLocks noChangeAspect="1"/>
          </p:cNvPicPr>
          <p:nvPr/>
        </p:nvPicPr>
        <p:blipFill>
          <a:blip r:embed="rId3"/>
          <a:stretch>
            <a:fillRect/>
          </a:stretch>
        </p:blipFill>
        <p:spPr>
          <a:xfrm>
            <a:off x="5577768" y="1721369"/>
            <a:ext cx="3939094" cy="4396403"/>
          </a:xfrm>
          <a:prstGeom prst="rect">
            <a:avLst/>
          </a:prstGeom>
        </p:spPr>
      </p:pic>
      <p:sp>
        <p:nvSpPr>
          <p:cNvPr id="6" name="CuadroTexto 5">
            <a:extLst>
              <a:ext uri="{FF2B5EF4-FFF2-40B4-BE49-F238E27FC236}">
                <a16:creationId xmlns:a16="http://schemas.microsoft.com/office/drawing/2014/main" id="{ACD89873-B500-4B4B-BC35-EEFB12A60736}"/>
              </a:ext>
            </a:extLst>
          </p:cNvPr>
          <p:cNvSpPr txBox="1"/>
          <p:nvPr/>
        </p:nvSpPr>
        <p:spPr>
          <a:xfrm>
            <a:off x="5557448" y="6117772"/>
            <a:ext cx="3835153" cy="246221"/>
          </a:xfrm>
          <a:prstGeom prst="rect">
            <a:avLst/>
          </a:prstGeom>
          <a:noFill/>
        </p:spPr>
        <p:txBody>
          <a:bodyPr wrap="square" rtlCol="0">
            <a:spAutoFit/>
          </a:bodyPr>
          <a:lstStyle/>
          <a:p>
            <a:r>
              <a:rPr lang="es-MX" sz="1000" dirty="0" err="1">
                <a:latin typeface="Arial" panose="020B0604020202020204" pitchFamily="34" charset="0"/>
                <a:cs typeface="Arial" panose="020B0604020202020204" pitchFamily="34" charset="0"/>
              </a:rPr>
              <a:t>Accident</a:t>
            </a:r>
            <a:r>
              <a:rPr lang="es-MX" sz="1000" dirty="0">
                <a:latin typeface="Arial" panose="020B0604020202020204" pitchFamily="34" charset="0"/>
                <a:cs typeface="Arial" panose="020B0604020202020204" pitchFamily="34" charset="0"/>
              </a:rPr>
              <a:t> </a:t>
            </a:r>
            <a:r>
              <a:rPr lang="es-MX" sz="1000" dirty="0" err="1">
                <a:latin typeface="Arial" panose="020B0604020202020204" pitchFamily="34" charset="0"/>
                <a:cs typeface="Arial" panose="020B0604020202020204" pitchFamily="34" charset="0"/>
              </a:rPr>
              <a:t>rates</a:t>
            </a:r>
            <a:r>
              <a:rPr lang="es-MX" sz="1000" dirty="0">
                <a:latin typeface="Arial" panose="020B0604020202020204" pitchFamily="34" charset="0"/>
                <a:cs typeface="Arial" panose="020B0604020202020204" pitchFamily="34" charset="0"/>
              </a:rPr>
              <a:t> in </a:t>
            </a:r>
            <a:r>
              <a:rPr lang="es-MX" sz="1000" dirty="0" err="1">
                <a:latin typeface="Arial" panose="020B0604020202020204" pitchFamily="34" charset="0"/>
                <a:cs typeface="Arial" panose="020B0604020202020204" pitchFamily="34" charset="0"/>
              </a:rPr>
              <a:t>the</a:t>
            </a:r>
            <a:r>
              <a:rPr lang="es-MX" sz="1000" dirty="0">
                <a:latin typeface="Arial" panose="020B0604020202020204" pitchFamily="34" charset="0"/>
                <a:cs typeface="Arial" panose="020B0604020202020204" pitchFamily="34" charset="0"/>
              </a:rPr>
              <a:t> </a:t>
            </a:r>
            <a:r>
              <a:rPr lang="es-MX" sz="1000" dirty="0" err="1">
                <a:latin typeface="Arial" panose="020B0604020202020204" pitchFamily="34" charset="0"/>
                <a:cs typeface="Arial" panose="020B0604020202020204" pitchFamily="34" charset="0"/>
              </a:rPr>
              <a:t>mining</a:t>
            </a:r>
            <a:r>
              <a:rPr lang="es-MX" sz="1000" dirty="0">
                <a:latin typeface="Arial" panose="020B0604020202020204" pitchFamily="34" charset="0"/>
                <a:cs typeface="Arial" panose="020B0604020202020204" pitchFamily="34" charset="0"/>
              </a:rPr>
              <a:t> </a:t>
            </a:r>
            <a:r>
              <a:rPr lang="es-MX" sz="1000" dirty="0" err="1">
                <a:latin typeface="Arial" panose="020B0604020202020204" pitchFamily="34" charset="0"/>
                <a:cs typeface="Arial" panose="020B0604020202020204" pitchFamily="34" charset="0"/>
              </a:rPr>
              <a:t>industry</a:t>
            </a:r>
            <a:r>
              <a:rPr lang="es-MX" sz="1000" dirty="0">
                <a:latin typeface="Arial" panose="020B0604020202020204" pitchFamily="34" charset="0"/>
                <a:cs typeface="Arial" panose="020B0604020202020204" pitchFamily="34" charset="0"/>
              </a:rPr>
              <a:t> </a:t>
            </a:r>
            <a:r>
              <a:rPr lang="es-MX" sz="1000" dirty="0" err="1">
                <a:latin typeface="Arial" panose="020B0604020202020204" pitchFamily="34" charset="0"/>
                <a:cs typeface="Arial" panose="020B0604020202020204" pitchFamily="34" charset="0"/>
              </a:rPr>
              <a:t>between</a:t>
            </a:r>
            <a:r>
              <a:rPr lang="es-MX" sz="1000" dirty="0">
                <a:latin typeface="Arial" panose="020B0604020202020204" pitchFamily="34" charset="0"/>
                <a:cs typeface="Arial" panose="020B0604020202020204" pitchFamily="34" charset="0"/>
              </a:rPr>
              <a:t> 2012 and 2016.</a:t>
            </a:r>
          </a:p>
        </p:txBody>
      </p:sp>
    </p:spTree>
    <p:extLst>
      <p:ext uri="{BB962C8B-B14F-4D97-AF65-F5344CB8AC3E}">
        <p14:creationId xmlns:p14="http://schemas.microsoft.com/office/powerpoint/2010/main" val="2156485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481AD1-4AB3-4115-AF3A-B5C2E2B6B7B3}"/>
              </a:ext>
            </a:extLst>
          </p:cNvPr>
          <p:cNvSpPr>
            <a:spLocks noGrp="1"/>
          </p:cNvSpPr>
          <p:nvPr>
            <p:ph type="title"/>
          </p:nvPr>
        </p:nvSpPr>
        <p:spPr/>
        <p:txBody>
          <a:bodyPr/>
          <a:lstStyle/>
          <a:p>
            <a:pPr algn="ctr"/>
            <a:r>
              <a:rPr lang="de-DE" dirty="0" err="1"/>
              <a:t>Challenges</a:t>
            </a:r>
            <a:r>
              <a:rPr lang="de-DE" dirty="0"/>
              <a:t> </a:t>
            </a:r>
          </a:p>
        </p:txBody>
      </p:sp>
      <p:sp>
        <p:nvSpPr>
          <p:cNvPr id="3" name="Inhaltsplatzhalter 2">
            <a:extLst>
              <a:ext uri="{FF2B5EF4-FFF2-40B4-BE49-F238E27FC236}">
                <a16:creationId xmlns:a16="http://schemas.microsoft.com/office/drawing/2014/main" id="{4C46B8F3-AAA2-46D3-BFF7-F5B49C28215C}"/>
              </a:ext>
            </a:extLst>
          </p:cNvPr>
          <p:cNvSpPr>
            <a:spLocks noGrp="1"/>
          </p:cNvSpPr>
          <p:nvPr>
            <p:ph sz="half" idx="1"/>
          </p:nvPr>
        </p:nvSpPr>
        <p:spPr>
          <a:xfrm>
            <a:off x="576044" y="2222061"/>
            <a:ext cx="4350657" cy="2574908"/>
          </a:xfrm>
        </p:spPr>
        <p:txBody>
          <a:bodyPr>
            <a:normAutofit/>
          </a:bodyPr>
          <a:lstStyle/>
          <a:p>
            <a:pPr marL="0" indent="0">
              <a:buNone/>
            </a:pPr>
            <a:r>
              <a:rPr lang="en-US" b="1" i="1" dirty="0"/>
              <a:t>“implementation of EU climate policy represents a big challenge for the Polish economy and political stability” </a:t>
            </a:r>
          </a:p>
          <a:p>
            <a:pPr marL="0" indent="0">
              <a:buNone/>
            </a:pPr>
            <a:r>
              <a:rPr lang="en-US" b="1" i="1" dirty="0"/>
              <a:t>“Poland employs almost half of the 237,000 people who work in the coal industry in the EU”</a:t>
            </a:r>
          </a:p>
          <a:p>
            <a:pPr marL="0" indent="0">
              <a:buNone/>
            </a:pPr>
            <a:endParaRPr lang="de-DE" dirty="0"/>
          </a:p>
        </p:txBody>
      </p:sp>
      <p:sp>
        <p:nvSpPr>
          <p:cNvPr id="6" name="Inhaltsplatzhalter 5">
            <a:extLst>
              <a:ext uri="{FF2B5EF4-FFF2-40B4-BE49-F238E27FC236}">
                <a16:creationId xmlns:a16="http://schemas.microsoft.com/office/drawing/2014/main" id="{05FE9E3A-58CB-408E-B599-18E5CDFDBC8D}"/>
              </a:ext>
            </a:extLst>
          </p:cNvPr>
          <p:cNvSpPr>
            <a:spLocks noGrp="1"/>
          </p:cNvSpPr>
          <p:nvPr>
            <p:ph sz="half" idx="2"/>
          </p:nvPr>
        </p:nvSpPr>
        <p:spPr>
          <a:xfrm>
            <a:off x="5256593" y="2232943"/>
            <a:ext cx="4184034" cy="3880773"/>
          </a:xfrm>
        </p:spPr>
        <p:txBody>
          <a:bodyPr>
            <a:normAutofit/>
          </a:bodyPr>
          <a:lstStyle/>
          <a:p>
            <a:r>
              <a:rPr lang="de-DE" sz="2000" dirty="0"/>
              <a:t>Trust in Commissions supporting guidance</a:t>
            </a:r>
          </a:p>
          <a:p>
            <a:r>
              <a:rPr lang="de-DE" sz="2000" dirty="0"/>
              <a:t>Strength EU position </a:t>
            </a:r>
          </a:p>
          <a:p>
            <a:r>
              <a:rPr lang="de-DE" sz="2000" dirty="0"/>
              <a:t>Longterm economic benefits</a:t>
            </a:r>
          </a:p>
          <a:p>
            <a:r>
              <a:rPr lang="de-DE" sz="2000" dirty="0"/>
              <a:t>Aware that jobs get lost, but:</a:t>
            </a:r>
          </a:p>
          <a:p>
            <a:pPr marL="0" indent="0">
              <a:buNone/>
            </a:pPr>
            <a:r>
              <a:rPr lang="de-DE" sz="2000" dirty="0"/>
              <a:t>	&gt; </a:t>
            </a:r>
            <a:r>
              <a:rPr lang="de-DE" sz="2000" dirty="0" err="1"/>
              <a:t>new</a:t>
            </a:r>
            <a:r>
              <a:rPr lang="de-DE" sz="2000" dirty="0"/>
              <a:t> </a:t>
            </a:r>
            <a:r>
              <a:rPr lang="de-DE" sz="2000" dirty="0" err="1"/>
              <a:t>jobs</a:t>
            </a:r>
            <a:r>
              <a:rPr lang="de-DE" sz="2000" dirty="0"/>
              <a:t> will </a:t>
            </a:r>
            <a:r>
              <a:rPr lang="de-DE" sz="2000" dirty="0" err="1"/>
              <a:t>be</a:t>
            </a:r>
            <a:r>
              <a:rPr lang="de-DE" sz="2000" dirty="0"/>
              <a:t> </a:t>
            </a:r>
            <a:r>
              <a:rPr lang="de-DE" sz="2000" dirty="0" err="1"/>
              <a:t>created</a:t>
            </a:r>
            <a:endParaRPr lang="de-DE" sz="2000" dirty="0"/>
          </a:p>
          <a:p>
            <a:pPr marL="0" indent="0">
              <a:buNone/>
            </a:pPr>
            <a:r>
              <a:rPr lang="de-DE" sz="2000" dirty="0"/>
              <a:t>	&gt; </a:t>
            </a:r>
            <a:r>
              <a:rPr lang="de-DE" sz="2000" dirty="0" err="1"/>
              <a:t>retraining</a:t>
            </a:r>
            <a:r>
              <a:rPr lang="de-DE" sz="2000" dirty="0"/>
              <a:t> </a:t>
            </a:r>
            <a:r>
              <a:rPr lang="de-DE" sz="2000" dirty="0" err="1"/>
              <a:t>possibilities</a:t>
            </a:r>
            <a:r>
              <a:rPr lang="de-DE" sz="2000" dirty="0"/>
              <a:t> </a:t>
            </a:r>
          </a:p>
        </p:txBody>
      </p:sp>
      <p:sp>
        <p:nvSpPr>
          <p:cNvPr id="5" name="Foliennummernplatzhalter 4">
            <a:extLst>
              <a:ext uri="{FF2B5EF4-FFF2-40B4-BE49-F238E27FC236}">
                <a16:creationId xmlns:a16="http://schemas.microsoft.com/office/drawing/2014/main" id="{01F865E9-9B89-4BB1-8FF7-FB4CE7A9C496}"/>
              </a:ext>
            </a:extLst>
          </p:cNvPr>
          <p:cNvSpPr>
            <a:spLocks noGrp="1"/>
          </p:cNvSpPr>
          <p:nvPr>
            <p:ph type="sldNum" sz="quarter" idx="12"/>
          </p:nvPr>
        </p:nvSpPr>
        <p:spPr/>
        <p:txBody>
          <a:bodyPr/>
          <a:lstStyle/>
          <a:p>
            <a:fld id="{4955E0EF-7403-4E36-8F74-38B4AFCD6B9A}" type="slidenum">
              <a:rPr lang="de-DE" smtClean="0"/>
              <a:t>7</a:t>
            </a:fld>
            <a:endParaRPr lang="de-DE"/>
          </a:p>
        </p:txBody>
      </p:sp>
    </p:spTree>
    <p:extLst>
      <p:ext uri="{BB962C8B-B14F-4D97-AF65-F5344CB8AC3E}">
        <p14:creationId xmlns:p14="http://schemas.microsoft.com/office/powerpoint/2010/main" val="1246593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A3417F-6F16-4AE3-BC0D-4D353743BFAC}"/>
              </a:ext>
            </a:extLst>
          </p:cNvPr>
          <p:cNvSpPr>
            <a:spLocks noGrp="1"/>
          </p:cNvSpPr>
          <p:nvPr>
            <p:ph type="title"/>
          </p:nvPr>
        </p:nvSpPr>
        <p:spPr/>
        <p:txBody>
          <a:bodyPr/>
          <a:lstStyle/>
          <a:p>
            <a:pPr algn="ctr"/>
            <a:r>
              <a:rPr lang="de-DE" dirty="0"/>
              <a:t>Costs</a:t>
            </a:r>
          </a:p>
        </p:txBody>
      </p:sp>
      <p:sp>
        <p:nvSpPr>
          <p:cNvPr id="3" name="Inhaltsplatzhalter 2">
            <a:extLst>
              <a:ext uri="{FF2B5EF4-FFF2-40B4-BE49-F238E27FC236}">
                <a16:creationId xmlns:a16="http://schemas.microsoft.com/office/drawing/2014/main" id="{A0E91B4F-266E-4321-97C3-DAFAFFE00DBF}"/>
              </a:ext>
            </a:extLst>
          </p:cNvPr>
          <p:cNvSpPr>
            <a:spLocks noGrp="1"/>
          </p:cNvSpPr>
          <p:nvPr>
            <p:ph idx="1"/>
          </p:nvPr>
        </p:nvSpPr>
        <p:spPr>
          <a:xfrm>
            <a:off x="677334" y="1494971"/>
            <a:ext cx="8887580" cy="4110962"/>
          </a:xfrm>
        </p:spPr>
        <p:txBody>
          <a:bodyPr>
            <a:noAutofit/>
          </a:bodyPr>
          <a:lstStyle/>
          <a:p>
            <a:pPr marL="0" indent="0" algn="ctr">
              <a:buNone/>
            </a:pPr>
            <a:r>
              <a:rPr lang="en-US" sz="2000" b="1" i="1" dirty="0"/>
              <a:t>“Investments which can not be bordered only on the shoulders of the polish people. So, if there is a collective interest in being prepared for tomorrow's outcome, it should also be carried collectively”</a:t>
            </a:r>
          </a:p>
          <a:p>
            <a:pPr marL="0" indent="0" algn="ctr">
              <a:buNone/>
            </a:pPr>
            <a:endParaRPr lang="en-US" sz="2000" b="1" i="1" dirty="0"/>
          </a:p>
          <a:p>
            <a:pPr marL="0" indent="0" algn="ctr">
              <a:buNone/>
            </a:pPr>
            <a:r>
              <a:rPr lang="en-US" sz="2000" b="1" i="1" dirty="0"/>
              <a:t>“An estimate of 900b€ is expected by Poland to fully transform its economy to carbon neutrality and the EU can only provide 100b€ to the whole EU countries”  </a:t>
            </a:r>
          </a:p>
          <a:p>
            <a:pPr marL="0" indent="0" algn="ctr">
              <a:buNone/>
            </a:pPr>
            <a:endParaRPr lang="en-US" sz="2000" b="1" i="1" dirty="0"/>
          </a:p>
          <a:p>
            <a:pPr marL="0" indent="0" algn="ctr">
              <a:buNone/>
            </a:pPr>
            <a:r>
              <a:rPr lang="en-US" sz="2000" b="1" i="1" dirty="0"/>
              <a:t>“Either the EU budget will be significantly increased or the transition will only fully occur after 2050”</a:t>
            </a:r>
          </a:p>
          <a:p>
            <a:pPr marL="0" indent="0" algn="ctr">
              <a:buNone/>
            </a:pPr>
            <a:endParaRPr lang="en-US" sz="2000" b="1" i="1" dirty="0"/>
          </a:p>
          <a:p>
            <a:pPr marL="0" indent="0" algn="ctr">
              <a:buNone/>
            </a:pPr>
            <a:r>
              <a:rPr lang="en-US" sz="2000" b="1" i="1" dirty="0"/>
              <a:t>“But Visions need financial support”</a:t>
            </a:r>
          </a:p>
          <a:p>
            <a:pPr marL="0" indent="0">
              <a:buNone/>
            </a:pPr>
            <a:endParaRPr lang="de-DE" sz="2000" i="1" dirty="0"/>
          </a:p>
          <a:p>
            <a:pPr marL="0" indent="0">
              <a:buNone/>
            </a:pPr>
            <a:endParaRPr lang="en-US" sz="2000" i="1" dirty="0"/>
          </a:p>
          <a:p>
            <a:pPr marL="0" indent="0">
              <a:buNone/>
            </a:pPr>
            <a:endParaRPr lang="de-DE" sz="2000" dirty="0"/>
          </a:p>
        </p:txBody>
      </p:sp>
      <p:sp>
        <p:nvSpPr>
          <p:cNvPr id="5" name="Foliennummernplatzhalter 4">
            <a:extLst>
              <a:ext uri="{FF2B5EF4-FFF2-40B4-BE49-F238E27FC236}">
                <a16:creationId xmlns:a16="http://schemas.microsoft.com/office/drawing/2014/main" id="{FCF56EF6-CE26-4C57-9E1D-14134BF61FDA}"/>
              </a:ext>
            </a:extLst>
          </p:cNvPr>
          <p:cNvSpPr>
            <a:spLocks noGrp="1"/>
          </p:cNvSpPr>
          <p:nvPr>
            <p:ph type="sldNum" sz="quarter" idx="12"/>
          </p:nvPr>
        </p:nvSpPr>
        <p:spPr/>
        <p:txBody>
          <a:bodyPr/>
          <a:lstStyle/>
          <a:p>
            <a:fld id="{4955E0EF-7403-4E36-8F74-38B4AFCD6B9A}" type="slidenum">
              <a:rPr lang="de-DE" smtClean="0"/>
              <a:t>8</a:t>
            </a:fld>
            <a:endParaRPr lang="de-DE"/>
          </a:p>
        </p:txBody>
      </p:sp>
    </p:spTree>
    <p:extLst>
      <p:ext uri="{BB962C8B-B14F-4D97-AF65-F5344CB8AC3E}">
        <p14:creationId xmlns:p14="http://schemas.microsoft.com/office/powerpoint/2010/main" val="2806829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E754EF-3017-4872-9776-E08DAEECB354}"/>
              </a:ext>
            </a:extLst>
          </p:cNvPr>
          <p:cNvSpPr>
            <a:spLocks noGrp="1"/>
          </p:cNvSpPr>
          <p:nvPr>
            <p:ph type="title"/>
          </p:nvPr>
        </p:nvSpPr>
        <p:spPr/>
        <p:txBody>
          <a:bodyPr/>
          <a:lstStyle/>
          <a:p>
            <a:pPr algn="ctr"/>
            <a:r>
              <a:rPr lang="de-DE" dirty="0"/>
              <a:t>Costs</a:t>
            </a:r>
          </a:p>
        </p:txBody>
      </p:sp>
      <p:sp>
        <p:nvSpPr>
          <p:cNvPr id="3" name="Inhaltsplatzhalter 2">
            <a:extLst>
              <a:ext uri="{FF2B5EF4-FFF2-40B4-BE49-F238E27FC236}">
                <a16:creationId xmlns:a16="http://schemas.microsoft.com/office/drawing/2014/main" id="{168F25D6-85FB-45F6-A2F0-0EB1108AAB95}"/>
              </a:ext>
            </a:extLst>
          </p:cNvPr>
          <p:cNvSpPr>
            <a:spLocks noGrp="1"/>
          </p:cNvSpPr>
          <p:nvPr>
            <p:ph idx="1"/>
          </p:nvPr>
        </p:nvSpPr>
        <p:spPr/>
        <p:txBody>
          <a:bodyPr>
            <a:normAutofit/>
          </a:bodyPr>
          <a:lstStyle/>
          <a:p>
            <a:r>
              <a:rPr lang="ca-ES" sz="2400" dirty="0"/>
              <a:t>EU </a:t>
            </a:r>
            <a:r>
              <a:rPr lang="ca-ES" sz="2400" dirty="0" err="1"/>
              <a:t>supports</a:t>
            </a:r>
            <a:r>
              <a:rPr lang="ca-ES" sz="2400" dirty="0"/>
              <a:t> </a:t>
            </a:r>
            <a:r>
              <a:rPr lang="ca-ES" sz="2400" dirty="0" err="1"/>
              <a:t>deal</a:t>
            </a:r>
            <a:r>
              <a:rPr lang="ca-ES" sz="2400" dirty="0"/>
              <a:t> </a:t>
            </a:r>
            <a:r>
              <a:rPr lang="ca-ES" sz="2400" dirty="0" err="1"/>
              <a:t>financially</a:t>
            </a:r>
            <a:endParaRPr lang="ca-ES" sz="2400" dirty="0"/>
          </a:p>
          <a:p>
            <a:r>
              <a:rPr lang="ca-ES" sz="2400" dirty="0" err="1"/>
              <a:t>Member</a:t>
            </a:r>
            <a:r>
              <a:rPr lang="ca-ES" sz="2400" dirty="0"/>
              <a:t> </a:t>
            </a:r>
            <a:r>
              <a:rPr lang="ca-ES" sz="2400" dirty="0" err="1"/>
              <a:t>states</a:t>
            </a:r>
            <a:r>
              <a:rPr lang="ca-ES" sz="2400" dirty="0"/>
              <a:t> </a:t>
            </a:r>
            <a:r>
              <a:rPr lang="ca-ES" sz="2400" dirty="0" err="1"/>
              <a:t>must</a:t>
            </a:r>
            <a:r>
              <a:rPr lang="ca-ES" sz="2400" dirty="0"/>
              <a:t> </a:t>
            </a:r>
            <a:r>
              <a:rPr lang="ca-ES" sz="2400" dirty="0" err="1"/>
              <a:t>bear</a:t>
            </a:r>
            <a:r>
              <a:rPr lang="ca-ES" sz="2400" dirty="0"/>
              <a:t> costs </a:t>
            </a:r>
            <a:r>
              <a:rPr lang="ca-ES" sz="2400" dirty="0" err="1"/>
              <a:t>too</a:t>
            </a:r>
            <a:endParaRPr lang="ca-ES" sz="2400" dirty="0"/>
          </a:p>
          <a:p>
            <a:r>
              <a:rPr lang="ca-ES" sz="2400" dirty="0"/>
              <a:t>Green </a:t>
            </a:r>
            <a:r>
              <a:rPr lang="ca-ES" sz="2400" dirty="0" err="1"/>
              <a:t>deal</a:t>
            </a:r>
            <a:r>
              <a:rPr lang="ca-ES" sz="2400" dirty="0"/>
              <a:t> </a:t>
            </a:r>
            <a:r>
              <a:rPr lang="ca-ES" sz="2400" dirty="0" err="1"/>
              <a:t>creates</a:t>
            </a:r>
            <a:r>
              <a:rPr lang="ca-ES" sz="2400" dirty="0"/>
              <a:t> </a:t>
            </a:r>
            <a:r>
              <a:rPr lang="ca-ES" sz="2400" dirty="0" err="1"/>
              <a:t>new</a:t>
            </a:r>
            <a:r>
              <a:rPr lang="ca-ES" sz="2400" dirty="0"/>
              <a:t> </a:t>
            </a:r>
            <a:r>
              <a:rPr lang="ca-ES" sz="2400" dirty="0" err="1"/>
              <a:t>infrastructures</a:t>
            </a:r>
            <a:endParaRPr lang="ca-ES" sz="2400" dirty="0"/>
          </a:p>
          <a:p>
            <a:r>
              <a:rPr lang="ca-ES" sz="2400" dirty="0" err="1"/>
              <a:t>Intrinsic</a:t>
            </a:r>
            <a:r>
              <a:rPr lang="ca-ES" sz="2400" dirty="0"/>
              <a:t> incentives </a:t>
            </a:r>
            <a:r>
              <a:rPr lang="ca-ES" sz="2400" dirty="0" err="1"/>
              <a:t>needed</a:t>
            </a:r>
            <a:endParaRPr lang="ca-ES" sz="2400" dirty="0"/>
          </a:p>
        </p:txBody>
      </p:sp>
      <p:sp>
        <p:nvSpPr>
          <p:cNvPr id="5" name="Foliennummernplatzhalter 4">
            <a:extLst>
              <a:ext uri="{FF2B5EF4-FFF2-40B4-BE49-F238E27FC236}">
                <a16:creationId xmlns:a16="http://schemas.microsoft.com/office/drawing/2014/main" id="{356D9119-74BC-4780-8EED-E8DBA3839B16}"/>
              </a:ext>
            </a:extLst>
          </p:cNvPr>
          <p:cNvSpPr>
            <a:spLocks noGrp="1"/>
          </p:cNvSpPr>
          <p:nvPr>
            <p:ph type="sldNum" sz="quarter" idx="12"/>
          </p:nvPr>
        </p:nvSpPr>
        <p:spPr/>
        <p:txBody>
          <a:bodyPr/>
          <a:lstStyle/>
          <a:p>
            <a:fld id="{4955E0EF-7403-4E36-8F74-38B4AFCD6B9A}" type="slidenum">
              <a:rPr lang="de-DE" smtClean="0"/>
              <a:t>9</a:t>
            </a:fld>
            <a:endParaRPr lang="de-DE"/>
          </a:p>
        </p:txBody>
      </p:sp>
    </p:spTree>
    <p:extLst>
      <p:ext uri="{BB962C8B-B14F-4D97-AF65-F5344CB8AC3E}">
        <p14:creationId xmlns:p14="http://schemas.microsoft.com/office/powerpoint/2010/main" val="3226393937"/>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1185</TotalTime>
  <Words>1435</Words>
  <Application>Microsoft Office PowerPoint</Application>
  <PresentationFormat>Panorámica</PresentationFormat>
  <Paragraphs>100</Paragraphs>
  <Slides>15</Slides>
  <Notes>3</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15</vt:i4>
      </vt:variant>
    </vt:vector>
  </HeadingPairs>
  <TitlesOfParts>
    <vt:vector size="22" baseType="lpstr">
      <vt:lpstr>Arial</vt:lpstr>
      <vt:lpstr>Calibri</vt:lpstr>
      <vt:lpstr>Calibri Light</vt:lpstr>
      <vt:lpstr>Trebuchet MS</vt:lpstr>
      <vt:lpstr>Wingdings 3</vt:lpstr>
      <vt:lpstr>Faceta</vt:lpstr>
      <vt:lpstr>Office</vt:lpstr>
      <vt:lpstr>Review of Poland‘s position paper by the European Parliament</vt:lpstr>
      <vt:lpstr>Core values/beliefs of the European Parliament</vt:lpstr>
      <vt:lpstr>Coal industry</vt:lpstr>
      <vt:lpstr>Presentación de PowerPoint</vt:lpstr>
      <vt:lpstr>Presentación de PowerPoint</vt:lpstr>
      <vt:lpstr>Coal: Catastrophic for environment but Good for people?</vt:lpstr>
      <vt:lpstr>Challenges </vt:lpstr>
      <vt:lpstr>Costs</vt:lpstr>
      <vt:lpstr>Costs</vt:lpstr>
      <vt:lpstr>Teamwork</vt:lpstr>
      <vt:lpstr>Corona crisis</vt:lpstr>
      <vt:lpstr>Chances</vt:lpstr>
      <vt:lpstr>Perspective</vt:lpstr>
      <vt:lpstr>Statement</vt:lpstr>
      <vt:lpstr>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Poland’s report</dc:title>
  <dc:creator>carlatorrandell@gmail.com</dc:creator>
  <cp:lastModifiedBy>Ale Barri</cp:lastModifiedBy>
  <cp:revision>22</cp:revision>
  <dcterms:created xsi:type="dcterms:W3CDTF">2020-04-04T19:30:55Z</dcterms:created>
  <dcterms:modified xsi:type="dcterms:W3CDTF">2020-04-05T20:47:46Z</dcterms:modified>
</cp:coreProperties>
</file>