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9"/>
  </p:notesMasterIdLst>
  <p:sldIdLst>
    <p:sldId id="301" r:id="rId2"/>
    <p:sldId id="299" r:id="rId3"/>
    <p:sldId id="313" r:id="rId4"/>
    <p:sldId id="298" r:id="rId5"/>
    <p:sldId id="314" r:id="rId6"/>
    <p:sldId id="303" r:id="rId7"/>
    <p:sldId id="330" r:id="rId8"/>
    <p:sldId id="329" r:id="rId9"/>
    <p:sldId id="315" r:id="rId10"/>
    <p:sldId id="304"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11" r:id="rId24"/>
    <p:sldId id="331" r:id="rId25"/>
    <p:sldId id="316" r:id="rId26"/>
    <p:sldId id="312" r:id="rId27"/>
    <p:sldId id="30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384"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850F1-CA1F-43CE-BCDD-1E8207090B3B}" type="datetimeFigureOut">
              <a:rPr lang="en-GB" smtClean="0"/>
              <a:t>27/02/2020</a:t>
            </a:fld>
            <a:endParaRPr lang="en-GB"/>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D326-ACE3-43CA-B698-979A791658C0}" type="slidenum">
              <a:rPr lang="en-GB" smtClean="0"/>
              <a:t>‹#›</a:t>
            </a:fld>
            <a:endParaRPr lang="en-GB"/>
          </a:p>
        </p:txBody>
      </p:sp>
    </p:spTree>
    <p:extLst>
      <p:ext uri="{BB962C8B-B14F-4D97-AF65-F5344CB8AC3E}">
        <p14:creationId xmlns:p14="http://schemas.microsoft.com/office/powerpoint/2010/main" val="3993711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lumMod val="75000"/>
                    <a:lumOff val="25000"/>
                  </a:schemeClr>
                </a:solidFill>
              </a:rPr>
              <a:t>Positive: Optimism, confidence, self-esteem, extraversion, emotional strength, friendliness, creativity. Negative: Irrationality, fear, emotional fragility, depression, anxiety, suicide.</a:t>
            </a:r>
          </a:p>
          <a:p>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a:t>
            </a:fld>
            <a:endParaRPr lang="en-GB"/>
          </a:p>
        </p:txBody>
      </p:sp>
    </p:spTree>
    <p:extLst>
      <p:ext uri="{BB962C8B-B14F-4D97-AF65-F5344CB8AC3E}">
        <p14:creationId xmlns:p14="http://schemas.microsoft.com/office/powerpoint/2010/main" val="13454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Hjumen</a:t>
            </a:r>
            <a:r>
              <a:rPr lang="cs-CZ" dirty="0" smtClean="0"/>
              <a:t> </a:t>
            </a:r>
            <a:r>
              <a:rPr lang="cs-CZ" dirty="0" err="1" smtClean="0"/>
              <a:t>sajki</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3</a:t>
            </a:fld>
            <a:endParaRPr lang="en-GB"/>
          </a:p>
        </p:txBody>
      </p:sp>
    </p:spTree>
    <p:extLst>
      <p:ext uri="{BB962C8B-B14F-4D97-AF65-F5344CB8AC3E}">
        <p14:creationId xmlns:p14="http://schemas.microsoft.com/office/powerpoint/2010/main" val="241932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For example, prominent cheekbones and high eyebrows have been found to be an indicator of trustworthiness (</a:t>
            </a:r>
            <a:r>
              <a:rPr lang="en-GB" dirty="0" err="1" smtClean="0"/>
              <a:t>Olivola</a:t>
            </a:r>
            <a:r>
              <a:rPr lang="en-GB" dirty="0" smtClean="0"/>
              <a:t> et al. 2014). Yet the shape of cheekbones and height of eyebrows presumably are primarily genetically determined (and hence not a mark of a certain kind of </a:t>
            </a:r>
            <a:r>
              <a:rPr lang="en-GB" dirty="0" err="1" smtClean="0"/>
              <a:t>behavior</a:t>
            </a:r>
            <a:r>
              <a:rPr lang="en-GB" dirty="0" smtClean="0"/>
              <a:t>).</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8</a:t>
            </a:fld>
            <a:endParaRPr lang="en-GB"/>
          </a:p>
        </p:txBody>
      </p:sp>
    </p:spTree>
    <p:extLst>
      <p:ext uri="{BB962C8B-B14F-4D97-AF65-F5344CB8AC3E}">
        <p14:creationId xmlns:p14="http://schemas.microsoft.com/office/powerpoint/2010/main" val="194013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dirty="0" smtClean="0"/>
              <a:t>Freud's Theory: Id </a:t>
            </a:r>
          </a:p>
          <a:p>
            <a:r>
              <a:rPr lang="en-GB" dirty="0" smtClean="0"/>
              <a:t>This is a psychoanalytic theory that is  comprised of three elements that work together to explain an individual  personality. This is a three part model comprised of the id, the ego,  and the super ego. The first element is the id, which is comprised of  unconscious feelings and urges, which is a need for instant, and often  instinctual, gratification.</a:t>
            </a:r>
          </a:p>
          <a:p>
            <a:r>
              <a:rPr lang="en-GB" dirty="0" smtClean="0"/>
              <a:t>Freud's Theory: Ego</a:t>
            </a:r>
          </a:p>
          <a:p>
            <a:r>
              <a:rPr lang="en-GB" dirty="0" smtClean="0"/>
              <a:t>The second  component is the ego, which is derived from the id and acts to be  acceptable in the real world. The ego considers the benefits and the  costs in making a decision and does not automatically seek out instant  gratification. This is known as the reality principle, that acts to  satisfy the id in socially appropriate ways.</a:t>
            </a:r>
          </a:p>
          <a:p>
            <a:r>
              <a:rPr lang="en-GB" dirty="0" smtClean="0"/>
              <a:t>Freud's Theory: Super Ego</a:t>
            </a:r>
          </a:p>
          <a:p>
            <a:r>
              <a:rPr lang="en-GB" dirty="0" smtClean="0"/>
              <a:t>The  third component is the superego which is comprised of moral ideals and  values. According to Freud, the superego develops around age five and  helps us make moral judgments. This is where one develops a sense of  right or wrong.</a:t>
            </a:r>
          </a:p>
          <a:p>
            <a:r>
              <a:rPr lang="en-GB" dirty="0" smtClean="0"/>
              <a:t>Freud believes everyone has an id, ego, and super  ego. The id presses us to act instantly and seek instant gratification.  The ego asks us to delay and to think more carefully about our decision.  And our super ego is our conscience letting us know if this </a:t>
            </a:r>
            <a:r>
              <a:rPr lang="en-GB" dirty="0" err="1" smtClean="0"/>
              <a:t>behavior</a:t>
            </a:r>
            <a:r>
              <a:rPr lang="en-GB" dirty="0" smtClean="0"/>
              <a:t> is  moral and right.</a:t>
            </a:r>
            <a:endParaRPr lang="en-GB" dirty="0"/>
          </a:p>
        </p:txBody>
      </p:sp>
      <p:sp>
        <p:nvSpPr>
          <p:cNvPr id="4" name="Zástupný symbol pro číslo snímku 3"/>
          <p:cNvSpPr>
            <a:spLocks noGrp="1"/>
          </p:cNvSpPr>
          <p:nvPr>
            <p:ph type="sldNum" sz="quarter" idx="10"/>
          </p:nvPr>
        </p:nvSpPr>
        <p:spPr/>
        <p:txBody>
          <a:bodyPr/>
          <a:lstStyle/>
          <a:p>
            <a:fld id="{3A1FD326-ACE3-43CA-B698-979A791658C0}" type="slidenum">
              <a:rPr lang="en-GB" smtClean="0"/>
              <a:t>24</a:t>
            </a:fld>
            <a:endParaRPr lang="en-GB"/>
          </a:p>
        </p:txBody>
      </p:sp>
    </p:spTree>
    <p:extLst>
      <p:ext uri="{BB962C8B-B14F-4D97-AF65-F5344CB8AC3E}">
        <p14:creationId xmlns:p14="http://schemas.microsoft.com/office/powerpoint/2010/main" val="347365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128180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360E083-9326-4715-969F-BFBEF8AA8417}" type="slidenum">
              <a:rPr lang="cs-CZ" smtClean="0"/>
              <a:pPr>
                <a:defRPr/>
              </a:pPr>
              <a:t>‹#›</a:t>
            </a:fld>
            <a:endParaRPr lang="cs-CZ"/>
          </a:p>
        </p:txBody>
      </p:sp>
    </p:spTree>
    <p:extLst>
      <p:ext uri="{BB962C8B-B14F-4D97-AF65-F5344CB8AC3E}">
        <p14:creationId xmlns:p14="http://schemas.microsoft.com/office/powerpoint/2010/main" val="4078802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074BE30-72D8-4974-AB0D-83D689EE00EC}" type="slidenum">
              <a:rPr lang="cs-CZ" smtClean="0"/>
              <a:pPr>
                <a:defRPr/>
              </a:pPr>
              <a:t>‹#›</a:t>
            </a:fld>
            <a:endParaRPr lang="cs-CZ"/>
          </a:p>
        </p:txBody>
      </p:sp>
    </p:spTree>
    <p:extLst>
      <p:ext uri="{BB962C8B-B14F-4D97-AF65-F5344CB8AC3E}">
        <p14:creationId xmlns:p14="http://schemas.microsoft.com/office/powerpoint/2010/main" val="13317576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3F6AF5F-F8BF-4DB6-895F-3BFF1E901F04}" type="slidenum">
              <a:rPr lang="cs-CZ" smtClean="0"/>
              <a:pPr>
                <a:defRPr/>
              </a:pPr>
              <a:t>‹#›</a:t>
            </a:fld>
            <a:endParaRPr lang="cs-CZ"/>
          </a:p>
        </p:txBody>
      </p:sp>
    </p:spTree>
    <p:extLst>
      <p:ext uri="{BB962C8B-B14F-4D97-AF65-F5344CB8AC3E}">
        <p14:creationId xmlns:p14="http://schemas.microsoft.com/office/powerpoint/2010/main" val="20786008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324251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419472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7EB477D5-AF13-45AE-979A-04CDAF9B2CB8}" type="slidenum">
              <a:rPr lang="cs-CZ" smtClean="0"/>
              <a:pPr>
                <a:defRPr/>
              </a:pPr>
              <a:t>‹#›</a:t>
            </a:fld>
            <a:endParaRPr lang="cs-CZ"/>
          </a:p>
        </p:txBody>
      </p:sp>
    </p:spTree>
    <p:extLst>
      <p:ext uri="{BB962C8B-B14F-4D97-AF65-F5344CB8AC3E}">
        <p14:creationId xmlns:p14="http://schemas.microsoft.com/office/powerpoint/2010/main" val="33508102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2"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BB8F4AC-C479-40BE-8372-62F57C17C422}" type="slidenum">
              <a:rPr lang="cs-CZ" smtClean="0"/>
              <a:pPr>
                <a:defRPr/>
              </a:pPr>
              <a:t>‹#›</a:t>
            </a:fld>
            <a:endParaRPr lang="cs-CZ"/>
          </a:p>
        </p:txBody>
      </p:sp>
    </p:spTree>
    <p:extLst>
      <p:ext uri="{BB962C8B-B14F-4D97-AF65-F5344CB8AC3E}">
        <p14:creationId xmlns:p14="http://schemas.microsoft.com/office/powerpoint/2010/main" val="30258691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EAB492EE-0967-47A5-B6F8-CDC7C6C6EF1C}" type="slidenum">
              <a:rPr lang="cs-CZ" smtClean="0"/>
              <a:pPr>
                <a:defRPr/>
              </a:pPr>
              <a:t>‹#›</a:t>
            </a:fld>
            <a:endParaRPr lang="cs-CZ"/>
          </a:p>
        </p:txBody>
      </p:sp>
    </p:spTree>
    <p:extLst>
      <p:ext uri="{BB962C8B-B14F-4D97-AF65-F5344CB8AC3E}">
        <p14:creationId xmlns:p14="http://schemas.microsoft.com/office/powerpoint/2010/main" val="2159406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FEA1B45B-C7B5-4127-812C-A1A1C277C5C3}" type="slidenum">
              <a:rPr lang="cs-CZ" smtClean="0"/>
              <a:pPr>
                <a:defRPr/>
              </a:pPr>
              <a:t>‹#›</a:t>
            </a:fld>
            <a:endParaRPr lang="cs-CZ"/>
          </a:p>
        </p:txBody>
      </p:sp>
    </p:spTree>
    <p:extLst>
      <p:ext uri="{BB962C8B-B14F-4D97-AF65-F5344CB8AC3E}">
        <p14:creationId xmlns:p14="http://schemas.microsoft.com/office/powerpoint/2010/main" val="22743600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8EAD1466-7A22-4A6B-BC1E-2E491D78686E}" type="slidenum">
              <a:rPr lang="cs-CZ" smtClean="0"/>
              <a:pPr>
                <a:defRPr/>
              </a:pPr>
              <a:t>‹#›</a:t>
            </a:fld>
            <a:endParaRPr lang="cs-CZ"/>
          </a:p>
        </p:txBody>
      </p:sp>
    </p:spTree>
    <p:extLst>
      <p:ext uri="{BB962C8B-B14F-4D97-AF65-F5344CB8AC3E}">
        <p14:creationId xmlns:p14="http://schemas.microsoft.com/office/powerpoint/2010/main" val="39184924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58C8363F-7B95-4E0C-8286-5621930A3F16}" type="slidenum">
              <a:rPr lang="cs-CZ" smtClean="0"/>
              <a:pPr>
                <a:defRPr/>
              </a:pPr>
              <a:t>‹#›</a:t>
            </a:fld>
            <a:endParaRPr lang="cs-CZ"/>
          </a:p>
        </p:txBody>
      </p:sp>
    </p:spTree>
    <p:extLst>
      <p:ext uri="{BB962C8B-B14F-4D97-AF65-F5344CB8AC3E}">
        <p14:creationId xmlns:p14="http://schemas.microsoft.com/office/powerpoint/2010/main" val="12594301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AB492EE-0967-47A5-B6F8-CDC7C6C6EF1C}" type="slidenum">
              <a:rPr lang="cs-CZ" smtClean="0"/>
              <a:pPr>
                <a:defRPr/>
              </a:pPr>
              <a:t>‹#›</a:t>
            </a:fld>
            <a:endParaRPr lang="cs-CZ"/>
          </a:p>
        </p:txBody>
      </p:sp>
      <p:pic>
        <p:nvPicPr>
          <p:cNvPr id="8" name="Obrázek 7">
            <a:extLst>
              <a:ext uri="{FF2B5EF4-FFF2-40B4-BE49-F238E27FC236}">
                <a16:creationId xmlns:a16="http://schemas.microsoft.com/office/drawing/2014/main" id="{87F40493-F4E5-4843-942A-1A154E56B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2649" y="81875"/>
            <a:ext cx="3347864" cy="682833"/>
          </a:xfrm>
          <a:prstGeom prst="rect">
            <a:avLst/>
          </a:prstGeom>
        </p:spPr>
      </p:pic>
      <p:pic>
        <p:nvPicPr>
          <p:cNvPr id="9" name="Obrázek 8">
            <a:extLst>
              <a:ext uri="{FF2B5EF4-FFF2-40B4-BE49-F238E27FC236}">
                <a16:creationId xmlns:a16="http://schemas.microsoft.com/office/drawing/2014/main" id="{BD3BC8CE-26F6-437C-93AD-48A6ADD2B67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832649" y="81875"/>
            <a:ext cx="3347864" cy="682833"/>
          </a:xfrm>
          <a:prstGeom prst="rect">
            <a:avLst/>
          </a:prstGeom>
        </p:spPr>
      </p:pic>
    </p:spTree>
    <p:extLst>
      <p:ext uri="{BB962C8B-B14F-4D97-AF65-F5344CB8AC3E}">
        <p14:creationId xmlns:p14="http://schemas.microsoft.com/office/powerpoint/2010/main" val="260005513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51" r:id="rId12"/>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penpsychometrics.org/tests/IPIP-BF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Neuroticis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123test.com/personality-extraver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Openness_to_experienc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Agreeablen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Conscientiousn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ounwXLkme4" TargetMode="External"/><Relationship Id="rId2" Type="http://schemas.openxmlformats.org/officeDocument/2006/relationships/hyperlink" Target="https://www.youtube.com/watch?v=IhcgYgx7aAA"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p:txBody>
          <a:bodyPr>
            <a:normAutofit/>
          </a:bodyPr>
          <a:lstStyle/>
          <a:p>
            <a:pPr algn="ctr" eaLnBrk="1" hangingPunct="1"/>
            <a:r>
              <a:rPr lang="cs-CZ" sz="6600" b="1" dirty="0">
                <a:solidFill>
                  <a:srgbClr val="AA143D"/>
                </a:solidFill>
              </a:rPr>
              <a:t>PERSONALITY</a:t>
            </a:r>
            <a:endParaRPr lang="cs-CZ" sz="6600" b="1" dirty="0">
              <a:solidFill>
                <a:srgbClr val="AA143D"/>
              </a:solidFill>
            </a:endParaRPr>
          </a:p>
        </p:txBody>
      </p:sp>
      <p:sp>
        <p:nvSpPr>
          <p:cNvPr id="3075" name="Podnadpis 2"/>
          <p:cNvSpPr>
            <a:spLocks noGrp="1"/>
          </p:cNvSpPr>
          <p:nvPr>
            <p:ph type="subTitle" idx="1"/>
          </p:nvPr>
        </p:nvSpPr>
        <p:spPr>
          <a:ln w="9525"/>
        </p:spPr>
        <p:txBody>
          <a:bodyPr/>
          <a:lstStyle/>
          <a:p>
            <a:pPr algn="ctr" eaLnBrk="1" hangingPunct="1"/>
            <a:r>
              <a:rPr lang="cs-CZ" dirty="0" smtClean="0"/>
              <a:t>PhDr. Eva Švarcová, Ph.D</a:t>
            </a:r>
            <a:endParaRPr lang="cs-CZ"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fontScale="92500" lnSpcReduction="10000"/>
          </a:bodyPr>
          <a:lstStyle/>
          <a:p>
            <a:pPr>
              <a:lnSpc>
                <a:spcPct val="90000"/>
              </a:lnSpc>
            </a:pPr>
            <a:r>
              <a:rPr lang="en-GB" dirty="0"/>
              <a:t>Personality structure is a summary of psychological dispositions and assumptions that affect the mental life of an individual.</a:t>
            </a:r>
            <a:endParaRPr lang="cs-CZ" dirty="0"/>
          </a:p>
          <a:p>
            <a:pPr>
              <a:lnSpc>
                <a:spcPct val="90000"/>
              </a:lnSpc>
            </a:pPr>
            <a:r>
              <a:rPr lang="en-GB" u="sng" dirty="0"/>
              <a:t>The structure consists of stable elements:</a:t>
            </a:r>
            <a:endParaRPr lang="cs-CZ" u="sng" dirty="0"/>
          </a:p>
          <a:p>
            <a:pPr>
              <a:lnSpc>
                <a:spcPct val="90000"/>
              </a:lnSpc>
            </a:pPr>
            <a:r>
              <a:rPr lang="en-GB" dirty="0"/>
              <a:t>personality traits</a:t>
            </a:r>
            <a:r>
              <a:rPr lang="cs-CZ" dirty="0"/>
              <a:t> </a:t>
            </a:r>
            <a:r>
              <a:rPr lang="cs-CZ" dirty="0"/>
              <a:t>(</a:t>
            </a:r>
            <a:r>
              <a:rPr lang="en-US" dirty="0"/>
              <a:t>features)</a:t>
            </a:r>
            <a:r>
              <a:rPr lang="en-GB" dirty="0"/>
              <a:t>,</a:t>
            </a:r>
            <a:endParaRPr lang="en-GB" dirty="0"/>
          </a:p>
          <a:p>
            <a:pPr>
              <a:lnSpc>
                <a:spcPct val="90000"/>
              </a:lnSpc>
            </a:pPr>
            <a:r>
              <a:rPr lang="en-GB" dirty="0"/>
              <a:t>skills,</a:t>
            </a:r>
          </a:p>
          <a:p>
            <a:pPr>
              <a:lnSpc>
                <a:spcPct val="90000"/>
              </a:lnSpc>
            </a:pPr>
            <a:r>
              <a:rPr lang="en-GB" dirty="0"/>
              <a:t>temperament,</a:t>
            </a:r>
          </a:p>
          <a:p>
            <a:pPr>
              <a:lnSpc>
                <a:spcPct val="90000"/>
              </a:lnSpc>
            </a:pPr>
            <a:r>
              <a:rPr lang="en-GB" dirty="0"/>
              <a:t>character</a:t>
            </a:r>
            <a:r>
              <a:rPr lang="en-GB" dirty="0"/>
              <a:t>.</a:t>
            </a:r>
            <a:endParaRPr lang="cs-CZ" dirty="0"/>
          </a:p>
          <a:p>
            <a:r>
              <a:rPr lang="en-US" i="1" dirty="0" smtClean="0"/>
              <a:t>Let me introduce one of the latest researches on Personality conducted in 2018 at  Northwestern University.</a:t>
            </a:r>
            <a:endParaRPr lang="en-US" sz="2000" i="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a:bodyPr>
          <a:lstStyle/>
          <a:p>
            <a:r>
              <a:rPr lang="en-GB" b="1" dirty="0"/>
              <a:t>personality </a:t>
            </a:r>
            <a:r>
              <a:rPr lang="en-GB" b="1" dirty="0"/>
              <a:t>traits</a:t>
            </a:r>
            <a:r>
              <a:rPr lang="cs-CZ" b="1" dirty="0"/>
              <a:t> </a:t>
            </a:r>
            <a:r>
              <a:rPr lang="cs-CZ" b="1" dirty="0"/>
              <a:t>:</a:t>
            </a:r>
            <a:r>
              <a:rPr lang="en-GB" b="1" dirty="0"/>
              <a:t>5 Traits</a:t>
            </a:r>
          </a:p>
          <a:p>
            <a:r>
              <a:rPr lang="en-GB" dirty="0"/>
              <a:t>In the field of psychology, there are five higher-order and widely accepted personality traits: </a:t>
            </a:r>
            <a:r>
              <a:rPr lang="en-GB" b="1" i="1" dirty="0"/>
              <a:t>neuroticism</a:t>
            </a:r>
            <a:r>
              <a:rPr lang="en-GB" dirty="0"/>
              <a:t>, </a:t>
            </a:r>
            <a:r>
              <a:rPr lang="en-GB" b="1" i="1" dirty="0"/>
              <a:t>extraversion</a:t>
            </a:r>
            <a:r>
              <a:rPr lang="en-GB" dirty="0"/>
              <a:t>, </a:t>
            </a:r>
            <a:r>
              <a:rPr lang="en-GB" b="1" i="1" dirty="0"/>
              <a:t>openness</a:t>
            </a:r>
            <a:r>
              <a:rPr lang="en-GB" dirty="0"/>
              <a:t>, </a:t>
            </a:r>
            <a:r>
              <a:rPr lang="en-GB" b="1" i="1" dirty="0"/>
              <a:t>agreeableness</a:t>
            </a:r>
            <a:r>
              <a:rPr lang="en-GB" dirty="0"/>
              <a:t>, and </a:t>
            </a:r>
            <a:r>
              <a:rPr lang="en-GB" b="1" i="1" dirty="0"/>
              <a:t>conscientiousness</a:t>
            </a:r>
            <a:r>
              <a:rPr lang="en-GB" dirty="0"/>
              <a:t>. </a:t>
            </a:r>
            <a:endParaRPr lang="cs-CZ" dirty="0"/>
          </a:p>
          <a:p>
            <a:r>
              <a:rPr lang="en-GB" dirty="0">
                <a:hlinkClick r:id="rId2"/>
              </a:rPr>
              <a:t>Open Source Psychometrics Project _test</a:t>
            </a:r>
            <a:endParaRPr lang="cs-CZ" dirty="0"/>
          </a:p>
          <a:p>
            <a:endParaRPr lang="cs-CZ" dirty="0"/>
          </a:p>
          <a:p>
            <a:endParaRPr lang="en-GB" dirty="0"/>
          </a:p>
        </p:txBody>
      </p:sp>
      <p:pic>
        <p:nvPicPr>
          <p:cNvPr id="3" name="Obrázek 2"/>
          <p:cNvPicPr>
            <a:picLocks noChangeAspect="1"/>
          </p:cNvPicPr>
          <p:nvPr/>
        </p:nvPicPr>
        <p:blipFill>
          <a:blip r:embed="rId3"/>
          <a:stretch>
            <a:fillRect/>
          </a:stretch>
        </p:blipFill>
        <p:spPr>
          <a:xfrm>
            <a:off x="899592" y="764296"/>
            <a:ext cx="5976664" cy="5820279"/>
          </a:xfrm>
          <a:prstGeom prst="rect">
            <a:avLst/>
          </a:prstGeom>
        </p:spPr>
      </p:pic>
    </p:spTree>
    <p:extLst>
      <p:ext uri="{BB962C8B-B14F-4D97-AF65-F5344CB8AC3E}">
        <p14:creationId xmlns:p14="http://schemas.microsoft.com/office/powerpoint/2010/main" val="483596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7171">
                                            <p:txEl>
                                              <p:pRg st="0" end="0"/>
                                            </p:txEl>
                                          </p:spTgt>
                                        </p:tgtEl>
                                        <p:attrNameLst>
                                          <p:attrName>ppt_w</p:attrName>
                                        </p:attrNameLst>
                                      </p:cBhvr>
                                      <p:tavLst>
                                        <p:tav tm="0">
                                          <p:val>
                                            <p:strVal val="ppt_w"/>
                                          </p:val>
                                        </p:tav>
                                        <p:tav tm="100000">
                                          <p:val>
                                            <p:fltVal val="0"/>
                                          </p:val>
                                        </p:tav>
                                      </p:tavLst>
                                    </p:anim>
                                    <p:anim calcmode="lin" valueType="num">
                                      <p:cBhvr>
                                        <p:cTn id="7" dur="500"/>
                                        <p:tgtEl>
                                          <p:spTgt spid="7171">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7171">
                                            <p:txEl>
                                              <p:pRg st="0" end="0"/>
                                            </p:txEl>
                                          </p:spTgt>
                                        </p:tgtEl>
                                      </p:cBhvr>
                                    </p:animEffect>
                                    <p:set>
                                      <p:cBhvr>
                                        <p:cTn id="9" dur="1" fill="hold">
                                          <p:stCondLst>
                                            <p:cond delay="499"/>
                                          </p:stCondLst>
                                        </p:cTn>
                                        <p:tgtEl>
                                          <p:spTgt spid="7171">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7171">
                                            <p:txEl>
                                              <p:pRg st="1" end="1"/>
                                            </p:txEl>
                                          </p:spTgt>
                                        </p:tgtEl>
                                        <p:attrNameLst>
                                          <p:attrName>ppt_w</p:attrName>
                                        </p:attrNameLst>
                                      </p:cBhvr>
                                      <p:tavLst>
                                        <p:tav tm="0">
                                          <p:val>
                                            <p:strVal val="ppt_w"/>
                                          </p:val>
                                        </p:tav>
                                        <p:tav tm="100000">
                                          <p:val>
                                            <p:fltVal val="0"/>
                                          </p:val>
                                        </p:tav>
                                      </p:tavLst>
                                    </p:anim>
                                    <p:anim calcmode="lin" valueType="num">
                                      <p:cBhvr>
                                        <p:cTn id="14" dur="500"/>
                                        <p:tgtEl>
                                          <p:spTgt spid="7171">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7171">
                                            <p:txEl>
                                              <p:pRg st="1" end="1"/>
                                            </p:txEl>
                                          </p:spTgt>
                                        </p:tgtEl>
                                      </p:cBhvr>
                                    </p:animEffect>
                                    <p:set>
                                      <p:cBhvr>
                                        <p:cTn id="16" dur="1" fill="hold">
                                          <p:stCondLst>
                                            <p:cond delay="499"/>
                                          </p:stCondLst>
                                        </p:cTn>
                                        <p:tgtEl>
                                          <p:spTgt spid="7171">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171">
                                            <p:txEl>
                                              <p:pRg st="2" end="2"/>
                                            </p:txEl>
                                          </p:spTgt>
                                        </p:tgtEl>
                                        <p:attrNameLst>
                                          <p:attrName>ppt_w</p:attrName>
                                        </p:attrNameLst>
                                      </p:cBhvr>
                                      <p:tavLst>
                                        <p:tav tm="0">
                                          <p:val>
                                            <p:strVal val="ppt_w"/>
                                          </p:val>
                                        </p:tav>
                                        <p:tav tm="100000">
                                          <p:val>
                                            <p:fltVal val="0"/>
                                          </p:val>
                                        </p:tav>
                                      </p:tavLst>
                                    </p:anim>
                                    <p:anim calcmode="lin" valueType="num">
                                      <p:cBhvr>
                                        <p:cTn id="21" dur="500"/>
                                        <p:tgtEl>
                                          <p:spTgt spid="7171">
                                            <p:txEl>
                                              <p:pRg st="2" end="2"/>
                                            </p:txEl>
                                          </p:spTgt>
                                        </p:tgtEl>
                                        <p:attrNameLst>
                                          <p:attrName>ppt_h</p:attrName>
                                        </p:attrNameLst>
                                      </p:cBhvr>
                                      <p:tavLst>
                                        <p:tav tm="0">
                                          <p:val>
                                            <p:strVal val="ppt_h"/>
                                          </p:val>
                                        </p:tav>
                                        <p:tav tm="100000">
                                          <p:val>
                                            <p:fltVal val="0"/>
                                          </p:val>
                                        </p:tav>
                                      </p:tavLst>
                                    </p:anim>
                                    <p:animEffect transition="out" filter="fade">
                                      <p:cBhvr>
                                        <p:cTn id="22" dur="500"/>
                                        <p:tgtEl>
                                          <p:spTgt spid="7171">
                                            <p:txEl>
                                              <p:pRg st="2" end="2"/>
                                            </p:txEl>
                                          </p:spTgt>
                                        </p:tgtEl>
                                      </p:cBhvr>
                                    </p:animEffect>
                                    <p:set>
                                      <p:cBhvr>
                                        <p:cTn id="23" dur="1" fill="hold">
                                          <p:stCondLst>
                                            <p:cond delay="499"/>
                                          </p:stCondLst>
                                        </p:cTn>
                                        <p:tgtEl>
                                          <p:spTgt spid="7171">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7170"/>
                                        </p:tgtEl>
                                        <p:attrNameLst>
                                          <p:attrName>ppt_w</p:attrName>
                                        </p:attrNameLst>
                                      </p:cBhvr>
                                      <p:tavLst>
                                        <p:tav tm="0">
                                          <p:val>
                                            <p:strVal val="ppt_w"/>
                                          </p:val>
                                        </p:tav>
                                        <p:tav tm="100000">
                                          <p:val>
                                            <p:fltVal val="0"/>
                                          </p:val>
                                        </p:tav>
                                      </p:tavLst>
                                    </p:anim>
                                    <p:anim calcmode="lin" valueType="num">
                                      <p:cBhvr>
                                        <p:cTn id="28" dur="500"/>
                                        <p:tgtEl>
                                          <p:spTgt spid="7170"/>
                                        </p:tgtEl>
                                        <p:attrNameLst>
                                          <p:attrName>ppt_h</p:attrName>
                                        </p:attrNameLst>
                                      </p:cBhvr>
                                      <p:tavLst>
                                        <p:tav tm="0">
                                          <p:val>
                                            <p:strVal val="ppt_h"/>
                                          </p:val>
                                        </p:tav>
                                        <p:tav tm="100000">
                                          <p:val>
                                            <p:fltVal val="0"/>
                                          </p:val>
                                        </p:tav>
                                      </p:tavLst>
                                    </p:anim>
                                    <p:animEffect transition="out" filter="fade">
                                      <p:cBhvr>
                                        <p:cTn id="29" dur="500"/>
                                        <p:tgtEl>
                                          <p:spTgt spid="7170"/>
                                        </p:tgtEl>
                                      </p:cBhvr>
                                    </p:animEffect>
                                    <p:set>
                                      <p:cBhvr>
                                        <p:cTn id="30" dur="1" fill="hold">
                                          <p:stCondLst>
                                            <p:cond delay="499"/>
                                          </p:stCondLst>
                                        </p:cTn>
                                        <p:tgtEl>
                                          <p:spTgt spid="717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a:bodyPr>
          <a:lstStyle/>
          <a:p>
            <a:pPr fontAlgn="base"/>
            <a:r>
              <a:rPr lang="en-GB" b="1" dirty="0">
                <a:hlinkClick r:id="rId2"/>
              </a:rPr>
              <a:t>Neuroticism</a:t>
            </a:r>
            <a:r>
              <a:rPr lang="en-GB" b="1" dirty="0"/>
              <a:t> </a:t>
            </a:r>
            <a:r>
              <a:rPr lang="en-GB" dirty="0"/>
              <a:t>— Individuals who score </a:t>
            </a:r>
            <a:r>
              <a:rPr lang="en-GB" b="1" dirty="0">
                <a:solidFill>
                  <a:srgbClr val="FF0000"/>
                </a:solidFill>
              </a:rPr>
              <a:t>high on neuroticism </a:t>
            </a:r>
            <a:r>
              <a:rPr lang="en-GB" dirty="0"/>
              <a:t>are more likely than average to be </a:t>
            </a:r>
            <a:r>
              <a:rPr lang="en-GB" b="1" dirty="0"/>
              <a:t>moody</a:t>
            </a:r>
            <a:r>
              <a:rPr lang="en-GB" dirty="0"/>
              <a:t> and to experience such feelings as </a:t>
            </a:r>
            <a:r>
              <a:rPr lang="en-GB" b="1" dirty="0"/>
              <a:t>anxiety</a:t>
            </a:r>
            <a:r>
              <a:rPr lang="en-GB" dirty="0"/>
              <a:t>, </a:t>
            </a:r>
            <a:r>
              <a:rPr lang="en-GB" b="1" dirty="0"/>
              <a:t>worry</a:t>
            </a:r>
            <a:r>
              <a:rPr lang="en-GB" dirty="0"/>
              <a:t>, fear, anger, </a:t>
            </a:r>
            <a:r>
              <a:rPr lang="en-GB" b="1" dirty="0"/>
              <a:t>frustration</a:t>
            </a:r>
            <a:r>
              <a:rPr lang="en-GB" dirty="0"/>
              <a:t>, envy, </a:t>
            </a:r>
            <a:r>
              <a:rPr lang="en-GB" b="1" dirty="0"/>
              <a:t>jealousy</a:t>
            </a:r>
            <a:r>
              <a:rPr lang="en-GB" dirty="0"/>
              <a:t>, guilt, depressed mood, and loneliness.</a:t>
            </a:r>
          </a:p>
          <a:p>
            <a:pPr fontAlgn="base"/>
            <a:r>
              <a:rPr lang="en-GB" dirty="0"/>
              <a:t>High scoring individuals tend to be: </a:t>
            </a:r>
            <a:r>
              <a:rPr lang="en-GB" b="1" dirty="0"/>
              <a:t>awkward, pessimistic, fearful, self-critical, unconfident, insecure, and oversensitive</a:t>
            </a:r>
          </a:p>
          <a:p>
            <a:pPr fontAlgn="base"/>
            <a:r>
              <a:rPr lang="en-GB" b="1" dirty="0">
                <a:solidFill>
                  <a:srgbClr val="FF0000"/>
                </a:solidFill>
              </a:rPr>
              <a:t>Low scoring </a:t>
            </a:r>
            <a:r>
              <a:rPr lang="en-GB" dirty="0"/>
              <a:t>individuals tend be: </a:t>
            </a:r>
            <a:r>
              <a:rPr lang="en-GB" b="1" dirty="0"/>
              <a:t>confident</a:t>
            </a:r>
            <a:r>
              <a:rPr lang="en-GB" dirty="0"/>
              <a:t>, sure of themselves, </a:t>
            </a:r>
            <a:r>
              <a:rPr lang="en-GB" b="1" dirty="0"/>
              <a:t>brave</a:t>
            </a:r>
            <a:r>
              <a:rPr lang="en-GB" dirty="0"/>
              <a:t>, and unencumbered by worry</a:t>
            </a:r>
          </a:p>
          <a:p>
            <a:pPr>
              <a:lnSpc>
                <a:spcPct val="90000"/>
              </a:lnSpc>
            </a:pPr>
            <a:endParaRPr lang="cs-CZ" sz="2000" dirty="0"/>
          </a:p>
        </p:txBody>
      </p:sp>
    </p:spTree>
    <p:extLst>
      <p:ext uri="{BB962C8B-B14F-4D97-AF65-F5344CB8AC3E}">
        <p14:creationId xmlns:p14="http://schemas.microsoft.com/office/powerpoint/2010/main" val="25935665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lnSpcReduction="10000"/>
          </a:bodyPr>
          <a:lstStyle/>
          <a:p>
            <a:pPr fontAlgn="base"/>
            <a:r>
              <a:rPr lang="en-GB" b="1" dirty="0">
                <a:hlinkClick r:id="rId2"/>
              </a:rPr>
              <a:t>Extraversion</a:t>
            </a:r>
            <a:r>
              <a:rPr lang="en-GB" b="1" dirty="0"/>
              <a:t> </a:t>
            </a:r>
            <a:r>
              <a:rPr lang="en-GB" dirty="0"/>
              <a:t>— Individuals who score </a:t>
            </a:r>
            <a:r>
              <a:rPr lang="en-GB" b="1" dirty="0">
                <a:solidFill>
                  <a:srgbClr val="FF0000"/>
                </a:solidFill>
              </a:rPr>
              <a:t>high in extraversion </a:t>
            </a:r>
            <a:r>
              <a:rPr lang="en-GB" dirty="0"/>
              <a:t>are more likely to be outgoing, social, and the </a:t>
            </a:r>
            <a:r>
              <a:rPr lang="en-GB" b="1" dirty="0" smtClean="0"/>
              <a:t>centre </a:t>
            </a:r>
            <a:r>
              <a:rPr lang="en-GB" b="1" dirty="0"/>
              <a:t>of attention</a:t>
            </a:r>
            <a:r>
              <a:rPr lang="en-GB" dirty="0"/>
              <a:t>. They enjoy being with people, participating in social gatherings, and are full of energy. A person low in extraversion is less outgoing and is more comfortable working alone.</a:t>
            </a:r>
          </a:p>
          <a:p>
            <a:pPr fontAlgn="base"/>
            <a:r>
              <a:rPr lang="en-GB" dirty="0"/>
              <a:t>High scoring individuals tend to be: </a:t>
            </a:r>
            <a:r>
              <a:rPr lang="en-GB" b="1" dirty="0"/>
              <a:t>sociable, assertive, merry, energetic, articulate, affectionate, and socially confident</a:t>
            </a:r>
          </a:p>
          <a:p>
            <a:pPr fontAlgn="base"/>
            <a:r>
              <a:rPr lang="en-GB" b="1" dirty="0">
                <a:solidFill>
                  <a:srgbClr val="FF0000"/>
                </a:solidFill>
              </a:rPr>
              <a:t>Low scoring </a:t>
            </a:r>
            <a:r>
              <a:rPr lang="en-GB" dirty="0"/>
              <a:t>individuals tend to be: </a:t>
            </a:r>
            <a:r>
              <a:rPr lang="en-GB" b="1" dirty="0"/>
              <a:t>shy</a:t>
            </a:r>
            <a:r>
              <a:rPr lang="en-GB" dirty="0"/>
              <a:t>, </a:t>
            </a:r>
            <a:r>
              <a:rPr lang="en-GB" b="1" dirty="0"/>
              <a:t>introspective, thoughtful</a:t>
            </a:r>
            <a:r>
              <a:rPr lang="en-GB" dirty="0"/>
              <a:t>, and overall </a:t>
            </a:r>
            <a:r>
              <a:rPr lang="en-GB" b="1" dirty="0"/>
              <a:t>reserved with self-expression</a:t>
            </a:r>
          </a:p>
          <a:p>
            <a:pPr>
              <a:lnSpc>
                <a:spcPct val="90000"/>
              </a:lnSpc>
            </a:pPr>
            <a:endParaRPr lang="cs-CZ" sz="2000" dirty="0"/>
          </a:p>
        </p:txBody>
      </p:sp>
    </p:spTree>
    <p:extLst>
      <p:ext uri="{BB962C8B-B14F-4D97-AF65-F5344CB8AC3E}">
        <p14:creationId xmlns:p14="http://schemas.microsoft.com/office/powerpoint/2010/main" val="10901418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fontScale="92500" lnSpcReduction="10000"/>
          </a:bodyPr>
          <a:lstStyle/>
          <a:p>
            <a:pPr fontAlgn="base"/>
            <a:r>
              <a:rPr lang="en-GB" b="1" dirty="0">
                <a:hlinkClick r:id="rId2"/>
              </a:rPr>
              <a:t>Openness</a:t>
            </a:r>
            <a:r>
              <a:rPr lang="en-GB" dirty="0">
                <a:hlinkClick r:id="rId2"/>
              </a:rPr>
              <a:t> </a:t>
            </a:r>
            <a:r>
              <a:rPr lang="en-GB" dirty="0"/>
              <a:t>—Individuals who score </a:t>
            </a:r>
            <a:r>
              <a:rPr lang="en-GB" b="1" dirty="0">
                <a:solidFill>
                  <a:srgbClr val="FF0000"/>
                </a:solidFill>
              </a:rPr>
              <a:t>high in openness </a:t>
            </a:r>
            <a:r>
              <a:rPr lang="en-GB" dirty="0"/>
              <a:t>are typically very </a:t>
            </a:r>
            <a:r>
              <a:rPr lang="en-GB" b="1" dirty="0"/>
              <a:t>intellectual curious </a:t>
            </a:r>
            <a:r>
              <a:rPr lang="en-GB" dirty="0"/>
              <a:t>and exhibit high </a:t>
            </a:r>
            <a:r>
              <a:rPr lang="en-GB" b="1" dirty="0"/>
              <a:t>emotional intelligence</a:t>
            </a:r>
            <a:r>
              <a:rPr lang="en-GB" dirty="0"/>
              <a:t>. Openness involves six facets, or dimensions, including active imagination (fantasy), aesthetic sensitivity, attentiveness to inner feelings, preference for variety, and intellectual curiosity.</a:t>
            </a:r>
          </a:p>
          <a:p>
            <a:pPr fontAlgn="base"/>
            <a:r>
              <a:rPr lang="en-GB" dirty="0"/>
              <a:t>High scoring individuals tend to be: </a:t>
            </a:r>
            <a:r>
              <a:rPr lang="en-GB" b="1" dirty="0"/>
              <a:t>original, daring, clever, insightful, curious, intellectual, and complex/deep</a:t>
            </a:r>
          </a:p>
          <a:p>
            <a:pPr fontAlgn="base"/>
            <a:r>
              <a:rPr lang="en-GB" b="1" dirty="0">
                <a:solidFill>
                  <a:srgbClr val="FF0000"/>
                </a:solidFill>
              </a:rPr>
              <a:t>Low</a:t>
            </a:r>
            <a:r>
              <a:rPr lang="en-GB" dirty="0"/>
              <a:t> scoring individuals tend to be: </a:t>
            </a:r>
            <a:r>
              <a:rPr lang="en-GB" b="1" dirty="0"/>
              <a:t>routine-based</a:t>
            </a:r>
            <a:r>
              <a:rPr lang="en-GB" dirty="0"/>
              <a:t>, less abstract, and sticks with what they know and what is comfortable</a:t>
            </a:r>
          </a:p>
          <a:p>
            <a:pPr>
              <a:lnSpc>
                <a:spcPct val="90000"/>
              </a:lnSpc>
            </a:pPr>
            <a:endParaRPr lang="cs-CZ" sz="2000" dirty="0"/>
          </a:p>
        </p:txBody>
      </p:sp>
    </p:spTree>
    <p:extLst>
      <p:ext uri="{BB962C8B-B14F-4D97-AF65-F5344CB8AC3E}">
        <p14:creationId xmlns:p14="http://schemas.microsoft.com/office/powerpoint/2010/main" val="218646148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fontScale="92500" lnSpcReduction="20000"/>
          </a:bodyPr>
          <a:lstStyle/>
          <a:p>
            <a:pPr fontAlgn="base"/>
            <a:r>
              <a:rPr lang="en-GB" b="1" dirty="0">
                <a:hlinkClick r:id="rId2"/>
              </a:rPr>
              <a:t>Agreeableness</a:t>
            </a:r>
            <a:r>
              <a:rPr lang="en-GB" dirty="0"/>
              <a:t> — Individuals who score </a:t>
            </a:r>
            <a:r>
              <a:rPr lang="en-GB" b="1" dirty="0">
                <a:solidFill>
                  <a:srgbClr val="FF0000"/>
                </a:solidFill>
              </a:rPr>
              <a:t>high in agreeableness </a:t>
            </a:r>
            <a:r>
              <a:rPr lang="en-GB" dirty="0"/>
              <a:t>are typically </a:t>
            </a:r>
            <a:r>
              <a:rPr lang="en-GB" b="1" dirty="0"/>
              <a:t>well-tempered</a:t>
            </a:r>
            <a:r>
              <a:rPr lang="en-GB" dirty="0"/>
              <a:t> and tend to err on the side of compassion and empathy over suspicion/cynicism. It is also a measure of one’s trusting and helpful nature, and whether a person is generally well-tempered or not. High agreeableness is often seen as naive or submissive. Individuals with low agreeableness are often competitive or challenging people, which can be seen as argumentative or untrustworthy.</a:t>
            </a:r>
          </a:p>
          <a:p>
            <a:pPr fontAlgn="base"/>
            <a:r>
              <a:rPr lang="en-GB" dirty="0"/>
              <a:t>High scoring individuals tend to be: </a:t>
            </a:r>
            <a:r>
              <a:rPr lang="en-GB" b="1" dirty="0"/>
              <a:t>altruistic, trusting, patient, tactful, sensitive, unselfish, well-liked, and respected</a:t>
            </a:r>
          </a:p>
          <a:p>
            <a:pPr fontAlgn="base"/>
            <a:r>
              <a:rPr lang="en-GB" b="1" dirty="0">
                <a:solidFill>
                  <a:srgbClr val="FF0000"/>
                </a:solidFill>
              </a:rPr>
              <a:t>Low scoring </a:t>
            </a:r>
            <a:r>
              <a:rPr lang="en-GB" dirty="0"/>
              <a:t>individuals tend to be: </a:t>
            </a:r>
            <a:r>
              <a:rPr lang="en-GB" dirty="0" smtClean="0"/>
              <a:t>cold-hearted, </a:t>
            </a:r>
            <a:r>
              <a:rPr lang="en-GB" dirty="0"/>
              <a:t>rude, ill-tempered, sarcastic, and antagonistic</a:t>
            </a:r>
          </a:p>
          <a:p>
            <a:pPr>
              <a:lnSpc>
                <a:spcPct val="90000"/>
              </a:lnSpc>
            </a:pPr>
            <a:endParaRPr lang="cs-CZ" sz="2000" dirty="0"/>
          </a:p>
        </p:txBody>
      </p:sp>
    </p:spTree>
    <p:extLst>
      <p:ext uri="{BB962C8B-B14F-4D97-AF65-F5344CB8AC3E}">
        <p14:creationId xmlns:p14="http://schemas.microsoft.com/office/powerpoint/2010/main" val="30083034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fontScale="92500" lnSpcReduction="20000"/>
          </a:bodyPr>
          <a:lstStyle/>
          <a:p>
            <a:pPr fontAlgn="base"/>
            <a:r>
              <a:rPr lang="en-GB" b="1" dirty="0">
                <a:hlinkClick r:id="rId2"/>
              </a:rPr>
              <a:t>Conscientiousness</a:t>
            </a:r>
            <a:r>
              <a:rPr lang="en-GB" dirty="0"/>
              <a:t> — Individuals who score </a:t>
            </a:r>
            <a:r>
              <a:rPr lang="en-GB" b="1" dirty="0">
                <a:solidFill>
                  <a:srgbClr val="FF0000"/>
                </a:solidFill>
              </a:rPr>
              <a:t>high in conscientiousness</a:t>
            </a:r>
            <a:r>
              <a:rPr lang="en-GB" dirty="0"/>
              <a:t> are typically very </a:t>
            </a:r>
            <a:r>
              <a:rPr lang="en-GB" b="1" dirty="0"/>
              <a:t>efficient</a:t>
            </a:r>
            <a:r>
              <a:rPr lang="en-GB" dirty="0"/>
              <a:t> and </a:t>
            </a:r>
            <a:r>
              <a:rPr lang="en-GB" b="1" dirty="0"/>
              <a:t>organized</a:t>
            </a:r>
            <a:r>
              <a:rPr lang="en-GB" dirty="0"/>
              <a:t>. They have the tendency to be dependable, show </a:t>
            </a:r>
            <a:r>
              <a:rPr lang="en-GB" b="1" dirty="0"/>
              <a:t>self-discipline</a:t>
            </a:r>
            <a:r>
              <a:rPr lang="en-GB" dirty="0"/>
              <a:t>, act dutifully, aim for achievement, and prefer planned rather than spontaneous </a:t>
            </a:r>
            <a:r>
              <a:rPr lang="en-GB" dirty="0" smtClean="0"/>
              <a:t>behaviour. </a:t>
            </a:r>
            <a:r>
              <a:rPr lang="en-GB" dirty="0"/>
              <a:t>High conscientiousness is often perceived as being stubborn and focused. Low conscientiousness is associated with flexibility and spontaneity, but can also appear as sloppiness and lack of reliability.</a:t>
            </a:r>
          </a:p>
          <a:p>
            <a:pPr fontAlgn="base"/>
            <a:r>
              <a:rPr lang="en-GB" dirty="0"/>
              <a:t>High scoring individuals tend to be: </a:t>
            </a:r>
            <a:r>
              <a:rPr lang="en-GB" b="1" dirty="0"/>
              <a:t>leaders, energetic, reliable, ambitious, persistent, hard working, and resourceful</a:t>
            </a:r>
          </a:p>
          <a:p>
            <a:pPr fontAlgn="base"/>
            <a:r>
              <a:rPr lang="en-GB" b="1" dirty="0">
                <a:solidFill>
                  <a:srgbClr val="FF0000"/>
                </a:solidFill>
              </a:rPr>
              <a:t>Low </a:t>
            </a:r>
            <a:r>
              <a:rPr lang="en-GB" dirty="0"/>
              <a:t>scoring individuals tend to be: </a:t>
            </a:r>
            <a:r>
              <a:rPr lang="en-GB" b="1" dirty="0"/>
              <a:t>procrastinators</a:t>
            </a:r>
            <a:r>
              <a:rPr lang="en-GB" dirty="0"/>
              <a:t>, impulsive, headstrong, and hasty/reckless with decisions</a:t>
            </a:r>
          </a:p>
          <a:p>
            <a:pPr>
              <a:lnSpc>
                <a:spcPct val="90000"/>
              </a:lnSpc>
            </a:pPr>
            <a:endParaRPr lang="cs-CZ" sz="2000" dirty="0"/>
          </a:p>
        </p:txBody>
      </p:sp>
    </p:spTree>
    <p:extLst>
      <p:ext uri="{BB962C8B-B14F-4D97-AF65-F5344CB8AC3E}">
        <p14:creationId xmlns:p14="http://schemas.microsoft.com/office/powerpoint/2010/main" val="269185059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a:bodyPr>
          <a:lstStyle/>
          <a:p>
            <a:r>
              <a:rPr lang="en-GB" dirty="0"/>
              <a:t>Using the </a:t>
            </a:r>
            <a:r>
              <a:rPr lang="cs-CZ" dirty="0"/>
              <a:t>5</a:t>
            </a:r>
            <a:r>
              <a:rPr lang="en-GB" dirty="0" smtClean="0"/>
              <a:t> traits </a:t>
            </a:r>
            <a:r>
              <a:rPr lang="en-GB" dirty="0"/>
              <a:t>4 distinct personality </a:t>
            </a:r>
            <a:r>
              <a:rPr lang="en-GB" dirty="0" smtClean="0"/>
              <a:t>clusters</a:t>
            </a:r>
            <a:r>
              <a:rPr lang="cs-CZ" dirty="0" smtClean="0"/>
              <a:t> </a:t>
            </a:r>
            <a:r>
              <a:rPr lang="cs-CZ" dirty="0" err="1" smtClean="0"/>
              <a:t>were</a:t>
            </a:r>
            <a:r>
              <a:rPr lang="cs-CZ" dirty="0" smtClean="0"/>
              <a:t> </a:t>
            </a:r>
            <a:r>
              <a:rPr lang="cs-CZ" dirty="0" err="1" smtClean="0"/>
              <a:t>uncovered</a:t>
            </a:r>
            <a:r>
              <a:rPr lang="en-GB" dirty="0" smtClean="0"/>
              <a:t>.</a:t>
            </a:r>
            <a:endParaRPr lang="cs-CZ" dirty="0" smtClean="0"/>
          </a:p>
          <a:p>
            <a:endParaRPr lang="cs-CZ" sz="2000" dirty="0"/>
          </a:p>
        </p:txBody>
      </p:sp>
      <p:pic>
        <p:nvPicPr>
          <p:cNvPr id="2" name="Obrázek 1"/>
          <p:cNvPicPr>
            <a:picLocks noChangeAspect="1"/>
          </p:cNvPicPr>
          <p:nvPr/>
        </p:nvPicPr>
        <p:blipFill>
          <a:blip r:embed="rId2"/>
          <a:stretch>
            <a:fillRect/>
          </a:stretch>
        </p:blipFill>
        <p:spPr>
          <a:xfrm>
            <a:off x="107507" y="2564905"/>
            <a:ext cx="8640959" cy="3600947"/>
          </a:xfrm>
          <a:prstGeom prst="rect">
            <a:avLst/>
          </a:prstGeom>
        </p:spPr>
      </p:pic>
    </p:spTree>
    <p:extLst>
      <p:ext uri="{BB962C8B-B14F-4D97-AF65-F5344CB8AC3E}">
        <p14:creationId xmlns:p14="http://schemas.microsoft.com/office/powerpoint/2010/main" val="19485886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lnSpcReduction="10000"/>
          </a:bodyPr>
          <a:lstStyle/>
          <a:p>
            <a:pPr fontAlgn="base"/>
            <a:r>
              <a:rPr lang="en-GB" b="1" dirty="0"/>
              <a:t>Average</a:t>
            </a:r>
          </a:p>
          <a:p>
            <a:pPr fontAlgn="base"/>
            <a:r>
              <a:rPr lang="en-GB" dirty="0"/>
              <a:t>Most common personality type</a:t>
            </a:r>
          </a:p>
          <a:p>
            <a:pPr fontAlgn="base"/>
            <a:r>
              <a:rPr lang="en-GB" b="1" dirty="0">
                <a:solidFill>
                  <a:srgbClr val="FF0000"/>
                </a:solidFill>
              </a:rPr>
              <a:t>High in </a:t>
            </a:r>
            <a:r>
              <a:rPr lang="en-GB" b="1" i="1" dirty="0"/>
              <a:t>neuroticism</a:t>
            </a:r>
            <a:r>
              <a:rPr lang="en-GB" dirty="0"/>
              <a:t> and </a:t>
            </a:r>
            <a:r>
              <a:rPr lang="en-GB" b="1" i="1" dirty="0"/>
              <a:t>extraversion</a:t>
            </a:r>
            <a:r>
              <a:rPr lang="en-GB" dirty="0"/>
              <a:t> — tending to be more sociable, assertive, pessimistic, and over-sensitive</a:t>
            </a:r>
          </a:p>
          <a:p>
            <a:pPr fontAlgn="base"/>
            <a:r>
              <a:rPr lang="en-GB" b="1" dirty="0">
                <a:solidFill>
                  <a:srgbClr val="FF0000"/>
                </a:solidFill>
              </a:rPr>
              <a:t>Low in </a:t>
            </a:r>
            <a:r>
              <a:rPr lang="en-GB" b="1" i="1" dirty="0"/>
              <a:t>openness </a:t>
            </a:r>
            <a:r>
              <a:rPr lang="en-GB" dirty="0"/>
              <a:t>— tending to be more routine-based and less open to abstraction</a:t>
            </a:r>
          </a:p>
          <a:p>
            <a:pPr fontAlgn="base"/>
            <a:r>
              <a:rPr lang="en-GB" dirty="0"/>
              <a:t>Tend to seek attention, but are not overly intellectually curious</a:t>
            </a:r>
          </a:p>
          <a:p>
            <a:pPr fontAlgn="base"/>
            <a:r>
              <a:rPr lang="en-GB" dirty="0"/>
              <a:t>More likely to be female, than male</a:t>
            </a:r>
          </a:p>
          <a:p>
            <a:pPr>
              <a:lnSpc>
                <a:spcPct val="90000"/>
              </a:lnSpc>
            </a:pPr>
            <a:endParaRPr lang="cs-CZ" sz="2000" dirty="0"/>
          </a:p>
        </p:txBody>
      </p:sp>
      <p:pic>
        <p:nvPicPr>
          <p:cNvPr id="2" name="Obrázek 1"/>
          <p:cNvPicPr>
            <a:picLocks noChangeAspect="1"/>
          </p:cNvPicPr>
          <p:nvPr/>
        </p:nvPicPr>
        <p:blipFill>
          <a:blip r:embed="rId2"/>
          <a:stretch>
            <a:fillRect/>
          </a:stretch>
        </p:blipFill>
        <p:spPr>
          <a:xfrm>
            <a:off x="228926" y="2078728"/>
            <a:ext cx="8519539" cy="4792240"/>
          </a:xfrm>
          <a:prstGeom prst="rect">
            <a:avLst/>
          </a:prstGeom>
        </p:spPr>
      </p:pic>
    </p:spTree>
    <p:extLst>
      <p:ext uri="{BB962C8B-B14F-4D97-AF65-F5344CB8AC3E}">
        <p14:creationId xmlns:p14="http://schemas.microsoft.com/office/powerpoint/2010/main" val="35823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a:bodyPr>
          <a:lstStyle/>
          <a:p>
            <a:pPr fontAlgn="base"/>
            <a:r>
              <a:rPr lang="en-GB" b="1" dirty="0"/>
              <a:t>Reserved</a:t>
            </a:r>
          </a:p>
          <a:p>
            <a:pPr fontAlgn="base"/>
            <a:r>
              <a:rPr lang="en-GB" b="1" dirty="0">
                <a:solidFill>
                  <a:srgbClr val="FF0000"/>
                </a:solidFill>
              </a:rPr>
              <a:t>High</a:t>
            </a:r>
            <a:r>
              <a:rPr lang="en-GB" dirty="0"/>
              <a:t>er states of </a:t>
            </a:r>
            <a:r>
              <a:rPr lang="en-GB" b="1" i="1" dirty="0"/>
              <a:t>agreeableness</a:t>
            </a:r>
            <a:r>
              <a:rPr lang="en-GB" dirty="0"/>
              <a:t> and </a:t>
            </a:r>
            <a:r>
              <a:rPr lang="en-GB" b="1" i="1" dirty="0"/>
              <a:t>conscientiousness</a:t>
            </a:r>
            <a:r>
              <a:rPr lang="en-GB" dirty="0"/>
              <a:t> — tending to be more trusting, sensitive, well-liked, and reliable</a:t>
            </a:r>
          </a:p>
          <a:p>
            <a:pPr fontAlgn="base"/>
            <a:r>
              <a:rPr lang="en-GB" b="1" dirty="0">
                <a:solidFill>
                  <a:srgbClr val="FF0000"/>
                </a:solidFill>
              </a:rPr>
              <a:t>Low</a:t>
            </a:r>
            <a:r>
              <a:rPr lang="en-GB" dirty="0"/>
              <a:t>er </a:t>
            </a:r>
            <a:r>
              <a:rPr lang="en-GB" b="1" i="1" dirty="0"/>
              <a:t>openness</a:t>
            </a:r>
            <a:r>
              <a:rPr lang="en-GB" dirty="0"/>
              <a:t> and </a:t>
            </a:r>
            <a:r>
              <a:rPr lang="en-GB" b="1" i="1" dirty="0"/>
              <a:t>neuroticism</a:t>
            </a:r>
            <a:r>
              <a:rPr lang="en-GB" dirty="0"/>
              <a:t> — tending to stay the course with confidence</a:t>
            </a:r>
          </a:p>
          <a:p>
            <a:pPr fontAlgn="base"/>
            <a:r>
              <a:rPr lang="en-GB" b="1" i="1" dirty="0"/>
              <a:t>Emotionally stable</a:t>
            </a:r>
          </a:p>
          <a:p>
            <a:pPr fontAlgn="base"/>
            <a:r>
              <a:rPr lang="en-GB" dirty="0"/>
              <a:t>Somewhat extraverted, but not overly so</a:t>
            </a:r>
          </a:p>
          <a:p>
            <a:pPr>
              <a:lnSpc>
                <a:spcPct val="90000"/>
              </a:lnSpc>
            </a:pPr>
            <a:endParaRPr lang="cs-CZ" sz="2000" dirty="0"/>
          </a:p>
        </p:txBody>
      </p:sp>
      <p:pic>
        <p:nvPicPr>
          <p:cNvPr id="2" name="Obrázek 1"/>
          <p:cNvPicPr>
            <a:picLocks noChangeAspect="1"/>
          </p:cNvPicPr>
          <p:nvPr/>
        </p:nvPicPr>
        <p:blipFill>
          <a:blip r:embed="rId2"/>
          <a:stretch>
            <a:fillRect/>
          </a:stretch>
        </p:blipFill>
        <p:spPr>
          <a:xfrm>
            <a:off x="454535" y="2063837"/>
            <a:ext cx="8522960" cy="4794165"/>
          </a:xfrm>
          <a:prstGeom prst="rect">
            <a:avLst/>
          </a:prstGeom>
        </p:spPr>
      </p:pic>
    </p:spTree>
    <p:extLst>
      <p:ext uri="{BB962C8B-B14F-4D97-AF65-F5344CB8AC3E}">
        <p14:creationId xmlns:p14="http://schemas.microsoft.com/office/powerpoint/2010/main" val="3884950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eaLnBrk="1" hangingPunct="1"/>
            <a:r>
              <a:rPr lang="en-US" b="1" dirty="0">
                <a:solidFill>
                  <a:schemeClr val="accent2">
                    <a:lumMod val="75000"/>
                  </a:schemeClr>
                </a:solidFill>
              </a:rPr>
              <a:t>Concept definition I</a:t>
            </a:r>
            <a:r>
              <a:rPr lang="cs-CZ" b="1" dirty="0">
                <a:solidFill>
                  <a:schemeClr val="accent2">
                    <a:lumMod val="75000"/>
                  </a:schemeClr>
                </a:solidFill>
              </a:rPr>
              <a:t>.</a:t>
            </a:r>
          </a:p>
        </p:txBody>
      </p:sp>
      <p:sp>
        <p:nvSpPr>
          <p:cNvPr id="4099" name="Rectangle 15"/>
          <p:cNvSpPr>
            <a:spLocks noGrp="1" noChangeArrowheads="1"/>
          </p:cNvSpPr>
          <p:nvPr>
            <p:ph idx="1"/>
          </p:nvPr>
        </p:nvSpPr>
        <p:spPr>
          <a:xfrm>
            <a:off x="609600" y="1484316"/>
            <a:ext cx="8282880" cy="5041028"/>
          </a:xfrm>
        </p:spPr>
        <p:txBody>
          <a:bodyPr/>
          <a:lstStyle/>
          <a:p>
            <a:pPr algn="just"/>
            <a:r>
              <a:rPr lang="en-GB" b="1" dirty="0"/>
              <a:t>Personality</a:t>
            </a:r>
            <a:r>
              <a:rPr lang="en-GB" dirty="0"/>
              <a:t> can be understood as a mental unit characterized by:</a:t>
            </a:r>
            <a:r>
              <a:rPr lang="cs-CZ" dirty="0"/>
              <a:t> </a:t>
            </a:r>
          </a:p>
          <a:p>
            <a:pPr algn="just"/>
            <a:r>
              <a:rPr lang="en-GB" b="1" dirty="0"/>
              <a:t>internal unity </a:t>
            </a:r>
            <a:r>
              <a:rPr lang="en-GB" dirty="0"/>
              <a:t>and </a:t>
            </a:r>
            <a:r>
              <a:rPr lang="en-GB" b="1" dirty="0"/>
              <a:t>structuring</a:t>
            </a:r>
            <a:r>
              <a:rPr lang="en-GB" dirty="0"/>
              <a:t> of its </a:t>
            </a:r>
            <a:r>
              <a:rPr lang="en-GB" b="1" dirty="0"/>
              <a:t>components</a:t>
            </a:r>
            <a:r>
              <a:rPr lang="en-GB" dirty="0"/>
              <a:t> (i.e. psychological properties and processes),</a:t>
            </a:r>
            <a:endParaRPr lang="cs-CZ" dirty="0"/>
          </a:p>
          <a:p>
            <a:pPr algn="just"/>
            <a:r>
              <a:rPr lang="en-GB" b="1" dirty="0"/>
              <a:t>individual specificity </a:t>
            </a:r>
            <a:r>
              <a:rPr lang="en-GB" dirty="0"/>
              <a:t>(difference from other personalities),</a:t>
            </a:r>
            <a:endParaRPr lang="cs-CZ" dirty="0"/>
          </a:p>
          <a:p>
            <a:pPr algn="just"/>
            <a:r>
              <a:rPr lang="en-GB" b="1" dirty="0" smtClean="0"/>
              <a:t>developmental </a:t>
            </a:r>
            <a:r>
              <a:rPr lang="en-GB" b="1" dirty="0"/>
              <a:t>continuity </a:t>
            </a:r>
            <a:r>
              <a:rPr lang="en-GB" dirty="0"/>
              <a:t>(relative stability </a:t>
            </a:r>
            <a:r>
              <a:rPr lang="cs-CZ" dirty="0" smtClean="0"/>
              <a:t/>
            </a:r>
            <a:br>
              <a:rPr lang="cs-CZ" dirty="0" smtClean="0"/>
            </a:br>
            <a:r>
              <a:rPr lang="en-GB" dirty="0" smtClean="0"/>
              <a:t>of </a:t>
            </a:r>
            <a:r>
              <a:rPr lang="en-GB" dirty="0"/>
              <a:t>psychological characteristics despite the ongoing development changes).</a:t>
            </a:r>
            <a:endParaRPr lang="cs-CZ" dirty="0"/>
          </a:p>
          <a:p>
            <a:pPr eaLnBrk="1" hangingPunct="1">
              <a:lnSpc>
                <a:spcPct val="90000"/>
              </a:lnSpc>
            </a:pPr>
            <a:endParaRPr lang="cs-CZ"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lnSpcReduction="10000"/>
          </a:bodyPr>
          <a:lstStyle/>
          <a:p>
            <a:pPr fontAlgn="base"/>
            <a:r>
              <a:rPr lang="en-GB" b="1" dirty="0"/>
              <a:t>Role Models</a:t>
            </a:r>
          </a:p>
          <a:p>
            <a:pPr fontAlgn="base"/>
            <a:r>
              <a:rPr lang="en-GB" b="1" dirty="0">
                <a:solidFill>
                  <a:srgbClr val="FF0000"/>
                </a:solidFill>
              </a:rPr>
              <a:t>High</a:t>
            </a:r>
            <a:r>
              <a:rPr lang="en-GB" dirty="0"/>
              <a:t> in </a:t>
            </a:r>
            <a:r>
              <a:rPr lang="en-GB" b="1" i="1" dirty="0"/>
              <a:t>extraversion</a:t>
            </a:r>
            <a:r>
              <a:rPr lang="en-GB" dirty="0"/>
              <a:t>, </a:t>
            </a:r>
            <a:r>
              <a:rPr lang="en-GB" b="1" i="1" dirty="0"/>
              <a:t>opennes</a:t>
            </a:r>
            <a:r>
              <a:rPr lang="en-GB" dirty="0"/>
              <a:t>s, </a:t>
            </a:r>
            <a:r>
              <a:rPr lang="en-GB" b="1" i="1" dirty="0"/>
              <a:t>agreeableness</a:t>
            </a:r>
            <a:r>
              <a:rPr lang="en-GB" dirty="0"/>
              <a:t>, and </a:t>
            </a:r>
            <a:r>
              <a:rPr lang="en-GB" b="1" i="1" dirty="0"/>
              <a:t>conscientiousness</a:t>
            </a:r>
            <a:r>
              <a:rPr lang="en-GB" dirty="0"/>
              <a:t> — tending to exhibit qualities that evoke respect and admired leadership</a:t>
            </a:r>
          </a:p>
          <a:p>
            <a:pPr fontAlgn="base"/>
            <a:r>
              <a:rPr lang="en-GB" b="1" dirty="0">
                <a:solidFill>
                  <a:srgbClr val="FF0000"/>
                </a:solidFill>
              </a:rPr>
              <a:t>Low</a:t>
            </a:r>
            <a:r>
              <a:rPr lang="en-GB" dirty="0"/>
              <a:t> in </a:t>
            </a:r>
            <a:r>
              <a:rPr lang="en-GB" b="1" i="1" dirty="0"/>
              <a:t>neuroticism</a:t>
            </a:r>
            <a:r>
              <a:rPr lang="en-GB" dirty="0"/>
              <a:t> — tending to be more confident and brave, taking calculated risks</a:t>
            </a:r>
          </a:p>
          <a:p>
            <a:pPr fontAlgn="base"/>
            <a:r>
              <a:rPr lang="en-GB" i="1" dirty="0"/>
              <a:t>Dependable and open to new ideas</a:t>
            </a:r>
          </a:p>
          <a:p>
            <a:pPr fontAlgn="base"/>
            <a:r>
              <a:rPr lang="en-GB" i="1" dirty="0"/>
              <a:t>Strong leaders</a:t>
            </a:r>
          </a:p>
          <a:p>
            <a:pPr fontAlgn="base"/>
            <a:r>
              <a:rPr lang="en-GB" dirty="0"/>
              <a:t>More women than men</a:t>
            </a:r>
          </a:p>
          <a:p>
            <a:pPr fontAlgn="base"/>
            <a:r>
              <a:rPr lang="en-GB" dirty="0"/>
              <a:t>Likelihood to be a role model increases with age</a:t>
            </a:r>
          </a:p>
          <a:p>
            <a:pPr>
              <a:lnSpc>
                <a:spcPct val="90000"/>
              </a:lnSpc>
            </a:pPr>
            <a:endParaRPr lang="cs-CZ" sz="2000" dirty="0"/>
          </a:p>
        </p:txBody>
      </p:sp>
      <p:pic>
        <p:nvPicPr>
          <p:cNvPr id="2" name="Obrázek 1"/>
          <p:cNvPicPr>
            <a:picLocks noChangeAspect="1"/>
          </p:cNvPicPr>
          <p:nvPr/>
        </p:nvPicPr>
        <p:blipFill>
          <a:blip r:embed="rId2"/>
          <a:stretch>
            <a:fillRect/>
          </a:stretch>
        </p:blipFill>
        <p:spPr>
          <a:xfrm>
            <a:off x="395539" y="2087797"/>
            <a:ext cx="8471247" cy="4765077"/>
          </a:xfrm>
          <a:prstGeom prst="rect">
            <a:avLst/>
          </a:prstGeom>
        </p:spPr>
      </p:pic>
    </p:spTree>
    <p:extLst>
      <p:ext uri="{BB962C8B-B14F-4D97-AF65-F5344CB8AC3E}">
        <p14:creationId xmlns:p14="http://schemas.microsoft.com/office/powerpoint/2010/main" val="1153745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Grp="1" noChangeArrowheads="1"/>
          </p:cNvSpPr>
          <p:nvPr>
            <p:ph type="title"/>
          </p:nvPr>
        </p:nvSpPr>
        <p:spPr>
          <a:xfrm>
            <a:off x="0" y="692696"/>
            <a:ext cx="8424936" cy="660400"/>
          </a:xfrm>
        </p:spPr>
        <p:txBody>
          <a:bodyPr>
            <a:noAutofit/>
          </a:bodyPr>
          <a:lstStyle/>
          <a:p>
            <a:pPr algn="ctr"/>
            <a:r>
              <a:rPr lang="en-US" b="1" dirty="0" smtClean="0">
                <a:solidFill>
                  <a:schemeClr val="accent2">
                    <a:lumMod val="75000"/>
                  </a:schemeClr>
                </a:solidFill>
              </a:rPr>
              <a:t>Personality structure in general I</a:t>
            </a:r>
            <a:r>
              <a:rPr lang="en-US" dirty="0" smtClean="0">
                <a:solidFill>
                  <a:schemeClr val="accent2">
                    <a:lumMod val="75000"/>
                  </a:schemeClr>
                </a:solidFill>
              </a:rPr>
              <a:t>.</a:t>
            </a:r>
            <a:endParaRPr lang="en-US" dirty="0">
              <a:solidFill>
                <a:schemeClr val="accent2">
                  <a:lumMod val="75000"/>
                </a:schemeClr>
              </a:solidFill>
            </a:endParaRPr>
          </a:p>
        </p:txBody>
      </p:sp>
      <p:sp>
        <p:nvSpPr>
          <p:cNvPr id="7171" name="Rectangle 15"/>
          <p:cNvSpPr>
            <a:spLocks noGrp="1" noChangeArrowheads="1"/>
          </p:cNvSpPr>
          <p:nvPr>
            <p:ph idx="1"/>
          </p:nvPr>
        </p:nvSpPr>
        <p:spPr>
          <a:xfrm>
            <a:off x="683571" y="1628778"/>
            <a:ext cx="8064895" cy="4537075"/>
          </a:xfrm>
        </p:spPr>
        <p:txBody>
          <a:bodyPr>
            <a:normAutofit/>
          </a:bodyPr>
          <a:lstStyle/>
          <a:p>
            <a:pPr fontAlgn="base"/>
            <a:r>
              <a:rPr lang="en-GB" b="1" dirty="0" smtClean="0"/>
              <a:t>Self-Centred</a:t>
            </a:r>
            <a:endParaRPr lang="en-GB" b="1" dirty="0"/>
          </a:p>
          <a:p>
            <a:pPr fontAlgn="base"/>
            <a:r>
              <a:rPr lang="en-GB" b="1" dirty="0">
                <a:solidFill>
                  <a:srgbClr val="FF0000"/>
                </a:solidFill>
              </a:rPr>
              <a:t>High</a:t>
            </a:r>
            <a:r>
              <a:rPr lang="en-GB" dirty="0"/>
              <a:t> in </a:t>
            </a:r>
            <a:r>
              <a:rPr lang="en-GB" b="1" i="1" dirty="0"/>
              <a:t>extraversion</a:t>
            </a:r>
            <a:r>
              <a:rPr lang="en-GB" dirty="0"/>
              <a:t> — tending to be very socially confident, energetic, and outgoing</a:t>
            </a:r>
          </a:p>
          <a:p>
            <a:pPr fontAlgn="base"/>
            <a:r>
              <a:rPr lang="en-GB" b="1" dirty="0">
                <a:solidFill>
                  <a:srgbClr val="FF0000"/>
                </a:solidFill>
              </a:rPr>
              <a:t>Low</a:t>
            </a:r>
            <a:r>
              <a:rPr lang="en-GB" dirty="0"/>
              <a:t> in </a:t>
            </a:r>
            <a:r>
              <a:rPr lang="en-GB" b="1" i="1" dirty="0"/>
              <a:t>openness</a:t>
            </a:r>
            <a:r>
              <a:rPr lang="en-GB" dirty="0"/>
              <a:t>, </a:t>
            </a:r>
            <a:r>
              <a:rPr lang="en-GB" b="1" i="1" dirty="0"/>
              <a:t>agreeableness</a:t>
            </a:r>
            <a:r>
              <a:rPr lang="en-GB" dirty="0"/>
              <a:t>, and </a:t>
            </a:r>
            <a:r>
              <a:rPr lang="en-GB" b="1" i="1" dirty="0"/>
              <a:t>conscientiousness</a:t>
            </a:r>
            <a:r>
              <a:rPr lang="en-GB" dirty="0"/>
              <a:t> — tending to be </a:t>
            </a:r>
            <a:r>
              <a:rPr lang="en-GB" i="1" dirty="0"/>
              <a:t>impulsive</a:t>
            </a:r>
            <a:r>
              <a:rPr lang="en-GB" dirty="0"/>
              <a:t>, </a:t>
            </a:r>
            <a:r>
              <a:rPr lang="en-GB" i="1" dirty="0"/>
              <a:t>headstrong</a:t>
            </a:r>
            <a:r>
              <a:rPr lang="en-GB" dirty="0"/>
              <a:t>, </a:t>
            </a:r>
            <a:r>
              <a:rPr lang="en-GB" i="1" dirty="0"/>
              <a:t>ill-tempered</a:t>
            </a:r>
            <a:r>
              <a:rPr lang="en-GB" dirty="0"/>
              <a:t>, </a:t>
            </a:r>
            <a:r>
              <a:rPr lang="en-GB" i="1" dirty="0" smtClean="0"/>
              <a:t>cold-hearted</a:t>
            </a:r>
            <a:r>
              <a:rPr lang="en-GB" dirty="0" smtClean="0"/>
              <a:t>, </a:t>
            </a:r>
            <a:r>
              <a:rPr lang="en-GB" dirty="0"/>
              <a:t>and </a:t>
            </a:r>
            <a:r>
              <a:rPr lang="en-GB" i="1" dirty="0"/>
              <a:t>routine-based</a:t>
            </a:r>
          </a:p>
          <a:p>
            <a:pPr fontAlgn="base"/>
            <a:r>
              <a:rPr lang="en-GB" dirty="0"/>
              <a:t>Typically self-serving at the expense of others</a:t>
            </a:r>
          </a:p>
          <a:p>
            <a:pPr fontAlgn="base"/>
            <a:r>
              <a:rPr lang="en-GB" dirty="0"/>
              <a:t>Likelihood to be </a:t>
            </a:r>
            <a:r>
              <a:rPr lang="en-GB" dirty="0" smtClean="0"/>
              <a:t>self-centred </a:t>
            </a:r>
            <a:r>
              <a:rPr lang="en-GB" dirty="0"/>
              <a:t>decreases with age</a:t>
            </a:r>
          </a:p>
          <a:p>
            <a:pPr>
              <a:lnSpc>
                <a:spcPct val="90000"/>
              </a:lnSpc>
            </a:pPr>
            <a:endParaRPr lang="cs-CZ" sz="2000" dirty="0"/>
          </a:p>
        </p:txBody>
      </p:sp>
      <p:pic>
        <p:nvPicPr>
          <p:cNvPr id="2" name="Obrázek 1"/>
          <p:cNvPicPr>
            <a:picLocks noChangeAspect="1"/>
          </p:cNvPicPr>
          <p:nvPr/>
        </p:nvPicPr>
        <p:blipFill>
          <a:blip r:embed="rId2"/>
          <a:stretch>
            <a:fillRect/>
          </a:stretch>
        </p:blipFill>
        <p:spPr>
          <a:xfrm>
            <a:off x="402250" y="1594495"/>
            <a:ext cx="8627535" cy="4852988"/>
          </a:xfrm>
          <a:prstGeom prst="rect">
            <a:avLst/>
          </a:prstGeom>
        </p:spPr>
      </p:pic>
    </p:spTree>
    <p:extLst>
      <p:ext uri="{BB962C8B-B14F-4D97-AF65-F5344CB8AC3E}">
        <p14:creationId xmlns:p14="http://schemas.microsoft.com/office/powerpoint/2010/main" val="760605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smtClean="0"/>
              <a:t>Take </a:t>
            </a:r>
            <a:r>
              <a:rPr lang="en-GB" b="1" dirty="0" err="1" smtClean="0"/>
              <a:t>aways</a:t>
            </a:r>
            <a:endParaRPr lang="en-GB" b="1" dirty="0"/>
          </a:p>
        </p:txBody>
      </p:sp>
      <p:sp>
        <p:nvSpPr>
          <p:cNvPr id="3" name="Zástupný symbol pro obsah 2"/>
          <p:cNvSpPr>
            <a:spLocks noGrp="1"/>
          </p:cNvSpPr>
          <p:nvPr>
            <p:ph idx="1"/>
          </p:nvPr>
        </p:nvSpPr>
        <p:spPr/>
        <p:txBody>
          <a:bodyPr/>
          <a:lstStyle/>
          <a:p>
            <a:r>
              <a:rPr lang="en-GB" dirty="0"/>
              <a:t>Understanding ourselves and our peers is critical to cultivating productive </a:t>
            </a:r>
            <a:r>
              <a:rPr lang="en-GB" dirty="0" smtClean="0"/>
              <a:t>relationships</a:t>
            </a:r>
            <a:endParaRPr lang="cs-CZ" dirty="0" smtClean="0"/>
          </a:p>
          <a:p>
            <a:r>
              <a:rPr lang="en-GB" dirty="0"/>
              <a:t>Personalities are a spectrum, and a clustered label shouldn’t necessarily define who we are</a:t>
            </a:r>
            <a:r>
              <a:rPr lang="en-GB" dirty="0" smtClean="0"/>
              <a:t>.</a:t>
            </a:r>
            <a:endParaRPr lang="cs-CZ" dirty="0" smtClean="0"/>
          </a:p>
          <a:p>
            <a:r>
              <a:rPr lang="en-GB" dirty="0"/>
              <a:t>More importantly, personalities are not static — they can and do change over time. </a:t>
            </a:r>
          </a:p>
        </p:txBody>
      </p:sp>
    </p:spTree>
    <p:extLst>
      <p:ext uri="{BB962C8B-B14F-4D97-AF65-F5344CB8AC3E}">
        <p14:creationId xmlns:p14="http://schemas.microsoft.com/office/powerpoint/2010/main" val="1362738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a:off x="336550" y="609600"/>
            <a:ext cx="7691835" cy="803176"/>
          </a:xfrm>
        </p:spPr>
        <p:txBody>
          <a:bodyPr>
            <a:normAutofit/>
          </a:bodyPr>
          <a:lstStyle/>
          <a:p>
            <a:pPr eaLnBrk="1" hangingPunct="1"/>
            <a:r>
              <a:rPr lang="en-US" b="1" dirty="0" smtClean="0">
                <a:solidFill>
                  <a:schemeClr val="accent2">
                    <a:lumMod val="75000"/>
                  </a:schemeClr>
                </a:solidFill>
              </a:rPr>
              <a:t>Personality structure in general II.</a:t>
            </a:r>
            <a:endParaRPr lang="en-US" b="1" dirty="0">
              <a:solidFill>
                <a:schemeClr val="accent2">
                  <a:lumMod val="75000"/>
                </a:schemeClr>
              </a:solidFill>
            </a:endParaRPr>
          </a:p>
        </p:txBody>
      </p:sp>
      <p:sp>
        <p:nvSpPr>
          <p:cNvPr id="8195" name="Rectangle 15"/>
          <p:cNvSpPr>
            <a:spLocks noGrp="1" noChangeArrowheads="1"/>
          </p:cNvSpPr>
          <p:nvPr>
            <p:ph idx="1"/>
          </p:nvPr>
        </p:nvSpPr>
        <p:spPr>
          <a:xfrm>
            <a:off x="571501" y="1700808"/>
            <a:ext cx="8320981" cy="4547592"/>
          </a:xfrm>
        </p:spPr>
        <p:txBody>
          <a:bodyPr>
            <a:normAutofit/>
          </a:bodyPr>
          <a:lstStyle/>
          <a:p>
            <a:pPr>
              <a:lnSpc>
                <a:spcPct val="90000"/>
              </a:lnSpc>
            </a:pPr>
            <a:r>
              <a:rPr lang="en-US" sz="2600" b="1" dirty="0"/>
              <a:t>Skills </a:t>
            </a:r>
            <a:r>
              <a:rPr lang="en-US" sz="2600" dirty="0"/>
              <a:t>= prerequisites for identifying and solving problems, as well as prerequisites for practical implementation of specific activities.</a:t>
            </a:r>
          </a:p>
          <a:p>
            <a:pPr>
              <a:lnSpc>
                <a:spcPct val="90000"/>
              </a:lnSpc>
            </a:pPr>
            <a:r>
              <a:rPr lang="en-US" sz="2600" dirty="0"/>
              <a:t>Within the skills we distinguish: mental knowledge, abilities, proficiency, dexterity.</a:t>
            </a:r>
          </a:p>
          <a:p>
            <a:pPr>
              <a:lnSpc>
                <a:spcPct val="90000"/>
              </a:lnSpc>
            </a:pPr>
            <a:r>
              <a:rPr lang="en-US" sz="2600" b="1" dirty="0"/>
              <a:t>Intelligence </a:t>
            </a:r>
            <a:r>
              <a:rPr lang="en-US" sz="2600" dirty="0"/>
              <a:t>= a set of skills used to identify and solve problems.</a:t>
            </a:r>
          </a:p>
          <a:p>
            <a:pPr>
              <a:lnSpc>
                <a:spcPct val="90000"/>
              </a:lnSpc>
            </a:pPr>
            <a:r>
              <a:rPr lang="en-US" sz="2600" b="1" dirty="0"/>
              <a:t>Personality traits </a:t>
            </a:r>
            <a:r>
              <a:rPr lang="en-US" sz="2600" dirty="0"/>
              <a:t>= characteristics that are specific to a particular individual.</a:t>
            </a:r>
            <a:endParaRPr lang="en-US" sz="26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Freud' s personality structure</a:t>
            </a:r>
            <a:endParaRPr lang="en-US" b="1" dirty="0"/>
          </a:p>
        </p:txBody>
      </p:sp>
      <p:pic>
        <p:nvPicPr>
          <p:cNvPr id="3074" name="Picture 2" descr="https://qph.fs.quoracdn.net/main-qimg-be61b63a1d9c6dec8e51d2e4d3e7cf9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68760"/>
            <a:ext cx="5904656" cy="5384812"/>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5904656" y="1196752"/>
            <a:ext cx="3059832" cy="5693866"/>
          </a:xfrm>
          <a:prstGeom prst="rect">
            <a:avLst/>
          </a:prstGeom>
        </p:spPr>
        <p:txBody>
          <a:bodyPr wrap="square">
            <a:spAutoFit/>
          </a:bodyPr>
          <a:lstStyle/>
          <a:p>
            <a:r>
              <a:rPr lang="en-GB" sz="2800" dirty="0"/>
              <a:t>The </a:t>
            </a:r>
            <a:r>
              <a:rPr lang="en-GB" sz="2800" b="1" dirty="0"/>
              <a:t>id</a:t>
            </a:r>
            <a:r>
              <a:rPr lang="en-GB" sz="2800" dirty="0"/>
              <a:t> presses us to act instantly and seek instant gratification.  The </a:t>
            </a:r>
            <a:r>
              <a:rPr lang="en-GB" sz="2800" b="1" dirty="0"/>
              <a:t>ego </a:t>
            </a:r>
            <a:r>
              <a:rPr lang="en-GB" sz="2800" dirty="0"/>
              <a:t>asks us to delay and to think more carefully about our decision.  And our </a:t>
            </a:r>
            <a:r>
              <a:rPr lang="en-GB" sz="2800" b="1" dirty="0"/>
              <a:t>super ego </a:t>
            </a:r>
            <a:r>
              <a:rPr lang="en-GB" sz="2800" dirty="0"/>
              <a:t>is our conscience letting us know if this </a:t>
            </a:r>
            <a:r>
              <a:rPr lang="en-GB" sz="2800" dirty="0" smtClean="0"/>
              <a:t>behaviour </a:t>
            </a:r>
            <a:r>
              <a:rPr lang="en-GB" sz="2800" dirty="0"/>
              <a:t>is  moral and right.</a:t>
            </a:r>
            <a:endParaRPr lang="en-GB" sz="2800" dirty="0"/>
          </a:p>
        </p:txBody>
      </p:sp>
    </p:spTree>
    <p:extLst>
      <p:ext uri="{BB962C8B-B14F-4D97-AF65-F5344CB8AC3E}">
        <p14:creationId xmlns:p14="http://schemas.microsoft.com/office/powerpoint/2010/main" val="283212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title"/>
          </p:nvPr>
        </p:nvSpPr>
        <p:spPr>
          <a:xfrm>
            <a:off x="336550" y="609600"/>
            <a:ext cx="7763843" cy="947192"/>
          </a:xfrm>
        </p:spPr>
        <p:txBody>
          <a:bodyPr>
            <a:normAutofit/>
          </a:bodyPr>
          <a:lstStyle/>
          <a:p>
            <a:pPr eaLnBrk="1" hangingPunct="1"/>
            <a:r>
              <a:rPr lang="en-US" b="1" dirty="0" smtClean="0">
                <a:solidFill>
                  <a:schemeClr val="accent2">
                    <a:lumMod val="75000"/>
                  </a:schemeClr>
                </a:solidFill>
              </a:rPr>
              <a:t>Personality structure in general III.</a:t>
            </a:r>
            <a:endParaRPr lang="en-US" b="1" dirty="0">
              <a:solidFill>
                <a:schemeClr val="accent2">
                  <a:lumMod val="75000"/>
                </a:schemeClr>
              </a:solidFill>
            </a:endParaRPr>
          </a:p>
        </p:txBody>
      </p:sp>
      <p:sp>
        <p:nvSpPr>
          <p:cNvPr id="8195" name="Rectangle 15"/>
          <p:cNvSpPr>
            <a:spLocks noGrp="1" noChangeArrowheads="1"/>
          </p:cNvSpPr>
          <p:nvPr>
            <p:ph idx="1"/>
          </p:nvPr>
        </p:nvSpPr>
        <p:spPr>
          <a:xfrm>
            <a:off x="611560" y="1484784"/>
            <a:ext cx="8064896" cy="4547592"/>
          </a:xfrm>
        </p:spPr>
        <p:txBody>
          <a:bodyPr>
            <a:normAutofit/>
          </a:bodyPr>
          <a:lstStyle/>
          <a:p>
            <a:pPr>
              <a:lnSpc>
                <a:spcPct val="90000"/>
              </a:lnSpc>
            </a:pPr>
            <a:r>
              <a:rPr lang="en-US" sz="2600" dirty="0"/>
              <a:t>To identify  personality traits expressions </a:t>
            </a:r>
            <a:r>
              <a:rPr lang="en-US" sz="2600" b="1" dirty="0"/>
              <a:t>temperament</a:t>
            </a:r>
            <a:r>
              <a:rPr lang="en-US" sz="2600" dirty="0"/>
              <a:t> and </a:t>
            </a:r>
            <a:r>
              <a:rPr lang="en-US" sz="2600" b="1" dirty="0"/>
              <a:t>character</a:t>
            </a:r>
            <a:r>
              <a:rPr lang="en-US" sz="2600" dirty="0"/>
              <a:t> has been used since antiquity .</a:t>
            </a:r>
          </a:p>
          <a:p>
            <a:pPr>
              <a:lnSpc>
                <a:spcPct val="90000"/>
              </a:lnSpc>
            </a:pPr>
            <a:r>
              <a:rPr lang="en-US" sz="2600" dirty="0"/>
              <a:t>E.g. </a:t>
            </a:r>
            <a:r>
              <a:rPr lang="en-US" sz="2600" b="1" dirty="0" err="1">
                <a:solidFill>
                  <a:schemeClr val="accent2">
                    <a:lumMod val="75000"/>
                  </a:schemeClr>
                </a:solidFill>
              </a:rPr>
              <a:t>Hippokrates</a:t>
            </a:r>
            <a:r>
              <a:rPr lang="en-US" sz="2600" dirty="0"/>
              <a:t> (Sanguine, Choleric, Melancholic, Phlegmatic), </a:t>
            </a:r>
            <a:r>
              <a:rPr lang="en-US" sz="2600" b="1" dirty="0" err="1">
                <a:solidFill>
                  <a:schemeClr val="accent2">
                    <a:lumMod val="75000"/>
                  </a:schemeClr>
                </a:solidFill>
              </a:rPr>
              <a:t>Eyseck</a:t>
            </a:r>
            <a:r>
              <a:rPr lang="en-US" sz="2600" b="1" dirty="0">
                <a:solidFill>
                  <a:schemeClr val="accent2">
                    <a:lumMod val="75000"/>
                  </a:schemeClr>
                </a:solidFill>
              </a:rPr>
              <a:t> a Jung </a:t>
            </a:r>
            <a:r>
              <a:rPr lang="en-US" sz="2600" dirty="0"/>
              <a:t>(</a:t>
            </a:r>
            <a:r>
              <a:rPr lang="en-US" sz="2600" dirty="0" err="1"/>
              <a:t>Extrover</a:t>
            </a:r>
            <a:r>
              <a:rPr lang="en-US" sz="2600" dirty="0"/>
              <a:t>, Introvert);</a:t>
            </a:r>
          </a:p>
          <a:p>
            <a:pPr>
              <a:lnSpc>
                <a:spcPct val="90000"/>
              </a:lnSpc>
            </a:pPr>
            <a:r>
              <a:rPr lang="cs-CZ" sz="2600" b="1" dirty="0">
                <a:solidFill>
                  <a:schemeClr val="accent2">
                    <a:lumMod val="75000"/>
                  </a:schemeClr>
                </a:solidFill>
              </a:rPr>
              <a:t>Jean </a:t>
            </a:r>
            <a:r>
              <a:rPr lang="en-US" sz="2600" b="1" dirty="0">
                <a:solidFill>
                  <a:schemeClr val="accent2">
                    <a:lumMod val="75000"/>
                  </a:schemeClr>
                </a:solidFill>
              </a:rPr>
              <a:t>Piage</a:t>
            </a:r>
            <a:r>
              <a:rPr lang="en-US" sz="2600" b="1" dirty="0">
                <a:solidFill>
                  <a:srgbClr val="AA143D"/>
                </a:solidFill>
              </a:rPr>
              <a:t>t</a:t>
            </a:r>
            <a:r>
              <a:rPr lang="en-US" sz="2600" dirty="0"/>
              <a:t> (Heteronomous personality stage, Autonomous personality stage, Social conformity stage), </a:t>
            </a:r>
            <a:r>
              <a:rPr lang="cs-CZ" sz="2600" dirty="0" err="1"/>
              <a:t>Lawrence</a:t>
            </a:r>
            <a:r>
              <a:rPr lang="cs-CZ" sz="2600" dirty="0"/>
              <a:t> </a:t>
            </a:r>
            <a:r>
              <a:rPr lang="en-US" sz="2600" b="1" dirty="0">
                <a:solidFill>
                  <a:schemeClr val="accent2">
                    <a:lumMod val="75000"/>
                  </a:schemeClr>
                </a:solidFill>
              </a:rPr>
              <a:t>Kohlberg</a:t>
            </a:r>
            <a:r>
              <a:rPr lang="en-US" sz="2600" dirty="0"/>
              <a:t> (pre-conventional, conventional and post-conventional stage).</a:t>
            </a:r>
            <a:endParaRPr lang="cs-CZ" sz="2600" dirty="0"/>
          </a:p>
          <a:p>
            <a:r>
              <a:rPr lang="en-US" sz="2600" dirty="0">
                <a:hlinkClick r:id="rId2"/>
              </a:rPr>
              <a:t>Cognitive </a:t>
            </a:r>
            <a:r>
              <a:rPr lang="en-US" sz="2600" dirty="0" err="1">
                <a:hlinkClick r:id="rId2"/>
              </a:rPr>
              <a:t>development_Piaget</a:t>
            </a:r>
            <a:endParaRPr lang="cs-CZ" sz="2600" dirty="0"/>
          </a:p>
          <a:p>
            <a:r>
              <a:rPr lang="cs-CZ" sz="2600" dirty="0"/>
              <a:t> </a:t>
            </a:r>
            <a:r>
              <a:rPr lang="en-GB" sz="2600" dirty="0">
                <a:hlinkClick r:id="rId3"/>
              </a:rPr>
              <a:t>Kohlberg´s 6 stages of moral development</a:t>
            </a:r>
            <a:endParaRPr lang="cs-CZ" sz="2600" dirty="0"/>
          </a:p>
        </p:txBody>
      </p:sp>
      <p:pic>
        <p:nvPicPr>
          <p:cNvPr id="2" name="Obrázek 1"/>
          <p:cNvPicPr>
            <a:picLocks noChangeAspect="1"/>
          </p:cNvPicPr>
          <p:nvPr/>
        </p:nvPicPr>
        <p:blipFill>
          <a:blip r:embed="rId4"/>
          <a:stretch>
            <a:fillRect/>
          </a:stretch>
        </p:blipFill>
        <p:spPr>
          <a:xfrm>
            <a:off x="7020272" y="4365106"/>
            <a:ext cx="1512168" cy="1766619"/>
          </a:xfrm>
          <a:prstGeom prst="rect">
            <a:avLst/>
          </a:prstGeom>
        </p:spPr>
      </p:pic>
      <p:pic>
        <p:nvPicPr>
          <p:cNvPr id="3" name="Obrázek 2"/>
          <p:cNvPicPr>
            <a:picLocks noChangeAspect="1"/>
          </p:cNvPicPr>
          <p:nvPr/>
        </p:nvPicPr>
        <p:blipFill>
          <a:blip r:embed="rId5"/>
          <a:stretch>
            <a:fillRect/>
          </a:stretch>
        </p:blipFill>
        <p:spPr>
          <a:xfrm>
            <a:off x="6838146" y="4363605"/>
            <a:ext cx="1876425" cy="2438400"/>
          </a:xfrm>
          <a:prstGeom prst="rect">
            <a:avLst/>
          </a:prstGeom>
        </p:spPr>
      </p:pic>
    </p:spTree>
    <p:extLst>
      <p:ext uri="{BB962C8B-B14F-4D97-AF65-F5344CB8AC3E}">
        <p14:creationId xmlns:p14="http://schemas.microsoft.com/office/powerpoint/2010/main" val="1835900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BEBA8EAE-BF5A-486C-A8C5-ECC9F3942E4B}">
                <a14:imgProps xmlns:a14="http://schemas.microsoft.com/office/drawing/2010/main">
                  <a14:imgLayer r:embed="rId3">
                    <a14:imgEffect>
                      <a14:backgroundRemoval t="1337" b="89840" l="983" r="99017">
                        <a14:foregroundMark x1="3230" y1="22059" x2="48034" y2="28877"/>
                        <a14:foregroundMark x1="97051" y1="22460" x2="60955" y2="28743"/>
                      </a14:backgroundRemoval>
                    </a14:imgEffect>
                    <a14:imgEffect>
                      <a14:artisticCrisscrossEtching/>
                    </a14:imgEffect>
                  </a14:imgLayer>
                </a14:imgProps>
              </a:ext>
              <a:ext uri="{28A0092B-C50C-407E-A947-70E740481C1C}">
                <a14:useLocalDpi xmlns:a14="http://schemas.microsoft.com/office/drawing/2010/main" val="0"/>
              </a:ext>
            </a:extLst>
          </a:blip>
          <a:stretch>
            <a:fillRect/>
          </a:stretch>
        </p:blipFill>
        <p:spPr>
          <a:xfrm>
            <a:off x="1308033" y="404664"/>
            <a:ext cx="6142749" cy="6453336"/>
          </a:xfrm>
          <a:prstGeom prst="rect">
            <a:avLst/>
          </a:prstGeom>
        </p:spPr>
      </p:pic>
      <p:sp>
        <p:nvSpPr>
          <p:cNvPr id="2" name="Nadpis 1">
            <a:extLst>
              <a:ext uri="{FF2B5EF4-FFF2-40B4-BE49-F238E27FC236}">
                <a16:creationId xmlns:a16="http://schemas.microsoft.com/office/drawing/2014/main" id="{1DA83A6F-5B93-4719-B52F-5C24C5A50A47}"/>
              </a:ext>
            </a:extLst>
          </p:cNvPr>
          <p:cNvSpPr>
            <a:spLocks noGrp="1"/>
          </p:cNvSpPr>
          <p:nvPr>
            <p:ph type="ctrTitle"/>
          </p:nvPr>
        </p:nvSpPr>
        <p:spPr>
          <a:xfrm>
            <a:off x="179512" y="2996952"/>
            <a:ext cx="8892480" cy="2387600"/>
          </a:xfrm>
        </p:spPr>
        <p:txBody>
          <a:bodyPr/>
          <a:lstStyle/>
          <a:p>
            <a:pPr algn="ctr"/>
            <a:r>
              <a:rPr lang="en-US" b="1" dirty="0" smtClean="0">
                <a:solidFill>
                  <a:schemeClr val="accent2">
                    <a:lumMod val="75000"/>
                  </a:schemeClr>
                </a:solidFill>
              </a:rPr>
              <a:t>Thank you for your attention</a:t>
            </a:r>
            <a:endParaRPr lang="en-US" b="1" dirty="0">
              <a:solidFill>
                <a:schemeClr val="accent2">
                  <a:lumMod val="75000"/>
                </a:schemeClr>
              </a:solidFill>
            </a:endParaRPr>
          </a:p>
        </p:txBody>
      </p:sp>
    </p:spTree>
    <p:extLst>
      <p:ext uri="{BB962C8B-B14F-4D97-AF65-F5344CB8AC3E}">
        <p14:creationId xmlns:p14="http://schemas.microsoft.com/office/powerpoint/2010/main" val="6954204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a:r>
              <a:rPr lang="cs-CZ" sz="3600" dirty="0" err="1">
                <a:solidFill>
                  <a:schemeClr val="accent2">
                    <a:lumMod val="75000"/>
                  </a:schemeClr>
                </a:solidFill>
              </a:rPr>
              <a:t>References</a:t>
            </a:r>
            <a:endParaRPr lang="cs-CZ" sz="3600" dirty="0">
              <a:solidFill>
                <a:schemeClr val="accent2">
                  <a:lumMod val="75000"/>
                </a:schemeClr>
              </a:solidFill>
            </a:endParaRPr>
          </a:p>
        </p:txBody>
      </p:sp>
      <p:sp>
        <p:nvSpPr>
          <p:cNvPr id="14339" name="Zástupný symbol pro obsah 2"/>
          <p:cNvSpPr>
            <a:spLocks noGrp="1"/>
          </p:cNvSpPr>
          <p:nvPr>
            <p:ph idx="1"/>
          </p:nvPr>
        </p:nvSpPr>
        <p:spPr>
          <a:xfrm>
            <a:off x="645333" y="1556795"/>
            <a:ext cx="7167029" cy="4535487"/>
          </a:xfrm>
        </p:spPr>
        <p:txBody>
          <a:bodyPr/>
          <a:lstStyle/>
          <a:p>
            <a:pPr marL="342891" lvl="1" indent="-342891">
              <a:spcBef>
                <a:spcPct val="50000"/>
              </a:spcBef>
            </a:pPr>
            <a:r>
              <a:rPr lang="cs-CZ" sz="2000" dirty="0"/>
              <a:t>DRAPELA, V. </a:t>
            </a:r>
            <a:r>
              <a:rPr lang="cs-CZ" sz="2000" i="1" dirty="0"/>
              <a:t>Přehled teorií osobnosti</a:t>
            </a:r>
            <a:r>
              <a:rPr lang="cs-CZ" sz="2000" dirty="0"/>
              <a:t>. Praha: Portál, 1997. ISBN 80-7178-134-7.</a:t>
            </a:r>
          </a:p>
          <a:p>
            <a:r>
              <a:rPr lang="cs-CZ" sz="2000" dirty="0"/>
              <a:t>KERN, H. a kol. </a:t>
            </a:r>
            <a:r>
              <a:rPr lang="cs-CZ" sz="2000" i="1" dirty="0"/>
              <a:t>Přehled psychologie</a:t>
            </a:r>
            <a:r>
              <a:rPr lang="cs-CZ" sz="2000" dirty="0"/>
              <a:t>. 1. vyd. Praha: Portál, 1999.</a:t>
            </a:r>
          </a:p>
          <a:p>
            <a:r>
              <a:rPr lang="cs-CZ" sz="2000" dirty="0"/>
              <a:t>NAKONEČNÝ, M. </a:t>
            </a:r>
            <a:r>
              <a:rPr lang="cs-CZ" sz="2000" i="1" dirty="0"/>
              <a:t>Úvod do psychologie. </a:t>
            </a:r>
            <a:r>
              <a:rPr lang="cs-CZ" sz="2000" dirty="0"/>
              <a:t>1. vyd. Praha: Academie, 2003. ISBN 80-200-0993-0.</a:t>
            </a:r>
          </a:p>
          <a:p>
            <a:r>
              <a:rPr lang="cs-CZ" sz="2000" dirty="0"/>
              <a:t>ŘEHULKA, E. </a:t>
            </a:r>
            <a:r>
              <a:rPr lang="cs-CZ" sz="2000" i="1" dirty="0"/>
              <a:t>Úvod do studia psychologie</a:t>
            </a:r>
            <a:r>
              <a:rPr lang="cs-CZ" sz="2000" dirty="0"/>
              <a:t>. 2. vyd. Brno: </a:t>
            </a:r>
            <a:r>
              <a:rPr lang="cs-CZ" sz="2000" dirty="0" err="1"/>
              <a:t>Paido</a:t>
            </a:r>
            <a:r>
              <a:rPr lang="cs-CZ" sz="2000" dirty="0"/>
              <a:t>, 1997.</a:t>
            </a:r>
          </a:p>
          <a:p>
            <a:pPr algn="just"/>
            <a:r>
              <a:rPr lang="cs-CZ" sz="2000" dirty="0"/>
              <a:t>ŠTEFANOVIČ, J. </a:t>
            </a:r>
            <a:r>
              <a:rPr lang="cs-CZ" sz="2000" i="1" dirty="0"/>
              <a:t>Psychologie pro gymnázia a pedagogické školy</a:t>
            </a:r>
            <a:r>
              <a:rPr lang="cs-CZ" sz="2000" dirty="0"/>
              <a:t>. 3. vyd. Praha: SPN, 1974.</a:t>
            </a:r>
          </a:p>
          <a:p>
            <a:r>
              <a:rPr lang="cs-CZ" sz="2000" dirty="0"/>
              <a:t>VÁGNEROVÁ, M. </a:t>
            </a:r>
            <a:r>
              <a:rPr lang="cs-CZ" sz="2000" i="1" dirty="0"/>
              <a:t>Úvod do psychologie. </a:t>
            </a:r>
            <a:r>
              <a:rPr lang="cs-CZ" sz="2000" dirty="0"/>
              <a:t>1. vyd. Praha: UK, 1997.</a:t>
            </a:r>
          </a:p>
          <a:p>
            <a:endParaRPr lang="cs-CZ"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Grp="1" noChangeArrowheads="1"/>
          </p:cNvSpPr>
          <p:nvPr>
            <p:ph type="title"/>
          </p:nvPr>
        </p:nvSpPr>
        <p:spPr/>
        <p:txBody>
          <a:bodyPr>
            <a:normAutofit/>
          </a:bodyPr>
          <a:lstStyle/>
          <a:p>
            <a:pPr algn="ctr" eaLnBrk="1" hangingPunct="1"/>
            <a:r>
              <a:rPr lang="en-US" b="1" dirty="0" smtClean="0">
                <a:solidFill>
                  <a:schemeClr val="accent2">
                    <a:lumMod val="75000"/>
                  </a:schemeClr>
                </a:solidFill>
              </a:rPr>
              <a:t>Concept definition II.</a:t>
            </a:r>
            <a:endParaRPr lang="en-US" b="1" dirty="0">
              <a:solidFill>
                <a:schemeClr val="accent2">
                  <a:lumMod val="75000"/>
                </a:schemeClr>
              </a:solidFill>
            </a:endParaRPr>
          </a:p>
        </p:txBody>
      </p:sp>
      <p:sp>
        <p:nvSpPr>
          <p:cNvPr id="4099" name="Rectangle 15"/>
          <p:cNvSpPr>
            <a:spLocks noGrp="1" noChangeArrowheads="1"/>
          </p:cNvSpPr>
          <p:nvPr>
            <p:ph idx="1"/>
          </p:nvPr>
        </p:nvSpPr>
        <p:spPr>
          <a:xfrm>
            <a:off x="609600" y="1484316"/>
            <a:ext cx="8426896" cy="4537075"/>
          </a:xfrm>
        </p:spPr>
        <p:txBody>
          <a:bodyPr/>
          <a:lstStyle/>
          <a:p>
            <a:pPr algn="just"/>
            <a:r>
              <a:rPr lang="en-GB" dirty="0"/>
              <a:t>The </a:t>
            </a:r>
            <a:r>
              <a:rPr lang="en-GB" b="1" dirty="0"/>
              <a:t>human psyche </a:t>
            </a:r>
            <a:r>
              <a:rPr lang="en-GB" dirty="0"/>
              <a:t>is a highly complex phenomenon in which it is difficult to navigate.</a:t>
            </a:r>
            <a:endParaRPr lang="cs-CZ" dirty="0"/>
          </a:p>
          <a:p>
            <a:pPr algn="just"/>
            <a:r>
              <a:rPr lang="en-GB" b="1" dirty="0"/>
              <a:t>Behaviour and experience </a:t>
            </a:r>
            <a:r>
              <a:rPr lang="en-GB" dirty="0"/>
              <a:t>should therefore be considered as a starting point for</a:t>
            </a:r>
            <a:r>
              <a:rPr lang="en-GB" b="1" dirty="0"/>
              <a:t> understanding personality in its context</a:t>
            </a:r>
            <a:r>
              <a:rPr lang="en-GB" b="1" dirty="0" smtClean="0"/>
              <a:t>.</a:t>
            </a:r>
            <a:endParaRPr lang="cs-CZ" b="1" dirty="0" smtClean="0"/>
          </a:p>
          <a:p>
            <a:pPr marL="0" indent="0" algn="just">
              <a:buNone/>
            </a:pPr>
            <a:r>
              <a:rPr lang="cs-CZ" sz="2000" b="1" dirty="0" smtClean="0"/>
              <a:t>                                Sigmund Freud                                               Carl Jung</a:t>
            </a:r>
            <a:endParaRPr lang="cs-CZ" sz="2000" dirty="0"/>
          </a:p>
        </p:txBody>
      </p:sp>
      <p:pic>
        <p:nvPicPr>
          <p:cNvPr id="2" name="Obrázek 1"/>
          <p:cNvPicPr>
            <a:picLocks noChangeAspect="1"/>
          </p:cNvPicPr>
          <p:nvPr/>
        </p:nvPicPr>
        <p:blipFill>
          <a:blip r:embed="rId3"/>
          <a:stretch>
            <a:fillRect/>
          </a:stretch>
        </p:blipFill>
        <p:spPr>
          <a:xfrm>
            <a:off x="628650" y="4061845"/>
            <a:ext cx="1762683" cy="2480323"/>
          </a:xfrm>
          <a:prstGeom prst="rect">
            <a:avLst/>
          </a:prstGeom>
        </p:spPr>
      </p:pic>
      <p:pic>
        <p:nvPicPr>
          <p:cNvPr id="3" name="Obrázek 2"/>
          <p:cNvPicPr>
            <a:picLocks noChangeAspect="1"/>
          </p:cNvPicPr>
          <p:nvPr/>
        </p:nvPicPr>
        <p:blipFill>
          <a:blip r:embed="rId4"/>
          <a:stretch>
            <a:fillRect/>
          </a:stretch>
        </p:blipFill>
        <p:spPr>
          <a:xfrm>
            <a:off x="4893915" y="4061845"/>
            <a:ext cx="1838325" cy="2495550"/>
          </a:xfrm>
          <a:prstGeom prst="rect">
            <a:avLst/>
          </a:prstGeom>
        </p:spPr>
      </p:pic>
      <p:sp>
        <p:nvSpPr>
          <p:cNvPr id="4" name="TextovéPole 3"/>
          <p:cNvSpPr txBox="1"/>
          <p:nvPr/>
        </p:nvSpPr>
        <p:spPr>
          <a:xfrm>
            <a:off x="6732240" y="4077072"/>
            <a:ext cx="2304256" cy="1323439"/>
          </a:xfrm>
          <a:prstGeom prst="rect">
            <a:avLst/>
          </a:prstGeom>
          <a:noFill/>
        </p:spPr>
        <p:txBody>
          <a:bodyPr wrap="square" rtlCol="0">
            <a:spAutoFit/>
          </a:bodyPr>
          <a:lstStyle/>
          <a:p>
            <a:r>
              <a:rPr lang="en-GB" sz="2000" dirty="0"/>
              <a:t>Swiss psychologist and psychiatrist who founded </a:t>
            </a:r>
            <a:r>
              <a:rPr lang="en-GB" sz="2000" dirty="0" smtClean="0"/>
              <a:t>analytic</a:t>
            </a:r>
            <a:r>
              <a:rPr lang="cs-CZ" sz="2000" dirty="0" smtClean="0"/>
              <a:t> </a:t>
            </a:r>
            <a:r>
              <a:rPr lang="en-GB" sz="2000" dirty="0" smtClean="0"/>
              <a:t>psychology</a:t>
            </a:r>
            <a:r>
              <a:rPr lang="cs-CZ" dirty="0" smtClean="0"/>
              <a:t>.</a:t>
            </a:r>
            <a:endParaRPr lang="en-GB" dirty="0"/>
          </a:p>
        </p:txBody>
      </p:sp>
      <p:sp>
        <p:nvSpPr>
          <p:cNvPr id="5" name="TextovéPole 4"/>
          <p:cNvSpPr txBox="1"/>
          <p:nvPr/>
        </p:nvSpPr>
        <p:spPr>
          <a:xfrm>
            <a:off x="2483768" y="4077072"/>
            <a:ext cx="2088232" cy="1323439"/>
          </a:xfrm>
          <a:prstGeom prst="rect">
            <a:avLst/>
          </a:prstGeom>
          <a:noFill/>
        </p:spPr>
        <p:txBody>
          <a:bodyPr wrap="square" rtlCol="0">
            <a:spAutoFit/>
          </a:bodyPr>
          <a:lstStyle/>
          <a:p>
            <a:r>
              <a:rPr lang="en-GB" sz="2000" dirty="0"/>
              <a:t>Austrian neurologist and the founder of psychoanalysis.</a:t>
            </a:r>
          </a:p>
        </p:txBody>
      </p:sp>
    </p:spTree>
    <p:extLst>
      <p:ext uri="{BB962C8B-B14F-4D97-AF65-F5344CB8AC3E}">
        <p14:creationId xmlns:p14="http://schemas.microsoft.com/office/powerpoint/2010/main" val="429452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p:nvPr>
        </p:nvSpPr>
        <p:spPr>
          <a:xfrm>
            <a:off x="251520" y="620688"/>
            <a:ext cx="7272808" cy="1320800"/>
          </a:xfrm>
        </p:spPr>
        <p:txBody>
          <a:bodyPr>
            <a:normAutofit/>
          </a:bodyPr>
          <a:lstStyle/>
          <a:p>
            <a:pPr algn="ctr"/>
            <a:r>
              <a:rPr lang="en-US" b="1" dirty="0" smtClean="0">
                <a:solidFill>
                  <a:schemeClr val="accent2">
                    <a:lumMod val="75000"/>
                  </a:schemeClr>
                </a:solidFill>
              </a:rPr>
              <a:t>Developmental influences I.</a:t>
            </a:r>
            <a:endParaRPr lang="en-US" b="1" dirty="0">
              <a:solidFill>
                <a:schemeClr val="accent2">
                  <a:lumMod val="75000"/>
                </a:schemeClr>
              </a:solidFill>
            </a:endParaRPr>
          </a:p>
        </p:txBody>
      </p:sp>
      <p:sp>
        <p:nvSpPr>
          <p:cNvPr id="5123" name="Rectangle 15"/>
          <p:cNvSpPr>
            <a:spLocks noGrp="1" noChangeArrowheads="1"/>
          </p:cNvSpPr>
          <p:nvPr>
            <p:ph idx="1"/>
          </p:nvPr>
        </p:nvSpPr>
        <p:spPr>
          <a:xfrm>
            <a:off x="888587" y="1628777"/>
            <a:ext cx="7931885" cy="4392613"/>
          </a:xfrm>
        </p:spPr>
        <p:txBody>
          <a:bodyPr>
            <a:normAutofit/>
          </a:bodyPr>
          <a:lstStyle/>
          <a:p>
            <a:pPr algn="just"/>
            <a:r>
              <a:rPr lang="en-GB" b="1" dirty="0"/>
              <a:t>Biological determinism</a:t>
            </a:r>
            <a:r>
              <a:rPr lang="en-GB" dirty="0"/>
              <a:t>, the idea that most human characteristics, physical and mental, are determined at conception by hereditary factors passed from parent to </a:t>
            </a:r>
            <a:r>
              <a:rPr lang="en-GB" dirty="0" err="1" smtClean="0"/>
              <a:t>offspri</a:t>
            </a:r>
            <a:r>
              <a:rPr lang="cs-CZ" dirty="0" err="1" smtClean="0"/>
              <a:t>ngs</a:t>
            </a:r>
            <a:r>
              <a:rPr lang="cs-CZ" dirty="0" smtClean="0"/>
              <a:t>.</a:t>
            </a:r>
            <a:endParaRPr lang="en-GB" dirty="0"/>
          </a:p>
          <a:p>
            <a:pPr algn="just">
              <a:lnSpc>
                <a:spcPct val="90000"/>
              </a:lnSpc>
            </a:pPr>
            <a:r>
              <a:rPr lang="cs-CZ" b="1" dirty="0" smtClean="0"/>
              <a:t>1</a:t>
            </a:r>
            <a:r>
              <a:rPr lang="cs-CZ" b="1" dirty="0"/>
              <a:t>) </a:t>
            </a:r>
            <a:r>
              <a:rPr lang="en-GB" b="1" dirty="0"/>
              <a:t>biological determination - </a:t>
            </a:r>
            <a:r>
              <a:rPr lang="en-GB" dirty="0"/>
              <a:t>the basis is the innate constitution of </a:t>
            </a:r>
            <a:r>
              <a:rPr lang="cs-CZ" dirty="0"/>
              <a:t>a person</a:t>
            </a:r>
            <a:r>
              <a:rPr lang="en-GB" dirty="0"/>
              <a:t>.</a:t>
            </a:r>
            <a:endParaRPr lang="cs-CZ" dirty="0"/>
          </a:p>
          <a:p>
            <a:pPr algn="just">
              <a:lnSpc>
                <a:spcPct val="90000"/>
              </a:lnSpc>
            </a:pPr>
            <a:r>
              <a:rPr lang="en-GB" dirty="0"/>
              <a:t>It consists of the sense organs, nervous system, hereditary predispositions and instincts (congenital and specific biologically effective </a:t>
            </a:r>
            <a:r>
              <a:rPr lang="en-GB" dirty="0" smtClean="0"/>
              <a:t>behaviour).</a:t>
            </a:r>
            <a:endParaRPr lang="cs-CZ" dirty="0" smtClean="0"/>
          </a:p>
          <a:p>
            <a:pPr algn="just">
              <a:lnSpc>
                <a:spcPct val="90000"/>
              </a:lnSpc>
            </a:pPr>
            <a:endParaRPr lang="cs-CZ" sz="2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p:nvPr>
        </p:nvSpPr>
        <p:spPr>
          <a:xfrm>
            <a:off x="107507" y="620688"/>
            <a:ext cx="7202761" cy="1320800"/>
          </a:xfrm>
        </p:spPr>
        <p:txBody>
          <a:bodyPr>
            <a:normAutofit/>
          </a:bodyPr>
          <a:lstStyle/>
          <a:p>
            <a:pPr algn="ctr" eaLnBrk="1" hangingPunct="1"/>
            <a:r>
              <a:rPr lang="en-US" b="1" dirty="0" smtClean="0">
                <a:solidFill>
                  <a:schemeClr val="accent2">
                    <a:lumMod val="75000"/>
                  </a:schemeClr>
                </a:solidFill>
              </a:rPr>
              <a:t>Developmental influences II.</a:t>
            </a:r>
            <a:endParaRPr lang="en-US" b="1" dirty="0">
              <a:solidFill>
                <a:schemeClr val="accent2">
                  <a:lumMod val="75000"/>
                </a:schemeClr>
              </a:solidFill>
            </a:endParaRPr>
          </a:p>
        </p:txBody>
      </p:sp>
      <p:sp>
        <p:nvSpPr>
          <p:cNvPr id="5123" name="Rectangle 15"/>
          <p:cNvSpPr>
            <a:spLocks noGrp="1" noChangeArrowheads="1"/>
          </p:cNvSpPr>
          <p:nvPr>
            <p:ph idx="1"/>
          </p:nvPr>
        </p:nvSpPr>
        <p:spPr>
          <a:xfrm>
            <a:off x="816579" y="1628777"/>
            <a:ext cx="7931885" cy="4752551"/>
          </a:xfrm>
        </p:spPr>
        <p:txBody>
          <a:bodyPr>
            <a:normAutofit/>
          </a:bodyPr>
          <a:lstStyle/>
          <a:p>
            <a:pPr algn="just"/>
            <a:r>
              <a:rPr lang="cs-CZ" b="1" dirty="0"/>
              <a:t>2)</a:t>
            </a:r>
            <a:r>
              <a:rPr lang="cs-CZ" dirty="0"/>
              <a:t> </a:t>
            </a:r>
            <a:r>
              <a:rPr lang="en-GB" b="1" dirty="0"/>
              <a:t>socio-cultural determination - </a:t>
            </a:r>
            <a:r>
              <a:rPr lang="en-GB" dirty="0"/>
              <a:t>stimuli of the environment into which a person was born.</a:t>
            </a:r>
            <a:r>
              <a:rPr lang="cs-CZ" dirty="0"/>
              <a:t> </a:t>
            </a:r>
          </a:p>
          <a:p>
            <a:pPr algn="just"/>
            <a:r>
              <a:rPr lang="en-GB" dirty="0"/>
              <a:t>The process of personality formation by gaining social experience = </a:t>
            </a:r>
            <a:r>
              <a:rPr lang="en-GB" b="1" dirty="0"/>
              <a:t>socialization</a:t>
            </a:r>
            <a:r>
              <a:rPr lang="en-GB" dirty="0"/>
              <a:t>.</a:t>
            </a:r>
            <a:endParaRPr lang="cs-CZ" dirty="0"/>
          </a:p>
          <a:p>
            <a:pPr algn="just"/>
            <a:r>
              <a:rPr lang="en-GB" dirty="0"/>
              <a:t>It results in the internalization of knowledge, norms, attitudes, habits, rules and roles applicable in a given society</a:t>
            </a:r>
            <a:r>
              <a:rPr lang="en-GB" dirty="0" smtClean="0"/>
              <a:t>.</a:t>
            </a:r>
            <a:endParaRPr lang="cs-CZ" dirty="0" smtClean="0"/>
          </a:p>
          <a:p>
            <a:pPr algn="just"/>
            <a:endParaRPr lang="cs-CZ" sz="2000" dirty="0"/>
          </a:p>
        </p:txBody>
      </p:sp>
      <p:pic>
        <p:nvPicPr>
          <p:cNvPr id="2" name="Obrázek 1"/>
          <p:cNvPicPr>
            <a:picLocks noChangeAspect="1"/>
          </p:cNvPicPr>
          <p:nvPr/>
        </p:nvPicPr>
        <p:blipFill>
          <a:blip r:embed="rId2"/>
          <a:stretch>
            <a:fillRect/>
          </a:stretch>
        </p:blipFill>
        <p:spPr>
          <a:xfrm>
            <a:off x="539552" y="4941168"/>
            <a:ext cx="8074468" cy="980863"/>
          </a:xfrm>
          <a:prstGeom prst="rect">
            <a:avLst/>
          </a:prstGeom>
        </p:spPr>
      </p:pic>
    </p:spTree>
    <p:extLst>
      <p:ext uri="{BB962C8B-B14F-4D97-AF65-F5344CB8AC3E}">
        <p14:creationId xmlns:p14="http://schemas.microsoft.com/office/powerpoint/2010/main" val="40777065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p:txBody>
          <a:bodyPr>
            <a:normAutofit/>
          </a:bodyPr>
          <a:lstStyle/>
          <a:p>
            <a:pPr algn="ctr"/>
            <a:r>
              <a:rPr lang="en-US" b="1" dirty="0" smtClean="0">
                <a:solidFill>
                  <a:schemeClr val="accent2">
                    <a:lumMod val="75000"/>
                  </a:schemeClr>
                </a:solidFill>
              </a:rPr>
              <a:t>Mental development I.</a:t>
            </a:r>
            <a:endParaRPr lang="en-US" b="1" dirty="0">
              <a:solidFill>
                <a:schemeClr val="accent2">
                  <a:lumMod val="75000"/>
                </a:schemeClr>
              </a:solidFill>
            </a:endParaRPr>
          </a:p>
        </p:txBody>
      </p:sp>
      <p:sp>
        <p:nvSpPr>
          <p:cNvPr id="6147" name="Rectangle 15"/>
          <p:cNvSpPr>
            <a:spLocks noGrp="1" noChangeArrowheads="1"/>
          </p:cNvSpPr>
          <p:nvPr>
            <p:ph idx="1"/>
          </p:nvPr>
        </p:nvSpPr>
        <p:spPr>
          <a:xfrm>
            <a:off x="179512" y="1628803"/>
            <a:ext cx="8856987" cy="4968549"/>
          </a:xfrm>
        </p:spPr>
        <p:txBody>
          <a:bodyPr>
            <a:normAutofit fontScale="92500" lnSpcReduction="10000"/>
          </a:bodyPr>
          <a:lstStyle/>
          <a:p>
            <a:pPr>
              <a:lnSpc>
                <a:spcPct val="90000"/>
              </a:lnSpc>
            </a:pPr>
            <a:r>
              <a:rPr lang="en-GB" sz="3000" dirty="0"/>
              <a:t>Biological and socio-cultural determinants of the human psyche interact.</a:t>
            </a:r>
            <a:endParaRPr lang="cs-CZ" sz="3000" dirty="0"/>
          </a:p>
          <a:p>
            <a:r>
              <a:rPr lang="en-GB" sz="3000" dirty="0"/>
              <a:t>Hereditary equipment</a:t>
            </a:r>
            <a:r>
              <a:rPr lang="cs-CZ" sz="3000" dirty="0"/>
              <a:t> so</a:t>
            </a:r>
            <a:r>
              <a:rPr lang="en-GB" sz="3000" dirty="0"/>
              <a:t> called </a:t>
            </a:r>
            <a:r>
              <a:rPr lang="en-GB" sz="3000" b="1" dirty="0" smtClean="0"/>
              <a:t>genotype</a:t>
            </a:r>
            <a:r>
              <a:rPr lang="cs-CZ" sz="3000" b="1" dirty="0" smtClean="0"/>
              <a:t> (</a:t>
            </a:r>
            <a:r>
              <a:rPr lang="en-GB" dirty="0"/>
              <a:t>the genetic constitution of an </a:t>
            </a:r>
            <a:r>
              <a:rPr lang="en-GB" dirty="0" smtClean="0"/>
              <a:t>organism</a:t>
            </a:r>
            <a:r>
              <a:rPr lang="cs-CZ" dirty="0"/>
              <a:t>)</a:t>
            </a:r>
            <a:r>
              <a:rPr lang="en-GB" sz="3000" dirty="0" smtClean="0"/>
              <a:t>, </a:t>
            </a:r>
            <a:r>
              <a:rPr lang="en-GB" sz="3000" dirty="0"/>
              <a:t>is a set of hereditary disposition to develop certain symptoms.</a:t>
            </a:r>
            <a:endParaRPr lang="cs-CZ" sz="3000" dirty="0"/>
          </a:p>
          <a:p>
            <a:r>
              <a:rPr lang="en-GB" sz="3000" dirty="0"/>
              <a:t>Their specific manifestation</a:t>
            </a:r>
            <a:r>
              <a:rPr lang="cs-CZ" sz="3000" dirty="0"/>
              <a:t> </a:t>
            </a:r>
            <a:r>
              <a:rPr lang="cs-CZ" sz="3000" dirty="0"/>
              <a:t>(</a:t>
            </a:r>
            <a:r>
              <a:rPr lang="en-US" sz="3000" dirty="0"/>
              <a:t>expression</a:t>
            </a:r>
            <a:r>
              <a:rPr lang="cs-CZ" sz="3000" dirty="0"/>
              <a:t>)</a:t>
            </a:r>
            <a:r>
              <a:rPr lang="en-GB" sz="3000" dirty="0"/>
              <a:t>, however, depends on the stimuli of the external environment - the specific realization of the genotype due to the environment is called </a:t>
            </a:r>
            <a:r>
              <a:rPr lang="en-GB" sz="3000" b="1" dirty="0" smtClean="0"/>
              <a:t>phenotype</a:t>
            </a:r>
            <a:r>
              <a:rPr lang="cs-CZ" sz="3000" b="1" dirty="0" smtClean="0"/>
              <a:t> </a:t>
            </a:r>
            <a:r>
              <a:rPr lang="cs-CZ" sz="3000" dirty="0" smtClean="0"/>
              <a:t>(</a:t>
            </a:r>
            <a:r>
              <a:rPr lang="en-GB" sz="3000" dirty="0"/>
              <a:t>all the observable characteristics of an organism that result from the </a:t>
            </a:r>
            <a:r>
              <a:rPr lang="en-GB" sz="3000" i="1" dirty="0"/>
              <a:t>interaction of its genotype </a:t>
            </a:r>
            <a:r>
              <a:rPr lang="en-GB" sz="3000" dirty="0"/>
              <a:t>(total genetic inheritance</a:t>
            </a:r>
            <a:r>
              <a:rPr lang="en-GB" sz="3000" i="1" dirty="0"/>
              <a:t>) with the </a:t>
            </a:r>
            <a:r>
              <a:rPr lang="en-GB" sz="3000" i="1" dirty="0" smtClean="0"/>
              <a:t>environment</a:t>
            </a:r>
            <a:r>
              <a:rPr lang="cs-CZ" sz="3000" i="1" dirty="0" smtClean="0"/>
              <a:t>. </a:t>
            </a:r>
            <a:r>
              <a:rPr lang="cs-CZ" sz="3000" i="1" dirty="0"/>
              <a:t> </a:t>
            </a:r>
          </a:p>
          <a:p>
            <a:pPr marL="0" indent="0" algn="just">
              <a:buNone/>
            </a:pPr>
            <a:r>
              <a:rPr lang="cs-CZ" sz="2200" dirty="0"/>
              <a:t>  </a:t>
            </a:r>
          </a:p>
          <a:p>
            <a:pPr eaLnBrk="1" hangingPunct="1">
              <a:lnSpc>
                <a:spcPct val="90000"/>
              </a:lnSpc>
              <a:buFontTx/>
              <a:buNone/>
            </a:pPr>
            <a:endParaRPr lang="cs-CZ" sz="20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pic>
        <p:nvPicPr>
          <p:cNvPr id="4" name="Zástupný symbol pro obsah 3"/>
          <p:cNvPicPr>
            <a:picLocks noGrp="1" noChangeAspect="1"/>
          </p:cNvPicPr>
          <p:nvPr>
            <p:ph idx="1"/>
          </p:nvPr>
        </p:nvPicPr>
        <p:blipFill>
          <a:blip r:embed="rId2"/>
          <a:stretch>
            <a:fillRect/>
          </a:stretch>
        </p:blipFill>
        <p:spPr>
          <a:xfrm>
            <a:off x="827583" y="764704"/>
            <a:ext cx="7713277" cy="5784957"/>
          </a:xfrm>
          <a:prstGeom prst="rect">
            <a:avLst/>
          </a:prstGeom>
        </p:spPr>
      </p:pic>
    </p:spTree>
    <p:extLst>
      <p:ext uri="{BB962C8B-B14F-4D97-AF65-F5344CB8AC3E}">
        <p14:creationId xmlns:p14="http://schemas.microsoft.com/office/powerpoint/2010/main" val="2639399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0003" y="764704"/>
            <a:ext cx="8335838" cy="792088"/>
          </a:xfrm>
        </p:spPr>
        <p:txBody>
          <a:bodyPr>
            <a:noAutofit/>
          </a:bodyPr>
          <a:lstStyle/>
          <a:p>
            <a:r>
              <a:rPr lang="en-GB" sz="3600" b="1" dirty="0"/>
              <a:t>The Powerful Link Between Appearance </a:t>
            </a:r>
            <a:r>
              <a:rPr lang="cs-CZ" sz="3600" b="1" dirty="0" smtClean="0"/>
              <a:t/>
            </a:r>
            <a:br>
              <a:rPr lang="cs-CZ" sz="3600" b="1" dirty="0" smtClean="0"/>
            </a:br>
            <a:r>
              <a:rPr lang="en-GB" sz="3600" b="1" dirty="0" smtClean="0"/>
              <a:t>and </a:t>
            </a:r>
            <a:r>
              <a:rPr lang="en-GB" sz="3600" b="1" dirty="0"/>
              <a:t>Personality</a:t>
            </a:r>
          </a:p>
        </p:txBody>
      </p:sp>
      <p:pic>
        <p:nvPicPr>
          <p:cNvPr id="4" name="Zástupný symbol pro obsah 3"/>
          <p:cNvPicPr>
            <a:picLocks noGrp="1" noChangeAspect="1"/>
          </p:cNvPicPr>
          <p:nvPr>
            <p:ph idx="1"/>
          </p:nvPr>
        </p:nvPicPr>
        <p:blipFill>
          <a:blip r:embed="rId3"/>
          <a:stretch>
            <a:fillRect/>
          </a:stretch>
        </p:blipFill>
        <p:spPr>
          <a:xfrm>
            <a:off x="51605" y="1556793"/>
            <a:ext cx="4952443" cy="5301208"/>
          </a:xfrm>
          <a:prstGeom prst="rect">
            <a:avLst/>
          </a:prstGeom>
        </p:spPr>
      </p:pic>
      <p:sp>
        <p:nvSpPr>
          <p:cNvPr id="5" name="Obdélník 4"/>
          <p:cNvSpPr/>
          <p:nvPr/>
        </p:nvSpPr>
        <p:spPr>
          <a:xfrm>
            <a:off x="5051913" y="1847865"/>
            <a:ext cx="3923928" cy="4832092"/>
          </a:xfrm>
          <a:prstGeom prst="rect">
            <a:avLst/>
          </a:prstGeom>
        </p:spPr>
        <p:txBody>
          <a:bodyPr wrap="square">
            <a:spAutoFit/>
          </a:bodyPr>
          <a:lstStyle/>
          <a:p>
            <a:r>
              <a:rPr lang="en-GB" sz="2800" dirty="0"/>
              <a:t>Illustration of how we rate faces on the following four factors: </a:t>
            </a:r>
            <a:endParaRPr lang="cs-CZ" sz="2800" dirty="0" smtClean="0"/>
          </a:p>
          <a:p>
            <a:r>
              <a:rPr lang="en-GB" sz="2800" dirty="0" smtClean="0"/>
              <a:t>(A) competence</a:t>
            </a:r>
            <a:r>
              <a:rPr lang="en-GB" sz="2800" dirty="0"/>
              <a:t>, </a:t>
            </a:r>
            <a:endParaRPr lang="cs-CZ" sz="2800" dirty="0" smtClean="0"/>
          </a:p>
          <a:p>
            <a:r>
              <a:rPr lang="en-GB" sz="2800" dirty="0" smtClean="0"/>
              <a:t>(</a:t>
            </a:r>
            <a:r>
              <a:rPr lang="en-GB" sz="2800" dirty="0"/>
              <a:t>B) dominance, </a:t>
            </a:r>
            <a:endParaRPr lang="cs-CZ" sz="2800" dirty="0" smtClean="0"/>
          </a:p>
          <a:p>
            <a:r>
              <a:rPr lang="en-GB" sz="2800" dirty="0" smtClean="0"/>
              <a:t>(</a:t>
            </a:r>
            <a:r>
              <a:rPr lang="en-GB" sz="2800" dirty="0"/>
              <a:t>C) extroversion, and </a:t>
            </a:r>
            <a:endParaRPr lang="cs-CZ" sz="2800" dirty="0" smtClean="0"/>
          </a:p>
          <a:p>
            <a:r>
              <a:rPr lang="en-GB" sz="2800" dirty="0" smtClean="0"/>
              <a:t>(</a:t>
            </a:r>
            <a:r>
              <a:rPr lang="en-GB" sz="2800" dirty="0"/>
              <a:t>D) trustworthiness</a:t>
            </a:r>
            <a:r>
              <a:rPr lang="en-GB" sz="2800" dirty="0" smtClean="0"/>
              <a:t>.</a:t>
            </a:r>
            <a:endParaRPr lang="cs-CZ" sz="2800" dirty="0" smtClean="0"/>
          </a:p>
          <a:p>
            <a:r>
              <a:rPr lang="en-GB" sz="2800" dirty="0" smtClean="0"/>
              <a:t>The </a:t>
            </a:r>
            <a:r>
              <a:rPr lang="en-GB" sz="2800" dirty="0"/>
              <a:t>faces are presented from lowest scores on the left to highest scores on the right.</a:t>
            </a:r>
          </a:p>
        </p:txBody>
      </p:sp>
    </p:spTree>
    <p:extLst>
      <p:ext uri="{BB962C8B-B14F-4D97-AF65-F5344CB8AC3E}">
        <p14:creationId xmlns:p14="http://schemas.microsoft.com/office/powerpoint/2010/main" val="343859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title"/>
          </p:nvPr>
        </p:nvSpPr>
        <p:spPr/>
        <p:txBody>
          <a:bodyPr/>
          <a:lstStyle/>
          <a:p>
            <a:pPr algn="ctr" eaLnBrk="1" hangingPunct="1"/>
            <a:r>
              <a:rPr lang="en-US" b="1" dirty="0" smtClean="0">
                <a:solidFill>
                  <a:schemeClr val="accent2">
                    <a:lumMod val="75000"/>
                  </a:schemeClr>
                </a:solidFill>
              </a:rPr>
              <a:t>Psychological</a:t>
            </a:r>
            <a:r>
              <a:rPr lang="en-US" b="1" dirty="0" smtClean="0">
                <a:solidFill>
                  <a:schemeClr val="accent2">
                    <a:lumMod val="75000"/>
                  </a:schemeClr>
                </a:solidFill>
              </a:rPr>
              <a:t> development </a:t>
            </a:r>
            <a:r>
              <a:rPr lang="en-US" b="1" dirty="0" smtClean="0">
                <a:solidFill>
                  <a:schemeClr val="accent2">
                    <a:lumMod val="75000"/>
                  </a:schemeClr>
                </a:solidFill>
              </a:rPr>
              <a:t>II</a:t>
            </a:r>
            <a:r>
              <a:rPr lang="cs-CZ" sz="4000" b="1" dirty="0">
                <a:solidFill>
                  <a:schemeClr val="accent2">
                    <a:lumMod val="75000"/>
                  </a:schemeClr>
                </a:solidFill>
              </a:rPr>
              <a:t>.</a:t>
            </a:r>
            <a:endParaRPr lang="cs-CZ" sz="4000" b="1" dirty="0">
              <a:solidFill>
                <a:schemeClr val="accent2">
                  <a:lumMod val="75000"/>
                </a:schemeClr>
              </a:solidFill>
            </a:endParaRPr>
          </a:p>
        </p:txBody>
      </p:sp>
      <p:sp>
        <p:nvSpPr>
          <p:cNvPr id="6147" name="Rectangle 15"/>
          <p:cNvSpPr>
            <a:spLocks noGrp="1" noChangeArrowheads="1"/>
          </p:cNvSpPr>
          <p:nvPr>
            <p:ph idx="1"/>
          </p:nvPr>
        </p:nvSpPr>
        <p:spPr>
          <a:xfrm>
            <a:off x="683571" y="1628777"/>
            <a:ext cx="8136903" cy="4392613"/>
          </a:xfrm>
        </p:spPr>
        <p:txBody>
          <a:bodyPr/>
          <a:lstStyle/>
          <a:p>
            <a:pPr marL="0" indent="0" algn="just">
              <a:buNone/>
            </a:pPr>
            <a:r>
              <a:rPr lang="cs-CZ" sz="2200" b="1" dirty="0"/>
              <a:t> </a:t>
            </a:r>
            <a:endParaRPr lang="cs-CZ" sz="2200" dirty="0"/>
          </a:p>
          <a:p>
            <a:pPr algn="just"/>
            <a:r>
              <a:rPr lang="en-US" b="1" dirty="0" smtClean="0"/>
              <a:t>Psychological</a:t>
            </a:r>
            <a:r>
              <a:rPr lang="en-GB" b="1" dirty="0" smtClean="0"/>
              <a:t> development</a:t>
            </a:r>
            <a:r>
              <a:rPr lang="cs-CZ" b="1" dirty="0" smtClean="0"/>
              <a:t>: </a:t>
            </a:r>
            <a:r>
              <a:rPr lang="en-GB" dirty="0"/>
              <a:t>the development of </a:t>
            </a:r>
            <a:r>
              <a:rPr lang="en-US" dirty="0" smtClean="0"/>
              <a:t>human beings’ cognitive, emotional, intellectual, and social capabilities and functioning over the course of the life span, from infancy, childhood, adolescence </a:t>
            </a:r>
            <a:r>
              <a:rPr lang="cs-CZ" dirty="0" smtClean="0"/>
              <a:t>to</a:t>
            </a:r>
            <a:r>
              <a:rPr lang="en-US" dirty="0" smtClean="0"/>
              <a:t> adulthood (old age). </a:t>
            </a:r>
            <a:endParaRPr lang="en-US" sz="2000" dirty="0"/>
          </a:p>
        </p:txBody>
      </p:sp>
      <p:pic>
        <p:nvPicPr>
          <p:cNvPr id="2" name="Obrázek 1"/>
          <p:cNvPicPr>
            <a:picLocks noChangeAspect="1"/>
          </p:cNvPicPr>
          <p:nvPr/>
        </p:nvPicPr>
        <p:blipFill>
          <a:blip r:embed="rId2"/>
          <a:stretch>
            <a:fillRect/>
          </a:stretch>
        </p:blipFill>
        <p:spPr>
          <a:xfrm>
            <a:off x="2123728" y="1265851"/>
            <a:ext cx="4896544" cy="5222981"/>
          </a:xfrm>
          <a:prstGeom prst="rect">
            <a:avLst/>
          </a:prstGeom>
        </p:spPr>
      </p:pic>
    </p:spTree>
    <p:extLst>
      <p:ext uri="{BB962C8B-B14F-4D97-AF65-F5344CB8AC3E}">
        <p14:creationId xmlns:p14="http://schemas.microsoft.com/office/powerpoint/2010/main" val="1994964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147">
                                            <p:txEl>
                                              <p:pRg st="0" end="0"/>
                                            </p:txEl>
                                          </p:spTgt>
                                        </p:tgtEl>
                                        <p:attrNameLst>
                                          <p:attrName>ppt_w</p:attrName>
                                        </p:attrNameLst>
                                      </p:cBhvr>
                                      <p:tavLst>
                                        <p:tav tm="0">
                                          <p:val>
                                            <p:strVal val="ppt_w"/>
                                          </p:val>
                                        </p:tav>
                                        <p:tav tm="100000">
                                          <p:val>
                                            <p:fltVal val="0"/>
                                          </p:val>
                                        </p:tav>
                                      </p:tavLst>
                                    </p:anim>
                                    <p:anim calcmode="lin" valueType="num">
                                      <p:cBhvr>
                                        <p:cTn id="7" dur="500"/>
                                        <p:tgtEl>
                                          <p:spTgt spid="6147">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6147">
                                            <p:txEl>
                                              <p:pRg st="0" end="0"/>
                                            </p:txEl>
                                          </p:spTgt>
                                        </p:tgtEl>
                                      </p:cBhvr>
                                    </p:animEffect>
                                    <p:set>
                                      <p:cBhvr>
                                        <p:cTn id="9" dur="1" fill="hold">
                                          <p:stCondLst>
                                            <p:cond delay="499"/>
                                          </p:stCondLst>
                                        </p:cTn>
                                        <p:tgtEl>
                                          <p:spTgt spid="6147">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6147">
                                            <p:txEl>
                                              <p:pRg st="1" end="1"/>
                                            </p:txEl>
                                          </p:spTgt>
                                        </p:tgtEl>
                                        <p:attrNameLst>
                                          <p:attrName>ppt_w</p:attrName>
                                        </p:attrNameLst>
                                      </p:cBhvr>
                                      <p:tavLst>
                                        <p:tav tm="0">
                                          <p:val>
                                            <p:strVal val="ppt_w"/>
                                          </p:val>
                                        </p:tav>
                                        <p:tav tm="100000">
                                          <p:val>
                                            <p:fltVal val="0"/>
                                          </p:val>
                                        </p:tav>
                                      </p:tavLst>
                                    </p:anim>
                                    <p:anim calcmode="lin" valueType="num">
                                      <p:cBhvr>
                                        <p:cTn id="14" dur="500"/>
                                        <p:tgtEl>
                                          <p:spTgt spid="6147">
                                            <p:txEl>
                                              <p:pRg st="1" end="1"/>
                                            </p:txEl>
                                          </p:spTgt>
                                        </p:tgtEl>
                                        <p:attrNameLst>
                                          <p:attrName>ppt_h</p:attrName>
                                        </p:attrNameLst>
                                      </p:cBhvr>
                                      <p:tavLst>
                                        <p:tav tm="0">
                                          <p:val>
                                            <p:strVal val="ppt_h"/>
                                          </p:val>
                                        </p:tav>
                                        <p:tav tm="100000">
                                          <p:val>
                                            <p:fltVal val="0"/>
                                          </p:val>
                                        </p:tav>
                                      </p:tavLst>
                                    </p:anim>
                                    <p:animEffect transition="out" filter="fade">
                                      <p:cBhvr>
                                        <p:cTn id="15" dur="500"/>
                                        <p:tgtEl>
                                          <p:spTgt spid="6147">
                                            <p:txEl>
                                              <p:pRg st="1" end="1"/>
                                            </p:txEl>
                                          </p:spTgt>
                                        </p:tgtEl>
                                      </p:cBhvr>
                                    </p:animEffect>
                                    <p:set>
                                      <p:cBhvr>
                                        <p:cTn id="16" dur="1" fill="hold">
                                          <p:stCondLst>
                                            <p:cond delay="499"/>
                                          </p:stCondLst>
                                        </p:cTn>
                                        <p:tgtEl>
                                          <p:spTgt spid="6147">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theme/theme1.xml><?xml version="1.0" encoding="utf-8"?>
<a:theme xmlns:a="http://schemas.openxmlformats.org/drawingml/2006/main" name="Uk motiv">
  <a:themeElements>
    <a:clrScheme name="Vlastní 2">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otiv" id="{44A0A158-DF95-4860-97E7-6E4071F6EC3D}" vid="{DCE1AC11-CFC7-4A60-9382-3AFC7379423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Uk motiv</Template>
  <TotalTime>944</TotalTime>
  <Words>1200</Words>
  <Application>Microsoft Office PowerPoint</Application>
  <PresentationFormat>Předvádění na obrazovce (4:3)</PresentationFormat>
  <Paragraphs>136</Paragraphs>
  <Slides>27</Slides>
  <Notes>4</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Arial</vt:lpstr>
      <vt:lpstr>Calibri</vt:lpstr>
      <vt:lpstr>Calibri Light</vt:lpstr>
      <vt:lpstr>Uk motiv</vt:lpstr>
      <vt:lpstr>PERSONALITY</vt:lpstr>
      <vt:lpstr>Concept definition I.</vt:lpstr>
      <vt:lpstr>Concept definition II.</vt:lpstr>
      <vt:lpstr>Developmental influences I.</vt:lpstr>
      <vt:lpstr>Developmental influences II.</vt:lpstr>
      <vt:lpstr>Mental development I.</vt:lpstr>
      <vt:lpstr>Prezentace aplikace PowerPoint</vt:lpstr>
      <vt:lpstr>The Powerful Link Between Appearance  and Personality</vt:lpstr>
      <vt:lpstr>Psychological development II.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Personality structure in general I.</vt:lpstr>
      <vt:lpstr>Take aways</vt:lpstr>
      <vt:lpstr>Personality structure in general II.</vt:lpstr>
      <vt:lpstr>Freud' s personality structure</vt:lpstr>
      <vt:lpstr>Personality structure in general III.</vt:lpstr>
      <vt:lpstr>Thank you for your attention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Postoj klienta k nemoci</dc:title>
  <dc:creator>Eva Švarcová</dc:creator>
  <cp:lastModifiedBy>El-Hmoudová Dagmar</cp:lastModifiedBy>
  <cp:revision>89</cp:revision>
  <dcterms:created xsi:type="dcterms:W3CDTF">2011-02-21T12:31:35Z</dcterms:created>
  <dcterms:modified xsi:type="dcterms:W3CDTF">2020-02-27T22:59:03Z</dcterms:modified>
</cp:coreProperties>
</file>