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279" r:id="rId3"/>
    <p:sldId id="258" r:id="rId4"/>
    <p:sldId id="273" r:id="rId5"/>
    <p:sldId id="274" r:id="rId6"/>
    <p:sldId id="275" r:id="rId7"/>
    <p:sldId id="276" r:id="rId8"/>
    <p:sldId id="267" r:id="rId9"/>
    <p:sldId id="278" r:id="rId10"/>
    <p:sldId id="282" r:id="rId11"/>
    <p:sldId id="285" r:id="rId12"/>
    <p:sldId id="286" r:id="rId13"/>
    <p:sldId id="277" r:id="rId14"/>
    <p:sldId id="287" r:id="rId15"/>
    <p:sldId id="271" r:id="rId16"/>
    <p:sldId id="284" r:id="rId17"/>
    <p:sldId id="266" r:id="rId18"/>
    <p:sldId id="289" r:id="rId19"/>
    <p:sldId id="259" r:id="rId20"/>
    <p:sldId id="260" r:id="rId21"/>
    <p:sldId id="288" r:id="rId22"/>
    <p:sldId id="281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10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277A3-D1F9-454B-88A9-9BA9043017A0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5AD12-A413-426A-8F0D-3C684599A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617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1918-53B4-41AD-8E3A-39EC5CFA77E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8CFE-4935-4B20-9CF9-60DE49C2C5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126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1918-53B4-41AD-8E3A-39EC5CFA77E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8CFE-4935-4B20-9CF9-60DE49C2C5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08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1918-53B4-41AD-8E3A-39EC5CFA77E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8CFE-4935-4B20-9CF9-60DE49C2C5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111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1918-53B4-41AD-8E3A-39EC5CFA77E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8CFE-4935-4B20-9CF9-60DE49C2C5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40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1918-53B4-41AD-8E3A-39EC5CFA77E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8CFE-4935-4B20-9CF9-60DE49C2C5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54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1918-53B4-41AD-8E3A-39EC5CFA77E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8CFE-4935-4B20-9CF9-60DE49C2C5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391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1918-53B4-41AD-8E3A-39EC5CFA77E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8CFE-4935-4B20-9CF9-60DE49C2C5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06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1918-53B4-41AD-8E3A-39EC5CFA77E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8CFE-4935-4B20-9CF9-60DE49C2C5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62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1918-53B4-41AD-8E3A-39EC5CFA77E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8CFE-4935-4B20-9CF9-60DE49C2C5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438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1918-53B4-41AD-8E3A-39EC5CFA77E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8CFE-4935-4B20-9CF9-60DE49C2C5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406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1918-53B4-41AD-8E3A-39EC5CFA77E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8CFE-4935-4B20-9CF9-60DE49C2C5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40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41918-53B4-41AD-8E3A-39EC5CFA77E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78CFE-4935-4B20-9CF9-60DE49C2C5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05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3. prezentace:</a:t>
            </a:r>
            <a:br>
              <a:rPr lang="cs-CZ" dirty="0"/>
            </a:br>
            <a:r>
              <a:rPr lang="cs-CZ" dirty="0"/>
              <a:t>Sebepojetí a motivace v sociálním kontextu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60170" y="3602038"/>
            <a:ext cx="9307830" cy="265017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9. 3. 2021</a:t>
            </a:r>
          </a:p>
          <a:p>
            <a:endParaRPr lang="cs-CZ" dirty="0"/>
          </a:p>
          <a:p>
            <a:r>
              <a:rPr lang="cs-CZ" b="1" dirty="0"/>
              <a:t>Sociální psychologie pro pedagogy</a:t>
            </a:r>
          </a:p>
          <a:p>
            <a:r>
              <a:rPr lang="cs-CZ" dirty="0"/>
              <a:t>Katedra pedagogiky, Pedagogická fakulta UK</a:t>
            </a:r>
          </a:p>
          <a:p>
            <a:endParaRPr lang="cs-CZ" dirty="0"/>
          </a:p>
          <a:p>
            <a:r>
              <a:rPr lang="cs-CZ" dirty="0"/>
              <a:t>PhDr. Lenka Kollerová, </a:t>
            </a:r>
            <a:r>
              <a:rPr lang="cs-CZ" dirty="0" err="1"/>
              <a:t>Ph.D</a:t>
            </a:r>
            <a:endParaRPr lang="cs-CZ" dirty="0"/>
          </a:p>
          <a:p>
            <a:r>
              <a:rPr lang="cs-CZ" dirty="0"/>
              <a:t>lenka.kollerova@pedf.cuni.cz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6553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Vědomí</a:t>
            </a:r>
            <a:r>
              <a:rPr lang="en-US" b="1" dirty="0"/>
              <a:t> </a:t>
            </a:r>
            <a:r>
              <a:rPr lang="en-US" b="1" dirty="0" err="1"/>
              <a:t>vlastní</a:t>
            </a:r>
            <a:r>
              <a:rPr lang="en-US" b="1" dirty="0"/>
              <a:t> </a:t>
            </a:r>
            <a:r>
              <a:rPr lang="en-US" b="1" dirty="0" err="1"/>
              <a:t>účinnosti</a:t>
            </a:r>
            <a:r>
              <a:rPr lang="en-US" b="1" dirty="0"/>
              <a:t> </a:t>
            </a:r>
            <a:r>
              <a:rPr lang="en-US" dirty="0"/>
              <a:t>(self-efficacy)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0" indent="0">
              <a:buNone/>
            </a:pPr>
            <a:r>
              <a:rPr lang="cs-CZ" dirty="0">
                <a:latin typeface="+mj-lt"/>
              </a:rPr>
              <a:t>Podpora druhých</a:t>
            </a:r>
          </a:p>
          <a:p>
            <a:r>
              <a:rPr lang="cs-CZ" dirty="0">
                <a:latin typeface="+mj-lt"/>
              </a:rPr>
              <a:t>Podporováno </a:t>
            </a:r>
            <a:r>
              <a:rPr lang="cs-CZ" u="sng" dirty="0">
                <a:latin typeface="+mj-lt"/>
              </a:rPr>
              <a:t>důvěrou</a:t>
            </a:r>
            <a:r>
              <a:rPr lang="cs-CZ" dirty="0">
                <a:latin typeface="+mj-lt"/>
              </a:rPr>
              <a:t> autorit, radostí z činnosti, zážitky úspěchu a vhodným </a:t>
            </a:r>
            <a:r>
              <a:rPr lang="cs-CZ" u="sng" dirty="0">
                <a:latin typeface="+mj-lt"/>
              </a:rPr>
              <a:t>hodnocením: </a:t>
            </a:r>
            <a:r>
              <a:rPr lang="cs-CZ" b="1" dirty="0">
                <a:latin typeface="+mj-lt"/>
              </a:rPr>
              <a:t>pozitivním a specifickým</a:t>
            </a:r>
            <a:r>
              <a:rPr lang="cs-CZ" dirty="0">
                <a:latin typeface="+mj-lt"/>
              </a:rPr>
              <a:t>.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0" indent="0">
              <a:buNone/>
            </a:pPr>
            <a:r>
              <a:rPr lang="cs-CZ" dirty="0">
                <a:latin typeface="+mj-lt"/>
              </a:rPr>
              <a:t>Celoživotní učení</a:t>
            </a:r>
          </a:p>
          <a:p>
            <a:r>
              <a:rPr lang="cs-CZ" dirty="0">
                <a:latin typeface="+mj-lt"/>
              </a:rPr>
              <a:t>L</a:t>
            </a:r>
            <a:r>
              <a:rPr lang="en-US" dirty="0" err="1">
                <a:latin typeface="+mj-lt"/>
              </a:rPr>
              <a:t>ze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systematicky</a:t>
            </a:r>
            <a:r>
              <a:rPr lang="cs-CZ" dirty="0">
                <a:latin typeface="+mj-lt"/>
              </a:rPr>
              <a:t>, krok za krokem, budovat. Je výsledkem učení. Rozvíjí se celoživotně, ale klíčové období je střední dětství (6 až 11 let).</a:t>
            </a:r>
            <a:r>
              <a:rPr lang="en-US" dirty="0">
                <a:latin typeface="+mj-lt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717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Průměrná sociální </a:t>
            </a:r>
            <a:r>
              <a:rPr lang="cs-CZ" dirty="0" err="1"/>
              <a:t>self-efficacy</a:t>
            </a:r>
            <a:r>
              <a:rPr lang="cs-CZ" dirty="0"/>
              <a:t> českých učitelů (1. dotazník dnešní hodiny)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1490" y="1690688"/>
            <a:ext cx="6049019" cy="484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977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4FA87-6341-4513-9593-4AE57700F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podpořit </a:t>
            </a:r>
            <a:r>
              <a:rPr lang="cs-CZ" dirty="0" err="1"/>
              <a:t>self-efficacy</a:t>
            </a:r>
            <a:r>
              <a:rPr lang="cs-CZ" dirty="0"/>
              <a:t> dítěte pozitivním a specifickým hodnocením výkresu?</a:t>
            </a:r>
            <a:endParaRPr lang="en-US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F00DB10-2A4A-4074-935B-8B054A7E0B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Jak podpořit </a:t>
            </a:r>
            <a:r>
              <a:rPr lang="cs-CZ" dirty="0" err="1"/>
              <a:t>self-efficacy</a:t>
            </a:r>
            <a:r>
              <a:rPr lang="cs-CZ" dirty="0"/>
              <a:t> dítěte pozitivním a specifickým hodnocením výkresu?</a:t>
            </a:r>
          </a:p>
          <a:p>
            <a:r>
              <a:rPr lang="cs-CZ" dirty="0"/>
              <a:t>Hraní rolí: </a:t>
            </a:r>
          </a:p>
          <a:p>
            <a:r>
              <a:rPr lang="cs-CZ" dirty="0"/>
              <a:t>Role 1: Desetileté dítě, které si nevěří, že umí kreslit. Právě znechuceně sedí nad svým výkresem v hodině VV. </a:t>
            </a:r>
          </a:p>
          <a:p>
            <a:r>
              <a:rPr lang="cs-CZ" dirty="0"/>
              <a:t>Role 2: Učitel, který si všimne znechucení, a zkouší dítě pozitivně a specificky pochválit tak, aby v něm podpořil růst jeho </a:t>
            </a:r>
            <a:r>
              <a:rPr lang="cs-CZ" dirty="0" err="1"/>
              <a:t>self-efficacy</a:t>
            </a:r>
            <a:r>
              <a:rPr lang="cs-CZ" dirty="0"/>
              <a:t> v oblasti kreslení.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492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Centrum kontroly (</a:t>
            </a:r>
            <a:r>
              <a:rPr lang="cs-CZ" dirty="0" err="1"/>
              <a:t>locus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+mj-lt"/>
              </a:rPr>
              <a:t>Dle </a:t>
            </a:r>
            <a:r>
              <a:rPr lang="cs-CZ" b="1" dirty="0">
                <a:latin typeface="+mj-lt"/>
              </a:rPr>
              <a:t>J. Rottera </a:t>
            </a:r>
            <a:r>
              <a:rPr lang="cs-CZ" dirty="0">
                <a:latin typeface="+mj-lt"/>
              </a:rPr>
              <a:t>místo kontroly označuje míru, do jaké je člověk přesvědčen, že ovládá svůj život. 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1074738"/>
            <a:r>
              <a:rPr lang="cs-CZ" dirty="0" err="1">
                <a:latin typeface="+mj-lt"/>
              </a:rPr>
              <a:t>internalisté</a:t>
            </a:r>
            <a:r>
              <a:rPr lang="cs-CZ" dirty="0">
                <a:latin typeface="+mj-lt"/>
              </a:rPr>
              <a:t> – věří, že sami řídí svůj život (zvídavost, aktivita, vytrvalost) </a:t>
            </a:r>
          </a:p>
          <a:p>
            <a:pPr marL="1074738"/>
            <a:endParaRPr lang="cs-CZ" dirty="0">
              <a:latin typeface="+mj-lt"/>
            </a:endParaRPr>
          </a:p>
          <a:p>
            <a:pPr marL="1074738"/>
            <a:r>
              <a:rPr lang="cs-CZ" dirty="0" err="1">
                <a:latin typeface="+mj-lt"/>
              </a:rPr>
              <a:t>externalisté</a:t>
            </a:r>
            <a:r>
              <a:rPr lang="cs-CZ" dirty="0">
                <a:latin typeface="+mj-lt"/>
              </a:rPr>
              <a:t> – věří, že jejich život řídí štěstí, druzí lidé aj. vnější faktory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6344" y="137318"/>
            <a:ext cx="1601312" cy="2285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177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Centrum kontroly a motivace snažit 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+mj-lt"/>
              </a:rPr>
              <a:t>Člověk může mít různé centrum kontroly v oblasti přátelství, výkonu ve škole, spokojenosti s volným časem apod. 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0" indent="0">
              <a:buNone/>
            </a:pPr>
            <a:r>
              <a:rPr lang="cs-CZ" dirty="0">
                <a:latin typeface="+mj-lt"/>
              </a:rPr>
              <a:t>Děti, které mají vysoké centrum kontroly v oblasti školního výkonu, se </a:t>
            </a:r>
            <a:r>
              <a:rPr lang="cs-CZ" u="sng" dirty="0">
                <a:latin typeface="+mj-lt"/>
              </a:rPr>
              <a:t>více snaží a vytrvaleji překonávají překážky.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0" indent="0"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232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Pandemie dává centru kontroly zabrat....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345" y="2082577"/>
            <a:ext cx="8195310" cy="4411381"/>
          </a:xfrm>
        </p:spPr>
      </p:pic>
    </p:spTree>
    <p:extLst>
      <p:ext uri="{BB962C8B-B14F-4D97-AF65-F5344CB8AC3E}">
        <p14:creationId xmlns:p14="http://schemas.microsoft.com/office/powerpoint/2010/main" val="1694875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69865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???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Jak si udržet centrum kontroly v pandemii? </a:t>
            </a:r>
            <a:br>
              <a:rPr lang="cs-CZ" dirty="0"/>
            </a:br>
            <a:r>
              <a:rPr lang="cs-CZ" dirty="0"/>
              <a:t>Co se vám osvědčuje?</a:t>
            </a:r>
          </a:p>
        </p:txBody>
      </p:sp>
    </p:spTree>
    <p:extLst>
      <p:ext uri="{BB962C8B-B14F-4D97-AF65-F5344CB8AC3E}">
        <p14:creationId xmlns:p14="http://schemas.microsoft.com/office/powerpoint/2010/main" val="3952200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Naučená bezmocnost jako bariéra v učení? </a:t>
            </a:r>
            <a:br>
              <a:rPr lang="cs-CZ" dirty="0"/>
            </a:b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6170" y="2551588"/>
            <a:ext cx="4654867" cy="3486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465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50BE3-7B44-4B44-BABB-B93C64B8E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Naučená bezmocnost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BF8C60-07D6-4200-B765-CB67C61DA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latin typeface="+mj-lt"/>
              </a:rPr>
              <a:t>Princip: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Člověk se chová bezmocně, rezignovaně, pasivně (jakoby s tím nemohl nic udělat) v situacích, které by svou aktivitou mohl řešit. („Má zlomená křídla.“)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0" indent="0">
              <a:buNone/>
            </a:pPr>
            <a:r>
              <a:rPr lang="cs-CZ" dirty="0">
                <a:latin typeface="+mj-lt"/>
              </a:rPr>
              <a:t>Vznik: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Nekontrolovatelné nepříjemné události (např. násilí v rodině) mohou vést k beznaději, k přesvědčení, že nad podobnými věcmi (např. agresí ze strany druhých) nemá člověk kontrolu, a tak se v budoucnu v podobných situacích chová bezmocně (např. nevyjednává, nebrání se).</a:t>
            </a:r>
          </a:p>
        </p:txBody>
      </p:sp>
    </p:spTree>
    <p:extLst>
      <p:ext uri="{BB962C8B-B14F-4D97-AF65-F5344CB8AC3E}">
        <p14:creationId xmlns:p14="http://schemas.microsoft.com/office/powerpoint/2010/main" val="3119854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3890" y="315754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SP vzdělávání: Jak se dítě učí bezmocnosti ve vztahu ke svému školnímu výkonu?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04940" y="1825625"/>
            <a:ext cx="5395160" cy="2849245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" y="2391477"/>
            <a:ext cx="6383020" cy="4252687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6939480" y="1772919"/>
            <a:ext cx="496062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+mj-lt"/>
              </a:rPr>
              <a:t>Když zažívá </a:t>
            </a:r>
            <a:r>
              <a:rPr lang="cs-CZ" sz="2400" u="sng" dirty="0">
                <a:latin typeface="+mj-lt"/>
              </a:rPr>
              <a:t>školní neúspěch</a:t>
            </a:r>
            <a:r>
              <a:rPr lang="cs-CZ" sz="2400" dirty="0">
                <a:latin typeface="+mj-lt"/>
              </a:rPr>
              <a:t> (špatné známky, špatné hodnocení učitele) bez ohledu na svou snahu. Např. učilo se, ale dostalo špatnou známku, tak proč se příště snažit.</a:t>
            </a:r>
          </a:p>
          <a:p>
            <a:endParaRPr lang="cs-CZ" sz="2400" dirty="0">
              <a:latin typeface="+mj-lt"/>
            </a:endParaRPr>
          </a:p>
          <a:p>
            <a:r>
              <a:rPr lang="cs-CZ" sz="2400" dirty="0">
                <a:latin typeface="+mj-lt"/>
              </a:rPr>
              <a:t>Pedagogický cíl: </a:t>
            </a:r>
            <a:r>
              <a:rPr lang="en-US" sz="2400" dirty="0">
                <a:latin typeface="+mj-lt"/>
              </a:rPr>
              <a:t>„Success for all</a:t>
            </a:r>
            <a:r>
              <a:rPr lang="cs-CZ" sz="2400" dirty="0">
                <a:latin typeface="+mj-lt"/>
              </a:rPr>
              <a:t>.</a:t>
            </a:r>
            <a:r>
              <a:rPr lang="en-US" sz="2400" dirty="0">
                <a:latin typeface="+mj-lt"/>
              </a:rPr>
              <a:t>“ </a:t>
            </a:r>
            <a:endParaRPr lang="cs-CZ" sz="2400" dirty="0">
              <a:latin typeface="+mj-lt"/>
            </a:endParaRPr>
          </a:p>
          <a:p>
            <a:endParaRPr lang="cs-CZ" sz="2400" dirty="0">
              <a:latin typeface="+mj-lt"/>
            </a:endParaRPr>
          </a:p>
          <a:p>
            <a:r>
              <a:rPr lang="cs-CZ" sz="2400" dirty="0">
                <a:latin typeface="+mj-lt"/>
              </a:rPr>
              <a:t> - Jaký úspěch by ve škole měli zažívat všichni?</a:t>
            </a:r>
          </a:p>
          <a:p>
            <a:endParaRPr lang="cs-CZ" sz="2400" dirty="0">
              <a:latin typeface="+mj-lt"/>
            </a:endParaRPr>
          </a:p>
          <a:p>
            <a:r>
              <a:rPr lang="cs-CZ" sz="2400" dirty="0">
                <a:latin typeface="+mj-lt"/>
              </a:rPr>
              <a:t>- Jak to udělat, aby každé dítě zažívalo ve škole úspěch v závislosti na své AKTIVITĚ?</a:t>
            </a: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4755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081182"/>
              </p:ext>
            </p:extLst>
          </p:nvPr>
        </p:nvGraphicFramePr>
        <p:xfrm>
          <a:off x="1383027" y="1154430"/>
          <a:ext cx="9269732" cy="53062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7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9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3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7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07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6667">
                <a:tc gridSpan="7"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714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300">
                          <a:effectLst/>
                        </a:rPr>
                        <a:t>  </a:t>
                      </a:r>
                      <a:r>
                        <a:rPr lang="cs-CZ" sz="1600">
                          <a:effectLst/>
                        </a:rPr>
                        <a:t>Jak dobře umíte …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15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200"/>
                        </a:spcAft>
                      </a:pPr>
                      <a:r>
                        <a:rPr lang="cs-CZ" sz="1050" dirty="0">
                          <a:effectLst/>
                        </a:rPr>
                        <a:t>Ne moc dobře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50" dirty="0">
                          <a:effectLst/>
                        </a:rPr>
                        <a:t>Spíše dobře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200"/>
                        </a:spcAft>
                      </a:pPr>
                      <a:r>
                        <a:rPr lang="cs-CZ" sz="1050" dirty="0">
                          <a:effectLst/>
                        </a:rPr>
                        <a:t>Dobře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200"/>
                        </a:spcAft>
                      </a:pPr>
                      <a:r>
                        <a:rPr lang="cs-CZ" sz="1050" dirty="0">
                          <a:effectLst/>
                        </a:rPr>
                        <a:t>Velmi dobře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200"/>
                        </a:spcAft>
                      </a:pPr>
                      <a:r>
                        <a:rPr lang="cs-CZ" sz="1050" dirty="0">
                          <a:effectLst/>
                        </a:rPr>
                        <a:t>Výborně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04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1.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2075" indent="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/>
                      </a:pPr>
                      <a:r>
                        <a:rPr lang="cs-CZ" sz="1200" dirty="0">
                          <a:effectLst/>
                        </a:rPr>
                        <a:t>… říci svůj názor lidem, kteří mluví o něčem, co Vás zajímá?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04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2.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… dobře spolupracovat nebo učit se něco s ostatními?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04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3.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… pomoci někomu novému začlenit se do skupiny, kam patříte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04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4.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… sdělit ostatním zajímavý zážitek, který jste měl/měla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4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5.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… aktivně se účastnit skupinových aktivit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1581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 vzdělávání: Jak snižovat bezmocnost ve vztahu k vlastnímu školními výkonu?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11213">
              <a:buFont typeface="Wingdings" panose="05000000000000000000" pitchFamily="2" charset="2"/>
              <a:buChar char="ü"/>
            </a:pPr>
            <a:endParaRPr lang="cs-CZ" dirty="0">
              <a:latin typeface="+mj-lt"/>
            </a:endParaRPr>
          </a:p>
          <a:p>
            <a:pPr marL="811213">
              <a:buFont typeface="Wingdings" panose="05000000000000000000" pitchFamily="2" charset="2"/>
              <a:buChar char="ü"/>
            </a:pPr>
            <a:r>
              <a:rPr lang="cs-CZ" dirty="0">
                <a:latin typeface="+mj-lt"/>
              </a:rPr>
              <a:t> Přiměřenými učebními </a:t>
            </a:r>
            <a:r>
              <a:rPr lang="cs-CZ" u="sng" dirty="0">
                <a:latin typeface="+mj-lt"/>
              </a:rPr>
              <a:t>povinnostmi</a:t>
            </a:r>
            <a:r>
              <a:rPr lang="cs-CZ" dirty="0">
                <a:latin typeface="+mj-lt"/>
              </a:rPr>
              <a:t> (povinnost vede k aktivitě) a i</a:t>
            </a:r>
            <a:r>
              <a:rPr lang="cs-CZ" u="sng" dirty="0">
                <a:latin typeface="+mj-lt"/>
              </a:rPr>
              <a:t>ndividuální</a:t>
            </a:r>
            <a:r>
              <a:rPr lang="cs-CZ" dirty="0">
                <a:latin typeface="+mj-lt"/>
              </a:rPr>
              <a:t> (a pozitivní a specifické) hodnocení žáků zohledňující jejich talent, SVP apod.</a:t>
            </a:r>
          </a:p>
          <a:p>
            <a:pPr marL="811213">
              <a:buNone/>
            </a:pPr>
            <a:endParaRPr lang="cs-CZ" dirty="0">
              <a:latin typeface="+mj-lt"/>
            </a:endParaRPr>
          </a:p>
          <a:p>
            <a:pPr marL="811213">
              <a:buFont typeface="Wingdings" panose="05000000000000000000" pitchFamily="2" charset="2"/>
              <a:buChar char="ü"/>
            </a:pPr>
            <a:r>
              <a:rPr lang="cs-CZ" dirty="0">
                <a:latin typeface="+mj-lt"/>
              </a:rPr>
              <a:t> </a:t>
            </a:r>
            <a:r>
              <a:rPr lang="cs-CZ" u="sng" dirty="0">
                <a:latin typeface="+mj-lt"/>
              </a:rPr>
              <a:t>Předefinovat úspěch </a:t>
            </a:r>
            <a:r>
              <a:rPr lang="cs-CZ" dirty="0">
                <a:latin typeface="+mj-lt"/>
              </a:rPr>
              <a:t>tak, aby všichni žáci věděli, že svůj úspěch mohou ovlivnit vlastní aktivitou a aby úspěch zažívali (tj. jako úspěch bere např. aktivní účast ve výukové hře, dokončení úkolů, překonání překážky). 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0" indent="0"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22171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9527" y="365125"/>
            <a:ext cx="11249891" cy="1833130"/>
          </a:xfrm>
        </p:spPr>
        <p:txBody>
          <a:bodyPr>
            <a:normAutofit fontScale="90000"/>
          </a:bodyPr>
          <a:lstStyle/>
          <a:p>
            <a:r>
              <a:rPr lang="cs-CZ" dirty="0"/>
              <a:t>Tip do praxe: VÝBĚR </a:t>
            </a:r>
            <a:r>
              <a:rPr lang="cs-CZ"/>
              <a:t>jako pozvání </a:t>
            </a:r>
            <a:r>
              <a:rPr lang="cs-CZ" dirty="0"/>
              <a:t>ke kontrole událostí </a:t>
            </a:r>
            <a:r>
              <a:rPr lang="cs-CZ" u="sng" dirty="0"/>
              <a:t>snižuje bezmocnost</a:t>
            </a:r>
            <a:r>
              <a:rPr lang="cs-CZ" dirty="0"/>
              <a:t>, a tím zvyšuje aktivitu a spokojenost.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1945" y="29130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+mj-lt"/>
              </a:rPr>
              <a:t>Situace v 8. třídě: Je potřeba uklidit před obědem třídu.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Výběr, který situaci usnadní: ?</a:t>
            </a:r>
          </a:p>
          <a:p>
            <a:pPr marL="0" indent="0">
              <a:buNone/>
            </a:pPr>
            <a:endParaRPr lang="cs-CZ" sz="2400" dirty="0">
              <a:latin typeface="+mj-lt"/>
            </a:endParaRP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Situace 2. ročník SŠ: Je potřeba příští týden odevzdat referát. 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Výběr, který situaci usnadní: ?</a:t>
            </a:r>
          </a:p>
          <a:p>
            <a:pPr marL="0" indent="0">
              <a:buNone/>
            </a:pPr>
            <a:endParaRPr lang="cs-CZ" sz="2400" dirty="0">
              <a:latin typeface="+mj-lt"/>
            </a:endParaRP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Situace 1. třída: Je potřeba napravit situaci, kdy dítě ve vzteku zlomilo spolužákovi tužku na psaní.</a:t>
            </a:r>
          </a:p>
          <a:p>
            <a:pPr marL="0" indent="0">
              <a:buNone/>
            </a:pPr>
            <a:endParaRPr lang="cs-CZ" sz="2400" dirty="0">
              <a:latin typeface="+mj-lt"/>
            </a:endParaRPr>
          </a:p>
          <a:p>
            <a:pPr marL="0" indent="0">
              <a:buNone/>
            </a:pPr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726180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Kapitola </a:t>
            </a:r>
            <a:r>
              <a:rPr lang="cs-CZ" i="1" dirty="0"/>
              <a:t>Vlastní já v sociální světě </a:t>
            </a:r>
            <a:r>
              <a:rPr lang="cs-CZ" dirty="0"/>
              <a:t>in </a:t>
            </a:r>
            <a:r>
              <a:rPr lang="nl-NL" dirty="0"/>
              <a:t>Myers, D.G. (2016). Sociální psychologie. Brno: Edika</a:t>
            </a:r>
            <a:r>
              <a:rPr lang="cs-CZ" dirty="0"/>
              <a:t>, </a:t>
            </a:r>
            <a:r>
              <a:rPr lang="cs-CZ" b="1" dirty="0"/>
              <a:t>s. 36-71.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4946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26260"/>
          </a:xfrm>
        </p:spPr>
        <p:txBody>
          <a:bodyPr/>
          <a:lstStyle/>
          <a:p>
            <a:r>
              <a:rPr lang="cs-CZ" dirty="0" err="1"/>
              <a:t>Spotlight</a:t>
            </a:r>
            <a:r>
              <a:rPr lang="cs-CZ" dirty="0"/>
              <a:t> efekt</a:t>
            </a:r>
            <a:br>
              <a:rPr lang="cs-CZ" dirty="0"/>
            </a:b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459" y="2191385"/>
            <a:ext cx="6523422" cy="4351338"/>
          </a:xfrm>
        </p:spPr>
      </p:pic>
    </p:spTree>
    <p:extLst>
      <p:ext uri="{BB962C8B-B14F-4D97-AF65-F5344CB8AC3E}">
        <p14:creationId xmlns:p14="http://schemas.microsoft.com/office/powerpoint/2010/main" val="2811783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Spotlight</a:t>
            </a:r>
            <a:r>
              <a:rPr lang="cs-CZ" dirty="0"/>
              <a:t> efekt - princip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 Kvůli pozornosti, kterou člověk věnuje sám sobě (pozornost jako reflektor), má sklon </a:t>
            </a:r>
            <a:r>
              <a:rPr lang="cs-CZ" u="sng" dirty="0"/>
              <a:t>přeceňovat míru pozornosti, kterou mu věnují druzí lidé.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1074738" indent="0">
              <a:buNone/>
            </a:pPr>
            <a:r>
              <a:rPr lang="cs-CZ" dirty="0"/>
              <a:t>Proto může přeceňovat, do jaké míry ostatní vnímají a odsuzují různé prohřešky/chyby– např. nervozitu při veřejném projevu, pozdní příchody, trapné oblečení, společenská faux pas jako pobryndání se při obědě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r>
              <a:rPr lang="cs-CZ" dirty="0"/>
              <a:t>.</a:t>
            </a:r>
            <a:endParaRPr lang="cs-CZ" u="sng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 marL="1074738" indent="0">
              <a:buNone/>
            </a:pPr>
            <a:r>
              <a:rPr lang="cs-CZ" dirty="0"/>
              <a:t>Snížením efektu omezením pozornosti věnované sobě či edukací o efektu lze redukovat negativní pocity a stres. </a:t>
            </a:r>
          </a:p>
        </p:txBody>
      </p:sp>
    </p:spTree>
    <p:extLst>
      <p:ext uri="{BB962C8B-B14F-4D97-AF65-F5344CB8AC3E}">
        <p14:creationId xmlns:p14="http://schemas.microsoft.com/office/powerpoint/2010/main" val="3837067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 pracovního výkonu: </a:t>
            </a:r>
            <a:r>
              <a:rPr lang="cs-CZ" dirty="0" err="1"/>
              <a:t>Spotlight</a:t>
            </a:r>
            <a:r>
              <a:rPr lang="cs-CZ" dirty="0"/>
              <a:t> efekt klesá při snížení pozornosti zaměřené na sebe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ZTLUMIT REFLEKTOR (pozornost věnovanou svému výkonu)</a:t>
            </a:r>
          </a:p>
          <a:p>
            <a:pPr marL="1268413" indent="-457200">
              <a:buFontTx/>
              <a:buChar char="-"/>
            </a:pPr>
            <a:r>
              <a:rPr lang="cs-CZ" dirty="0"/>
              <a:t>Při nervozitě či pracovních „blocích“ způsobených strachem z hodnocení druhými pozitivně působí snížení pozornosti, kterou člověk věnuje vlastnímu výkonu, např. zaměřením pozornosti na něco jiného (např. na příjemné setkání s někým po práci) či snížením vnímané hodnoty výkonu (ve smyslu „Zas o tak moc nejde.“). Oslabí se tím onen „reflektor“, který vede k přeceňování míry pozornosti věnované nám druhými lidmi.</a:t>
            </a:r>
          </a:p>
          <a:p>
            <a:pPr marL="1268413" indent="-457200">
              <a:buFontTx/>
              <a:buChar char="-"/>
            </a:pPr>
            <a:endParaRPr lang="cs-CZ" dirty="0"/>
          </a:p>
          <a:p>
            <a:pPr marL="1268413" indent="-45720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2469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 pracovního výkonu: </a:t>
            </a:r>
            <a:r>
              <a:rPr lang="cs-CZ" dirty="0" err="1"/>
              <a:t>Spotlight</a:t>
            </a:r>
            <a:r>
              <a:rPr lang="cs-CZ" dirty="0"/>
              <a:t> efekt klesá při informovanosti o efektu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0" algn="l"/>
              </a:tabLst>
            </a:pPr>
            <a:endParaRPr lang="cs-CZ" dirty="0"/>
          </a:p>
          <a:p>
            <a:pPr marL="0" indent="0">
              <a:buNone/>
              <a:tabLst>
                <a:tab pos="0" algn="l"/>
              </a:tabLst>
            </a:pPr>
            <a:r>
              <a:rPr lang="cs-CZ" dirty="0"/>
              <a:t>INFORMOVAT O PŮSOBENÍ REFLEKTORU (a tím snížit hrozbu)</a:t>
            </a:r>
          </a:p>
          <a:p>
            <a:pPr marL="0" indent="0">
              <a:buNone/>
              <a:tabLst>
                <a:tab pos="0" algn="l"/>
              </a:tabLst>
            </a:pPr>
            <a:endParaRPr lang="cs-CZ" u="sng" dirty="0"/>
          </a:p>
          <a:p>
            <a:pPr marL="811213" indent="0">
              <a:buNone/>
              <a:tabLst>
                <a:tab pos="0" algn="l"/>
              </a:tabLst>
            </a:pPr>
            <a:r>
              <a:rPr lang="cs-CZ" u="sng" dirty="0"/>
              <a:t>Porozumění tomu, </a:t>
            </a:r>
            <a:r>
              <a:rPr lang="cs-CZ" dirty="0"/>
              <a:t>že člověk má obecně sklon přeceňovat míru pozornosti, kterou mu druzí lidé věnují, typicky </a:t>
            </a:r>
            <a:r>
              <a:rPr lang="cs-CZ" u="sng" dirty="0"/>
              <a:t>redukuje strach ze selhání před druhými lidmi </a:t>
            </a:r>
            <a:r>
              <a:rPr lang="cs-CZ" dirty="0"/>
              <a:t>(např. přeřeknutí, ztrapnění, zaseknutí při jednání), a tím zvyšuje aktivitu a výsledný výkon.</a:t>
            </a:r>
          </a:p>
          <a:p>
            <a:pPr marL="1268413" indent="-457200">
              <a:buFontTx/>
              <a:buChar char="-"/>
            </a:pPr>
            <a:endParaRPr lang="cs-CZ" dirty="0"/>
          </a:p>
          <a:p>
            <a:pPr marL="1268413" indent="-45720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677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Spotlight</a:t>
            </a:r>
            <a:r>
              <a:rPr lang="cs-CZ" dirty="0"/>
              <a:t> efekt – doporučené video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https://www.youtube.com/watch?v=lAxOi9EEvlM</a:t>
            </a:r>
          </a:p>
        </p:txBody>
      </p:sp>
    </p:spTree>
    <p:extLst>
      <p:ext uri="{BB962C8B-B14F-4D97-AF65-F5344CB8AC3E}">
        <p14:creationId xmlns:p14="http://schemas.microsoft.com/office/powerpoint/2010/main" val="3536543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86635"/>
          </a:xfrm>
        </p:spPr>
        <p:txBody>
          <a:bodyPr>
            <a:normAutofit/>
          </a:bodyPr>
          <a:lstStyle/>
          <a:p>
            <a:r>
              <a:rPr lang="cs-CZ" dirty="0"/>
              <a:t>Vědomí vlastní účinnosti </a:t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3300" y="130702"/>
            <a:ext cx="4000500" cy="6727298"/>
          </a:xfrm>
        </p:spPr>
      </p:pic>
    </p:spTree>
    <p:extLst>
      <p:ext uri="{BB962C8B-B14F-4D97-AF65-F5344CB8AC3E}">
        <p14:creationId xmlns:p14="http://schemas.microsoft.com/office/powerpoint/2010/main" val="2290295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Vědomí</a:t>
            </a:r>
            <a:r>
              <a:rPr lang="en-US" b="1" dirty="0"/>
              <a:t> </a:t>
            </a:r>
            <a:r>
              <a:rPr lang="en-US" b="1" dirty="0" err="1"/>
              <a:t>vlastní</a:t>
            </a:r>
            <a:r>
              <a:rPr lang="en-US" b="1" dirty="0"/>
              <a:t> </a:t>
            </a:r>
            <a:r>
              <a:rPr lang="en-US" b="1" dirty="0" err="1"/>
              <a:t>účinnosti</a:t>
            </a:r>
            <a:r>
              <a:rPr lang="en-US" b="1" dirty="0"/>
              <a:t> </a:t>
            </a:r>
            <a:r>
              <a:rPr lang="en-US" dirty="0"/>
              <a:t>(self-efficacy)</a:t>
            </a:r>
            <a:br>
              <a:rPr lang="cs-CZ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Jde o </a:t>
            </a:r>
            <a:r>
              <a:rPr lang="en-US" dirty="0" err="1">
                <a:latin typeface="+mj-lt"/>
              </a:rPr>
              <a:t>přesvědčení</a:t>
            </a:r>
            <a:r>
              <a:rPr lang="en-US" dirty="0">
                <a:latin typeface="+mj-lt"/>
              </a:rPr>
              <a:t>, </a:t>
            </a:r>
            <a:r>
              <a:rPr lang="en-US" dirty="0" err="1">
                <a:latin typeface="+mj-lt"/>
              </a:rPr>
              <a:t>že</a:t>
            </a:r>
            <a:r>
              <a:rPr lang="en-US" dirty="0">
                <a:latin typeface="+mj-lt"/>
              </a:rPr>
              <a:t> se </a:t>
            </a:r>
            <a:r>
              <a:rPr lang="en-US" dirty="0" err="1">
                <a:latin typeface="+mj-lt"/>
              </a:rPr>
              <a:t>dokážu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chovat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tak</a:t>
            </a:r>
            <a:r>
              <a:rPr lang="en-US" dirty="0">
                <a:latin typeface="+mj-lt"/>
              </a:rPr>
              <a:t>, </a:t>
            </a:r>
            <a:r>
              <a:rPr lang="en-US" dirty="0" err="1">
                <a:latin typeface="+mj-lt"/>
              </a:rPr>
              <a:t>abych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dosáhl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úspěchu</a:t>
            </a:r>
            <a:r>
              <a:rPr lang="cs-CZ" dirty="0">
                <a:latin typeface="+mj-lt"/>
              </a:rPr>
              <a:t>.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Autor: Albert Bandura</a:t>
            </a: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Self-efficacy</a:t>
            </a:r>
            <a:r>
              <a:rPr lang="cs-CZ" dirty="0">
                <a:latin typeface="+mj-lt"/>
              </a:rPr>
              <a:t> se vymezuje určitou oblastí, např. </a:t>
            </a:r>
            <a:r>
              <a:rPr lang="cs-CZ" dirty="0" err="1">
                <a:latin typeface="+mj-lt"/>
              </a:rPr>
              <a:t>self-efficacy</a:t>
            </a:r>
            <a:r>
              <a:rPr lang="cs-CZ" dirty="0">
                <a:latin typeface="+mj-lt"/>
              </a:rPr>
              <a:t> v pracovní oblasti, empatické </a:t>
            </a:r>
            <a:r>
              <a:rPr lang="cs-CZ" dirty="0" err="1">
                <a:latin typeface="+mj-lt"/>
              </a:rPr>
              <a:t>self-efficacy</a:t>
            </a:r>
            <a:r>
              <a:rPr lang="cs-CZ" dirty="0">
                <a:latin typeface="+mj-lt"/>
              </a:rPr>
              <a:t>, </a:t>
            </a:r>
            <a:r>
              <a:rPr lang="cs-CZ" dirty="0" err="1">
                <a:latin typeface="+mj-lt"/>
              </a:rPr>
              <a:t>self-efficacy</a:t>
            </a:r>
            <a:r>
              <a:rPr lang="cs-CZ" dirty="0">
                <a:latin typeface="+mj-lt"/>
              </a:rPr>
              <a:t> v kreativní činnosti, </a:t>
            </a:r>
            <a:r>
              <a:rPr lang="cs-CZ" dirty="0" err="1">
                <a:latin typeface="+mj-lt"/>
              </a:rPr>
              <a:t>self-efficacy</a:t>
            </a:r>
            <a:r>
              <a:rPr lang="cs-CZ" dirty="0">
                <a:latin typeface="+mj-lt"/>
              </a:rPr>
              <a:t> v zvládání problematického chování žáků apod. 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0" indent="0" algn="ctr">
              <a:buNone/>
            </a:pPr>
            <a:r>
              <a:rPr lang="cs-CZ" b="1" dirty="0">
                <a:latin typeface="+mj-lt"/>
              </a:rPr>
              <a:t>!!! V</a:t>
            </a:r>
            <a:r>
              <a:rPr lang="en-US" b="1" dirty="0" err="1">
                <a:latin typeface="+mj-lt"/>
              </a:rPr>
              <a:t>yšší</a:t>
            </a:r>
            <a:r>
              <a:rPr lang="en-US" b="1" dirty="0">
                <a:latin typeface="+mj-lt"/>
              </a:rPr>
              <a:t> self-efficacy </a:t>
            </a:r>
            <a:r>
              <a:rPr lang="cs-CZ" b="1" dirty="0">
                <a:latin typeface="+mj-lt"/>
              </a:rPr>
              <a:t>zvyšuje</a:t>
            </a:r>
            <a:r>
              <a:rPr lang="en-US" b="1" dirty="0">
                <a:latin typeface="+mj-lt"/>
              </a:rPr>
              <a:t> </a:t>
            </a:r>
            <a:r>
              <a:rPr lang="cs-CZ" b="1" dirty="0">
                <a:latin typeface="+mj-lt"/>
              </a:rPr>
              <a:t>AKTIVITU, a tím i </a:t>
            </a:r>
            <a:r>
              <a:rPr lang="en-US" b="1" dirty="0" err="1">
                <a:latin typeface="+mj-lt"/>
              </a:rPr>
              <a:t>šance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uspět</a:t>
            </a:r>
            <a:r>
              <a:rPr lang="cs-CZ" b="1" dirty="0">
                <a:latin typeface="+mj-lt"/>
              </a:rPr>
              <a:t>.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070" y="205740"/>
            <a:ext cx="2228850" cy="32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19603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1137</Words>
  <Application>Microsoft Office PowerPoint</Application>
  <PresentationFormat>Širokoúhlá obrazovka</PresentationFormat>
  <Paragraphs>142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Wingdings</vt:lpstr>
      <vt:lpstr>Motiv Office</vt:lpstr>
      <vt:lpstr>3. prezentace: Sebepojetí a motivace v sociálním kontextu</vt:lpstr>
      <vt:lpstr>Prezentace aplikace PowerPoint</vt:lpstr>
      <vt:lpstr>Spotlight efekt </vt:lpstr>
      <vt:lpstr>Spotlight efekt - princip</vt:lpstr>
      <vt:lpstr>SP pracovního výkonu: Spotlight efekt klesá při snížení pozornosti zaměřené na sebe</vt:lpstr>
      <vt:lpstr>SP pracovního výkonu: Spotlight efekt klesá při informovanosti o efektu</vt:lpstr>
      <vt:lpstr>Spotlight efekt – doporučené video</vt:lpstr>
      <vt:lpstr>Vědomí vlastní účinnosti  </vt:lpstr>
      <vt:lpstr>Vědomí vlastní účinnosti (self-efficacy) </vt:lpstr>
      <vt:lpstr>Vědomí vlastní účinnosti (self-efficacy) </vt:lpstr>
      <vt:lpstr>Průměrná sociální self-efficacy českých učitelů (1. dotazník dnešní hodiny)</vt:lpstr>
      <vt:lpstr>Jak podpořit self-efficacy dítěte pozitivním a specifickým hodnocením výkresu?</vt:lpstr>
      <vt:lpstr>Centrum kontroly (locus of control)</vt:lpstr>
      <vt:lpstr>Centrum kontroly a motivace snažit se</vt:lpstr>
      <vt:lpstr>Pandemie dává centru kontroly zabrat....</vt:lpstr>
      <vt:lpstr>???   Jak si udržet centrum kontroly v pandemii?  Co se vám osvědčuje?</vt:lpstr>
      <vt:lpstr>Naučená bezmocnost jako bariéra v učení?  </vt:lpstr>
      <vt:lpstr>Naučená bezmocnost</vt:lpstr>
      <vt:lpstr>SP vzdělávání: Jak se dítě učí bezmocnosti ve vztahu ke svému školnímu výkonu?</vt:lpstr>
      <vt:lpstr>SP vzdělávání: Jak snižovat bezmocnost ve vztahu k vlastnímu školními výkonu?</vt:lpstr>
      <vt:lpstr>Tip do praxe: VÝBĚR jako pozvání ke kontrole událostí snižuje bezmocnost, a tím zvyšuje aktivitu a spokojenost.</vt:lpstr>
      <vt:lpstr>Literatura: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sociální psychologie: historie, osobnosti, metody</dc:title>
  <dc:creator>Kollerova Lenka</dc:creator>
  <cp:lastModifiedBy>Lenka Kollerová</cp:lastModifiedBy>
  <cp:revision>46</cp:revision>
  <dcterms:created xsi:type="dcterms:W3CDTF">2020-09-08T14:30:27Z</dcterms:created>
  <dcterms:modified xsi:type="dcterms:W3CDTF">2021-03-16T12:00:46Z</dcterms:modified>
</cp:coreProperties>
</file>