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4" r:id="rId3"/>
    <p:sldId id="257" r:id="rId4"/>
    <p:sldId id="258" r:id="rId5"/>
    <p:sldId id="262" r:id="rId6"/>
    <p:sldId id="259" r:id="rId7"/>
    <p:sldId id="263" r:id="rId8"/>
    <p:sldId id="260" r:id="rId9"/>
    <p:sldId id="265" r:id="rId10"/>
    <p:sldId id="261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AD35F-84EF-4726-BB93-B446DD7E7110}" type="datetimeFigureOut">
              <a:rPr lang="cs-CZ" smtClean="0"/>
              <a:t>21.11.2018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B552C3-4B79-485F-94E7-570D76AE030C}" type="slidenum">
              <a:rPr lang="cs-CZ" smtClean="0"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AD35F-84EF-4726-BB93-B446DD7E7110}" type="datetimeFigureOut">
              <a:rPr lang="cs-CZ" smtClean="0"/>
              <a:t>21.11.2018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52C3-4B79-485F-94E7-570D76AE030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AD35F-84EF-4726-BB93-B446DD7E7110}" type="datetimeFigureOut">
              <a:rPr lang="cs-CZ" smtClean="0"/>
              <a:t>21.11.2018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52C3-4B79-485F-94E7-570D76AE030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AD35F-84EF-4726-BB93-B446DD7E7110}" type="datetimeFigureOut">
              <a:rPr lang="cs-CZ" smtClean="0"/>
              <a:t>21.11.2018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52C3-4B79-485F-94E7-570D76AE030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AD35F-84EF-4726-BB93-B446DD7E7110}" type="datetimeFigureOut">
              <a:rPr lang="cs-CZ" smtClean="0"/>
              <a:t>21.11.2018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52C3-4B79-485F-94E7-570D76AE030C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AD35F-84EF-4726-BB93-B446DD7E7110}" type="datetimeFigureOut">
              <a:rPr lang="cs-CZ" smtClean="0"/>
              <a:t>21.11.2018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52C3-4B79-485F-94E7-570D76AE030C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AD35F-84EF-4726-BB93-B446DD7E7110}" type="datetimeFigureOut">
              <a:rPr lang="cs-CZ" smtClean="0"/>
              <a:t>21.11.2018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52C3-4B79-485F-94E7-570D76AE030C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AD35F-84EF-4726-BB93-B446DD7E7110}" type="datetimeFigureOut">
              <a:rPr lang="cs-CZ" smtClean="0"/>
              <a:t>21.11.2018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52C3-4B79-485F-94E7-570D76AE030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AD35F-84EF-4726-BB93-B446DD7E7110}" type="datetimeFigureOut">
              <a:rPr lang="cs-CZ" smtClean="0"/>
              <a:t>21.11.2018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52C3-4B79-485F-94E7-570D76AE030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AD35F-84EF-4726-BB93-B446DD7E7110}" type="datetimeFigureOut">
              <a:rPr lang="cs-CZ" smtClean="0"/>
              <a:t>21.11.2018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52C3-4B79-485F-94E7-570D76AE030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AD35F-84EF-4726-BB93-B446DD7E7110}" type="datetimeFigureOut">
              <a:rPr lang="cs-CZ" smtClean="0"/>
              <a:t>21.11.2018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52C3-4B79-485F-94E7-570D76AE030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lasticWrap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1CAD35F-84EF-4726-BB93-B446DD7E7110}" type="datetimeFigureOut">
              <a:rPr lang="cs-CZ" smtClean="0"/>
              <a:t>21.11.2018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AB552C3-4B79-485F-94E7-570D76AE030C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Český</a:t>
            </a:r>
            <a:r>
              <a:rPr lang="cs-CZ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cs-CZ" dirty="0" smtClean="0"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etymologický</a:t>
            </a:r>
            <a:r>
              <a:rPr lang="cs-CZ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cs-CZ" dirty="0" smtClean="0"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slovník</a:t>
            </a:r>
            <a:endParaRPr lang="cs-CZ" dirty="0"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28243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m</a:t>
            </a:r>
            <a:r>
              <a:rPr lang="cs-CZ" dirty="0" smtClean="0"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é</a:t>
            </a:r>
            <a:r>
              <a:rPr lang="cs-CZ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cs-CZ" dirty="0" smtClean="0"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zkušenosti</a:t>
            </a:r>
            <a:endParaRPr lang="cs-CZ" dirty="0"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cs-CZ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+ : </a:t>
            </a:r>
            <a:r>
              <a:rPr lang="cs-CZ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přehlednost</a:t>
            </a:r>
          </a:p>
          <a:p>
            <a:pPr marL="1076325" indent="0">
              <a:buNone/>
            </a:pPr>
            <a:r>
              <a:rPr lang="cs-CZ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cs-CZ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méně </a:t>
            </a:r>
            <a:r>
              <a:rPr lang="cs-CZ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obvyklá slova</a:t>
            </a:r>
            <a:endParaRPr lang="cs-CZ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marL="1076325" indent="0">
              <a:buNone/>
            </a:pPr>
            <a:endParaRPr lang="cs-CZ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Blip>
                <a:blip r:embed="rId2"/>
              </a:buBlip>
            </a:pPr>
            <a:r>
              <a:rPr lang="cs-CZ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- </a:t>
            </a:r>
            <a:r>
              <a:rPr lang="cs-CZ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: </a:t>
            </a:r>
            <a:r>
              <a:rPr lang="cs-CZ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není tam k nalezení vše</a:t>
            </a:r>
            <a:endParaRPr lang="cs-CZ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6690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-171400"/>
            <a:ext cx="4051222" cy="59046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836711"/>
            <a:ext cx="4104456" cy="57887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isometricOffAxis1Right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5424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Základní údaje</a:t>
            </a:r>
            <a:endParaRPr lang="cs-CZ" dirty="0"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buBlip>
                <a:blip r:embed="rId2"/>
              </a:buBlip>
            </a:pPr>
            <a:r>
              <a:rPr lang="cs-CZ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PhDr. Jiří Rejzek (PhDr. Heřman, CSc.; prof. PhDr. Kurzová, DrSc.; doc. PhDr. Schulzová, CSc.)</a:t>
            </a:r>
          </a:p>
          <a:p>
            <a:pPr>
              <a:lnSpc>
                <a:spcPct val="200000"/>
              </a:lnSpc>
              <a:spcBef>
                <a:spcPts val="600"/>
              </a:spcBef>
              <a:buBlip>
                <a:blip r:embed="rId2"/>
              </a:buBlip>
            </a:pPr>
            <a:r>
              <a:rPr lang="cs-CZ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Leda, Voznice 64, 2004</a:t>
            </a:r>
          </a:p>
          <a:p>
            <a:pPr>
              <a:lnSpc>
                <a:spcPct val="200000"/>
              </a:lnSpc>
              <a:spcBef>
                <a:spcPts val="600"/>
              </a:spcBef>
              <a:buBlip>
                <a:blip r:embed="rId2"/>
              </a:buBlip>
            </a:pPr>
            <a:r>
              <a:rPr lang="cs-CZ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752 stran</a:t>
            </a:r>
          </a:p>
        </p:txBody>
      </p:sp>
    </p:spTree>
    <p:extLst>
      <p:ext uri="{BB962C8B-B14F-4D97-AF65-F5344CB8AC3E}">
        <p14:creationId xmlns:p14="http://schemas.microsoft.com/office/powerpoint/2010/main" val="36831983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650503"/>
          </a:xfrm>
        </p:spPr>
        <p:txBody>
          <a:bodyPr>
            <a:noAutofit/>
          </a:bodyPr>
          <a:lstStyle/>
          <a:p>
            <a:pPr algn="l"/>
            <a:r>
              <a:rPr lang="cs-CZ" sz="4800" dirty="0" smtClean="0"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Faktografické</a:t>
            </a:r>
            <a:r>
              <a:rPr lang="cs-CZ" sz="4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4800" dirty="0" smtClean="0"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údaje</a:t>
            </a:r>
            <a:endParaRPr lang="cs-CZ" sz="4800" dirty="0"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27584" y="1340768"/>
            <a:ext cx="7488832" cy="4968552"/>
          </a:xfrm>
        </p:spPr>
        <p:txBody>
          <a:bodyPr>
            <a:normAutofit fontScale="85000" lnSpcReduction="20000"/>
          </a:bodyPr>
          <a:lstStyle/>
          <a:p>
            <a:pPr marL="457200" indent="-457200" algn="l">
              <a:buBlip>
                <a:blip r:embed="rId2"/>
              </a:buBlip>
            </a:pPr>
            <a:r>
              <a:rPr lang="cs-CZ" sz="3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asi 32 tisíc hesel (přes 11 tisíc vyložených a 21 tisíc odvozených)</a:t>
            </a:r>
          </a:p>
          <a:p>
            <a:pPr marL="457200" indent="-457200" algn="l">
              <a:buBlip>
                <a:blip r:embed="rId2"/>
              </a:buBlip>
            </a:pPr>
            <a:r>
              <a:rPr lang="cs-CZ" sz="3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postihuje běžnou slovní zásobu vč. slov přejatých, nespisovných, také některá slova zastaralá, nářeční, nově přejatá</a:t>
            </a:r>
          </a:p>
          <a:p>
            <a:pPr marL="457200" indent="-457200" algn="l">
              <a:buBlip>
                <a:blip r:embed="rId2"/>
              </a:buBlip>
            </a:pPr>
            <a:r>
              <a:rPr lang="cs-CZ" sz="3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nezabývá se původem proprií (kromě „Slovan“, „Čech“) </a:t>
            </a:r>
          </a:p>
          <a:p>
            <a:pPr marL="457200" indent="-457200" algn="l">
              <a:buBlip>
                <a:blip r:embed="rId2"/>
              </a:buBlip>
            </a:pPr>
            <a:r>
              <a:rPr lang="cs-CZ" sz="3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pro širší veřejnost </a:t>
            </a:r>
            <a:r>
              <a:rPr lang="cs-CZ" sz="3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(předmluva)</a:t>
            </a:r>
            <a:endParaRPr lang="cs-CZ" sz="3600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marL="457200" indent="-457200" algn="l">
              <a:buBlip>
                <a:blip r:embed="rId2"/>
              </a:buBlip>
            </a:pPr>
            <a:endParaRPr lang="cs-CZ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0119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5688632"/>
          </a:xfrm>
        </p:spPr>
        <p:txBody>
          <a:bodyPr>
            <a:normAutofit fontScale="55000" lnSpcReduction="20000"/>
          </a:bodyPr>
          <a:lstStyle/>
          <a:p>
            <a:pPr>
              <a:spcBef>
                <a:spcPts val="600"/>
              </a:spcBef>
              <a:buBlip>
                <a:blip r:embed="rId2"/>
              </a:buBlip>
            </a:pPr>
            <a:r>
              <a:rPr lang="cs-CZ" sz="4600" u="sng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ČÁSTI:</a:t>
            </a:r>
            <a:r>
              <a:rPr lang="cs-CZ" sz="4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Předmluva</a:t>
            </a:r>
          </a:p>
          <a:p>
            <a:pPr marL="1254125" indent="0">
              <a:spcBef>
                <a:spcPts val="600"/>
              </a:spcBef>
              <a:buNone/>
            </a:pPr>
            <a:r>
              <a:rPr lang="cs-CZ" sz="46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P</a:t>
            </a:r>
            <a:r>
              <a:rPr lang="cs-CZ" sz="4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řehled jazyků</a:t>
            </a:r>
          </a:p>
          <a:p>
            <a:pPr marL="1254125" indent="0">
              <a:spcBef>
                <a:spcPts val="600"/>
              </a:spcBef>
              <a:buNone/>
            </a:pPr>
            <a:r>
              <a:rPr lang="cs-CZ" sz="46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K</a:t>
            </a:r>
            <a:r>
              <a:rPr lang="cs-CZ" sz="4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jazykovým změnám</a:t>
            </a:r>
          </a:p>
          <a:p>
            <a:pPr marL="1254125" indent="0">
              <a:spcBef>
                <a:spcPts val="600"/>
              </a:spcBef>
              <a:buNone/>
            </a:pPr>
            <a:r>
              <a:rPr lang="cs-CZ" sz="4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Zkratky, vysvětlivky a značky</a:t>
            </a:r>
          </a:p>
          <a:p>
            <a:pPr marL="1254125" indent="0">
              <a:spcBef>
                <a:spcPts val="600"/>
              </a:spcBef>
              <a:buNone/>
            </a:pPr>
            <a:r>
              <a:rPr lang="cs-CZ" sz="4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Základní literatura</a:t>
            </a:r>
          </a:p>
          <a:p>
            <a:pPr marL="1254125" indent="0">
              <a:spcBef>
                <a:spcPts val="600"/>
              </a:spcBef>
              <a:buNone/>
            </a:pPr>
            <a:r>
              <a:rPr lang="cs-CZ" sz="4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Slovník</a:t>
            </a:r>
          </a:p>
          <a:p>
            <a:pPr marL="0" indent="0">
              <a:spcBef>
                <a:spcPts val="600"/>
              </a:spcBef>
              <a:buNone/>
            </a:pPr>
            <a:endParaRPr lang="cs-CZ" sz="4600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600"/>
              </a:spcBef>
              <a:buBlip>
                <a:blip r:embed="rId2"/>
              </a:buBlip>
            </a:pPr>
            <a:r>
              <a:rPr lang="cs-CZ" sz="4600" u="sng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ODKAZY: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sz="4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v heslech na související slova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sz="4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na úvodní část představující základní hláskové změny</a:t>
            </a:r>
          </a:p>
          <a:p>
            <a:pPr>
              <a:spcBef>
                <a:spcPts val="600"/>
              </a:spcBef>
              <a:buBlip>
                <a:blip r:embed="rId2"/>
              </a:buBlip>
            </a:pPr>
            <a:endParaRPr lang="cs-CZ" sz="4600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600"/>
              </a:spcBef>
              <a:buBlip>
                <a:blip r:embed="rId2"/>
              </a:buBlip>
            </a:pPr>
            <a:r>
              <a:rPr lang="cs-CZ" sz="4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v úvodu také stručný přehled světových jazyků pro srovnání s jazyky indoevropskými</a:t>
            </a:r>
            <a:endParaRPr lang="cs-CZ" sz="460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600"/>
              </a:spcBef>
              <a:buBlip>
                <a:blip r:embed="rId2"/>
              </a:buBlip>
            </a:pPr>
            <a:endParaRPr lang="cs-CZ" sz="2400" dirty="0" smtClean="0"/>
          </a:p>
          <a:p>
            <a:pPr marL="0" indent="0">
              <a:spcBef>
                <a:spcPts val="600"/>
              </a:spcBef>
              <a:buNone/>
            </a:pPr>
            <a:endParaRPr lang="cs-CZ" sz="2400" dirty="0"/>
          </a:p>
          <a:p>
            <a:pPr>
              <a:buBlip>
                <a:blip r:embed="rId2"/>
              </a:buBlip>
            </a:pPr>
            <a:endParaRPr lang="cs-CZ" dirty="0" smtClean="0"/>
          </a:p>
          <a:p>
            <a:pPr>
              <a:buBlip>
                <a:blip r:embed="rId2"/>
              </a:buBlip>
            </a:pPr>
            <a:endParaRPr lang="cs-CZ" dirty="0"/>
          </a:p>
          <a:p>
            <a:pPr>
              <a:buBlip>
                <a:blip r:embed="rId2"/>
              </a:buBlip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96431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650503"/>
          </a:xfrm>
        </p:spPr>
        <p:txBody>
          <a:bodyPr>
            <a:normAutofit fontScale="90000"/>
          </a:bodyPr>
          <a:lstStyle/>
          <a:p>
            <a:r>
              <a:rPr lang="cs-CZ" sz="7300" dirty="0" smtClean="0"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vznik</a:t>
            </a:r>
            <a:endParaRPr lang="cs-CZ" dirty="0"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55576" y="1484784"/>
            <a:ext cx="7632848" cy="4896544"/>
          </a:xfrm>
        </p:spPr>
        <p:txBody>
          <a:bodyPr>
            <a:normAutofit/>
          </a:bodyPr>
          <a:lstStyle/>
          <a:p>
            <a:pPr marL="457200" indent="-457200" algn="l">
              <a:buBlip>
                <a:blip r:embed="rId2"/>
              </a:buBlip>
            </a:pPr>
            <a:r>
              <a:rPr lang="cs-CZ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Voltaire</a:t>
            </a:r>
            <a:r>
              <a:rPr lang="cs-CZ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: „Etymologie je věda, kde samohláska neznamená nic a souhláska jen o trochu víc.“</a:t>
            </a:r>
          </a:p>
          <a:p>
            <a:pPr marL="457200" indent="-457200" algn="l">
              <a:buBlip>
                <a:blip r:embed="rId2"/>
              </a:buBlip>
            </a:pPr>
            <a:endParaRPr lang="cs-CZ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cs-CZ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DŮVODY </a:t>
            </a:r>
            <a:r>
              <a:rPr lang="cs-CZ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ZPRACOVÁNÍ:</a:t>
            </a:r>
          </a:p>
          <a:p>
            <a:pPr algn="l"/>
            <a:r>
              <a:rPr lang="cs-CZ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žádný </a:t>
            </a:r>
            <a:r>
              <a:rPr lang="cs-CZ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slovník </a:t>
            </a:r>
            <a:r>
              <a:rPr lang="cs-CZ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nepostihoval celou šíři slovní zásoby, tj. buď jen domácí, nebo cizí slovní zásoba</a:t>
            </a:r>
          </a:p>
          <a:p>
            <a:pPr algn="l"/>
            <a:r>
              <a:rPr lang="cs-CZ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vyšel po třicetileté odmlce</a:t>
            </a:r>
          </a:p>
          <a:p>
            <a:pPr algn="l"/>
            <a:r>
              <a:rPr lang="cs-CZ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korekce starších výkladů, modernizace, nově přejatá slova</a:t>
            </a:r>
          </a:p>
          <a:p>
            <a:pPr marL="457200" indent="-457200" algn="l">
              <a:buBlip>
                <a:blip r:embed="rId2"/>
              </a:buBlip>
            </a:pPr>
            <a:endParaRPr lang="cs-CZ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2634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260648"/>
            <a:ext cx="8064896" cy="6192688"/>
          </a:xfrm>
        </p:spPr>
        <p:txBody>
          <a:bodyPr>
            <a:normAutofit fontScale="25000" lnSpcReduction="20000"/>
          </a:bodyPr>
          <a:lstStyle/>
          <a:p>
            <a:pPr>
              <a:spcBef>
                <a:spcPts val="600"/>
              </a:spcBef>
              <a:buBlip>
                <a:blip r:embed="rId2"/>
              </a:buBlip>
            </a:pPr>
            <a:r>
              <a:rPr lang="cs-CZ" sz="9600" u="sng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VÝSTAVBA HESEL: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sz="9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1. pokud není neutrální, uvádí stylovou charakteristiku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sz="9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2. u neplnovýznamových slov příslušnost ke sl. </a:t>
            </a:r>
            <a:r>
              <a:rPr lang="cs-CZ" sz="9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druhu</a:t>
            </a:r>
            <a:endParaRPr lang="cs-CZ" sz="9600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cs-CZ" sz="9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3. u méně známých/ nejednoznačných slov stručné objasnění </a:t>
            </a:r>
            <a:r>
              <a:rPr lang="cs-CZ" sz="9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významu</a:t>
            </a:r>
            <a:endParaRPr lang="cs-CZ" sz="9600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cs-CZ" sz="9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4. nejprve odlišné podoby slova či významy ve starší češtině</a:t>
            </a:r>
          </a:p>
          <a:p>
            <a:pPr marL="0" indent="0">
              <a:buNone/>
            </a:pPr>
            <a:r>
              <a:rPr lang="cs-CZ" sz="9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5. v případě domácích slov ekvivalenty v jiných </a:t>
            </a:r>
            <a:r>
              <a:rPr lang="cs-CZ" sz="96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slovan</a:t>
            </a:r>
            <a:r>
              <a:rPr lang="cs-CZ" sz="9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. jazycích (popř. i staroslověnština)</a:t>
            </a:r>
          </a:p>
          <a:p>
            <a:pPr marL="0" indent="0">
              <a:buNone/>
            </a:pPr>
            <a:r>
              <a:rPr lang="cs-CZ" sz="9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6. rekonstruovaná praslovanská podoba + její srovnání s jinými </a:t>
            </a:r>
            <a:r>
              <a:rPr lang="cs-CZ" sz="96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indoevrop</a:t>
            </a:r>
            <a:r>
              <a:rPr lang="cs-CZ" sz="9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. jazyky</a:t>
            </a:r>
          </a:p>
          <a:p>
            <a:pPr marL="0" indent="0">
              <a:buNone/>
            </a:pPr>
            <a:r>
              <a:rPr lang="cs-CZ" sz="9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7. rekonstrukce výchozího indoevropského kořene</a:t>
            </a:r>
          </a:p>
          <a:p>
            <a:pPr marL="0" indent="0">
              <a:buNone/>
            </a:pPr>
            <a:r>
              <a:rPr lang="cs-CZ" sz="9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(vývoj významu)</a:t>
            </a:r>
          </a:p>
          <a:p>
            <a:pPr marL="0" indent="0">
              <a:buNone/>
            </a:pPr>
            <a:r>
              <a:rPr lang="cs-CZ" sz="9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(doplňující kulturně-historické informace)</a:t>
            </a:r>
            <a:r>
              <a:rPr lang="cs-CZ" sz="700" dirty="0" smtClean="0"/>
              <a:t>)</a:t>
            </a:r>
          </a:p>
          <a:p>
            <a:pPr marL="0" indent="0">
              <a:buNone/>
            </a:pPr>
            <a:endParaRPr lang="cs-CZ" sz="2800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02116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Heslo „znamení“</a:t>
            </a:r>
            <a:endParaRPr lang="cs-CZ" dirty="0"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19" y="1268760"/>
            <a:ext cx="6106137" cy="51125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588224" y="1556792"/>
            <a:ext cx="23042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tv</a:t>
            </a:r>
            <a:r>
              <a:rPr lang="cs-CZ" dirty="0" smtClean="0"/>
              <a:t>. = téhož významu</a:t>
            </a:r>
          </a:p>
          <a:p>
            <a:r>
              <a:rPr lang="cs-CZ" dirty="0" smtClean="0"/>
              <a:t>↑ = viz předchozí heslo</a:t>
            </a:r>
          </a:p>
          <a:p>
            <a:r>
              <a:rPr lang="cs-CZ" dirty="0" smtClean="0"/>
              <a:t>↓  = viz následující heslo</a:t>
            </a:r>
          </a:p>
          <a:p>
            <a:r>
              <a:rPr lang="cs-CZ" dirty="0" smtClean="0"/>
              <a:t>* = není doloženo</a:t>
            </a:r>
          </a:p>
          <a:p>
            <a:r>
              <a:rPr lang="cs-CZ" dirty="0" smtClean="0"/>
              <a:t>B1 = palatalizace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01893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760640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cs-CZ" u="sng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NEDOSTATKY</a:t>
            </a:r>
            <a:r>
              <a:rPr lang="cs-CZ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(Naše řeč, Boris Skalka)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příliš zatěžující výklad jazykových změn a světových jazyků</a:t>
            </a: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nevysvětlil termíny „valašský“, „všeevropský“, „obecně český“</a:t>
            </a: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bylo by vhod uvést transkripční tabulku azbuky a alfabety</a:t>
            </a: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výběr slovní zásoby je subjektivní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12474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kutivní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kutivní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kutivní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336</TotalTime>
  <Words>363</Words>
  <Application>Microsoft Office PowerPoint</Application>
  <PresentationFormat>Předvádění na obrazovce (4:3)</PresentationFormat>
  <Paragraphs>61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Exekutivní</vt:lpstr>
      <vt:lpstr>Český etymologický slovník</vt:lpstr>
      <vt:lpstr>Prezentace aplikace PowerPoint</vt:lpstr>
      <vt:lpstr>Základní údaje</vt:lpstr>
      <vt:lpstr>Faktografické údaje</vt:lpstr>
      <vt:lpstr>Prezentace aplikace PowerPoint</vt:lpstr>
      <vt:lpstr>vznik</vt:lpstr>
      <vt:lpstr>Prezentace aplikace PowerPoint</vt:lpstr>
      <vt:lpstr>Heslo „znamení“</vt:lpstr>
      <vt:lpstr>Prezentace aplikace PowerPoint</vt:lpstr>
      <vt:lpstr>mé zkušenosti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Uzivatel</dc:creator>
  <cp:lastModifiedBy>Uzivatel</cp:lastModifiedBy>
  <cp:revision>19</cp:revision>
  <dcterms:created xsi:type="dcterms:W3CDTF">2018-11-07T16:02:28Z</dcterms:created>
  <dcterms:modified xsi:type="dcterms:W3CDTF">2018-11-21T19:49:52Z</dcterms:modified>
</cp:coreProperties>
</file>