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4" r:id="rId3"/>
    <p:sldId id="335" r:id="rId4"/>
    <p:sldId id="257" r:id="rId5"/>
    <p:sldId id="331" r:id="rId6"/>
    <p:sldId id="332" r:id="rId7"/>
    <p:sldId id="333" r:id="rId8"/>
    <p:sldId id="336" r:id="rId9"/>
    <p:sldId id="270" r:id="rId10"/>
    <p:sldId id="330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6118C-8C70-4354-876A-6A9D2B575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F9085C-A122-4D94-8625-BE2711DE2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5980D0-6083-4BE9-990A-AE266D8F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24A0-1ACA-454C-B5B1-9989FF1E941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66AA22-8F59-4E65-A7CF-11844529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8FF6BC-3CF7-41AB-BDAF-2304F7D7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ED65-947F-45AB-AE46-434B5A449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46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3EBCA-A3A8-4F31-B23C-E61E38FE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4BD7C9-8A01-4F7B-BA1F-3667B9976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92ADD3-A06B-449D-ABCE-F8151DBE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24A0-1ACA-454C-B5B1-9989FF1E941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85FAD1-1EE6-4C12-B856-CFF11B8F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87FE77-CA91-4FDE-9C32-EAA34F37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ED65-947F-45AB-AE46-434B5A449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89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EF4E26F-92C1-4806-946B-23D3CE42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C961EC-D647-4176-837D-1AEA4FE80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DAB43B-9D7E-4B22-8EA9-37FC5261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24A0-1ACA-454C-B5B1-9989FF1E941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BE0E99-BFCD-42BC-8B19-15B0D112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47C49C-B6F9-4049-A890-3139AE92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ED65-947F-45AB-AE46-434B5A449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23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4B3BAD-39F6-4CB2-9224-298D199D8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48F6DB-0220-47A5-8BD7-82B1FB47A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4AC161-222D-48FB-8E3F-9B23534AC7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7CCC-EA1A-4EF6-AF72-2218A1FD5A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9613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EB574B-9AE2-4069-8987-C595457B4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A95AD37-1FAD-4F33-82BF-481931533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F8042ED-B981-4E77-B7CB-91D49F105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1F07E-C8DE-44E3-9C19-9930778E22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807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CE3A7-BF49-4947-BE6A-7DBEE6D2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490AE3-FCDE-475B-97EE-7E9EB76A6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A23CD0-3CC4-4405-9878-267AB76D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24A0-1ACA-454C-B5B1-9989FF1E941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2A2BC1-30C5-4BBE-A516-5ADADEAB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26EB2B-4B67-4C52-9519-E5694B5CA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ED65-947F-45AB-AE46-434B5A449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10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BBD51-AB0D-4611-B816-864EDC94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0A10B8C-CBA6-4E8D-8316-BF7385559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AED369-C33E-434A-8D52-AF43FCA2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24A0-1ACA-454C-B5B1-9989FF1E941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634690-EB55-46F2-A018-D23F7252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3946BA-02EF-44E5-B90F-0E135671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ED65-947F-45AB-AE46-434B5A449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00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39CF36-D070-49F6-8E4B-4AD53D08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851509-70FE-4A97-90EE-5D9F46D23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043C18E-84E5-4051-8B45-B7A1911F4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7E7A03-296D-4295-B3B0-E8D7ABE5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24A0-1ACA-454C-B5B1-9989FF1E941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998206-955F-43F4-918A-F032282C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3A1AA6-AB3B-4EBA-B57F-A645C15E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ED65-947F-45AB-AE46-434B5A449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39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C947D-0F84-4DFD-BCAD-38A555FC7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FA80FAD-7C3D-40F4-90D2-A903FC922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1446E60-9D1C-42B0-B964-05CCBEF39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D998552-E4C0-4AA3-9328-E4ECE0F67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A623B51-2D43-430E-981B-61BF2D8F2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A7EE6F9-B641-4DA1-B8BB-7EEE49E4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24A0-1ACA-454C-B5B1-9989FF1E941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8391E2D-8F63-44FB-A314-7B39A8B1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6059E4-9CD6-455B-8267-38B7B42E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ED65-947F-45AB-AE46-434B5A449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06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92AEB-A94C-4A7C-B5AB-4637EDA31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DAAD86-B597-4FF1-AACC-C912DA36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24A0-1ACA-454C-B5B1-9989FF1E941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3A1AC7-B3DD-443F-AF71-08AAC807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31E907-AE58-4CD0-8842-4318959B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ED65-947F-45AB-AE46-434B5A449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8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D4D8A95-36A9-4BB4-B9DA-9E9C8014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24A0-1ACA-454C-B5B1-9989FF1E941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4DB464D-3A42-43DB-AB1E-31FA74A7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7FF912-4512-456B-8103-6921624A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ED65-947F-45AB-AE46-434B5A449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158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4899C-BE99-4572-9C22-5C2E1D76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C2BDB5-E84A-42A4-AD41-39B26C2DC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6A0B0D7-9FC0-4E0A-B8A0-B8E12CC33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AE5661-54FA-4F06-A8FD-72D1E472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24A0-1ACA-454C-B5B1-9989FF1E941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245D05-6029-4440-A89F-334EE53E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943A06-D65F-4AB8-A2F0-E9D151B4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ED65-947F-45AB-AE46-434B5A449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52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CF95D-51C8-4DBD-A81B-F6161B63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87DA2C9-C97C-4C8E-B412-5D43ED627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230EEEC-7EC0-4E47-8867-6125D93E7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21CC40-43CE-4BDB-BD75-C433B15F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24A0-1ACA-454C-B5B1-9989FF1E941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457779-9120-48EC-AC9C-684B9A4D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12D9D4-A259-4D7A-87FE-51777FF3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ED65-947F-45AB-AE46-434B5A449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73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7AE0DC9-BA88-47D5-883D-A54A9DA2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157055-4B8A-4D59-88E9-936FF4372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AAC462-67C3-4805-8BEB-F464A30D9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24A0-1ACA-454C-B5B1-9989FF1E941C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C2909B-52B0-4213-9210-E779A2E49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132419-9197-4888-BA99-CA919143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ED65-947F-45AB-AE46-434B5A4496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93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9F02B-C542-4D6C-86A9-159D0B632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" y="838200"/>
            <a:ext cx="11155680" cy="2671763"/>
          </a:xfrm>
        </p:spPr>
        <p:txBody>
          <a:bodyPr>
            <a:noAutofit/>
          </a:bodyPr>
          <a:lstStyle/>
          <a:p>
            <a:r>
              <a:rPr lang="cs-CZ" sz="4800" b="1" dirty="0"/>
              <a:t>Výuka tematických celků: Systém e evoluce rostlin – klasifikace rostlin, názvosloví, nižší rostliny</a:t>
            </a:r>
            <a:br>
              <a:rPr lang="cs-CZ" sz="4800" dirty="0"/>
            </a:b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EC99B6-758A-4094-8ECC-7912223680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RNDr. Jana </a:t>
            </a:r>
            <a:r>
              <a:rPr lang="cs-CZ" dirty="0" err="1"/>
              <a:t>Skýbová</a:t>
            </a:r>
            <a:r>
              <a:rPr lang="cs-CZ" dirty="0"/>
              <a:t>, </a:t>
            </a:r>
            <a:r>
              <a:rPr lang="cs-CZ" err="1"/>
              <a:t>Ph</a:t>
            </a:r>
            <a:r>
              <a:rPr lang="cs-CZ"/>
              <a:t>.D.</a:t>
            </a:r>
          </a:p>
        </p:txBody>
      </p:sp>
    </p:spTree>
    <p:extLst>
      <p:ext uri="{BB962C8B-B14F-4D97-AF65-F5344CB8AC3E}">
        <p14:creationId xmlns:p14="http://schemas.microsoft.com/office/powerpoint/2010/main" val="639442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0764673-D44D-44F2-931C-81380D59A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cs-CZ" altLang="cs-CZ" sz="2400"/>
              <a:t>Řasy jako potravina</a:t>
            </a:r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F2C20916-9ACD-42DF-BEE4-BE64C8C74A8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838200"/>
            <a:ext cx="4038600" cy="5638800"/>
          </a:xfrm>
        </p:spPr>
      </p:pic>
      <p:pic>
        <p:nvPicPr>
          <p:cNvPr id="66564" name="Picture 5">
            <a:extLst>
              <a:ext uri="{FF2B5EF4-FFF2-40B4-BE49-F238E27FC236}">
                <a16:creationId xmlns:a16="http://schemas.microsoft.com/office/drawing/2014/main" id="{ED227412-7443-4C09-8EFE-9CCB8D70F76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914400"/>
            <a:ext cx="4038600" cy="2871788"/>
          </a:xfrm>
        </p:spPr>
      </p:pic>
      <p:pic>
        <p:nvPicPr>
          <p:cNvPr id="66565" name="Picture 6">
            <a:extLst>
              <a:ext uri="{FF2B5EF4-FFF2-40B4-BE49-F238E27FC236}">
                <a16:creationId xmlns:a16="http://schemas.microsoft.com/office/drawing/2014/main" id="{6FCFE98E-4E33-4D58-BD60-EBDB4AD5832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938588"/>
            <a:ext cx="4038600" cy="25384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DCDB4-A8F2-49BD-91B4-76104083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6240"/>
            <a:ext cx="10744200" cy="51816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Pracovní list  pro ZŠ </a:t>
            </a:r>
            <a:r>
              <a:rPr lang="cs-CZ" dirty="0"/>
              <a:t>- </a:t>
            </a:r>
            <a:r>
              <a:rPr lang="cs-CZ" b="1" dirty="0"/>
              <a:t>Vývoj rostlin na zemi</a:t>
            </a:r>
            <a:br>
              <a:rPr lang="cs-CZ" dirty="0"/>
            </a:b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FCD1714-108C-4B9C-95A0-0E7085BCA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560" y="1066800"/>
            <a:ext cx="6156960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8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D3550-B694-42AA-9434-386B95A8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561"/>
            <a:ext cx="10515600" cy="56387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Nižší rostliny - ZŠ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1A7815-3D00-4BB0-B0FE-C2015CEF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990600"/>
            <a:ext cx="11506200" cy="5577839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Řasy </a:t>
            </a:r>
            <a:r>
              <a:rPr lang="cs-CZ" dirty="0"/>
              <a:t>– jeden z počátečních tematických celků</a:t>
            </a:r>
          </a:p>
          <a:p>
            <a:r>
              <a:rPr lang="cs-CZ" dirty="0"/>
              <a:t>začínáme buňkou jednobuněčných řas – </a:t>
            </a:r>
            <a:r>
              <a:rPr lang="cs-CZ" b="1" dirty="0" err="1"/>
              <a:t>zelenivka</a:t>
            </a:r>
            <a:r>
              <a:rPr lang="cs-CZ" dirty="0"/>
              <a:t>, porovnáme s obecnou stavbou buňky, zdůrazníme funkci chloroplastů a buněčné stěny</a:t>
            </a:r>
          </a:p>
          <a:p>
            <a:r>
              <a:rPr lang="cs-CZ" dirty="0"/>
              <a:t>Výskyt zelených řas, </a:t>
            </a:r>
            <a:r>
              <a:rPr lang="cs-CZ" b="1" dirty="0"/>
              <a:t>význam v ekosystémech</a:t>
            </a:r>
            <a:r>
              <a:rPr lang="cs-CZ" dirty="0"/>
              <a:t>, </a:t>
            </a:r>
          </a:p>
          <a:p>
            <a:r>
              <a:rPr lang="cs-CZ" dirty="0"/>
              <a:t>Uvedeme </a:t>
            </a:r>
            <a:r>
              <a:rPr lang="cs-CZ" b="1" dirty="0"/>
              <a:t>další zelené řasy </a:t>
            </a:r>
            <a:r>
              <a:rPr lang="cs-CZ" dirty="0"/>
              <a:t>jednobuněčné, kolonie řas, řasy vláknité</a:t>
            </a:r>
          </a:p>
          <a:p>
            <a:r>
              <a:rPr lang="cs-CZ" dirty="0"/>
              <a:t>Proč vzniká „vodné květ“ - </a:t>
            </a:r>
            <a:r>
              <a:rPr lang="cs-CZ" b="1" dirty="0" err="1"/>
              <a:t>eutrofizece</a:t>
            </a:r>
            <a:endParaRPr lang="cs-CZ" b="1" dirty="0"/>
          </a:p>
          <a:p>
            <a:r>
              <a:rPr lang="cs-CZ" dirty="0"/>
              <a:t>V kapitole Řasy uvedeme zmínku o </a:t>
            </a:r>
            <a:r>
              <a:rPr lang="cs-CZ" b="1" dirty="0"/>
              <a:t>sinicích</a:t>
            </a:r>
            <a:r>
              <a:rPr lang="cs-CZ" dirty="0"/>
              <a:t> (přesto že se řadí k bakteriím) – v souvislosti s eutrofizací a vznikem vodního květu (zdůrazníme příčiny eutrofizace, podmínky růstu sinic a řas v </a:t>
            </a:r>
            <a:r>
              <a:rPr lang="cs-CZ" dirty="0" err="1"/>
              <a:t>eutrofizovaných</a:t>
            </a:r>
            <a:r>
              <a:rPr lang="cs-CZ" dirty="0"/>
              <a:t> vodách) – propojení s EV</a:t>
            </a:r>
          </a:p>
          <a:p>
            <a:r>
              <a:rPr lang="cs-CZ" b="1" dirty="0"/>
              <a:t>Rozsivky</a:t>
            </a:r>
            <a:r>
              <a:rPr lang="cs-CZ" dirty="0"/>
              <a:t>  jako bioindikátor</a:t>
            </a:r>
          </a:p>
          <a:p>
            <a:r>
              <a:rPr lang="cs-CZ" b="1" dirty="0"/>
              <a:t>Řasy v mořích a oceánech </a:t>
            </a:r>
            <a:r>
              <a:rPr lang="cs-CZ" dirty="0"/>
              <a:t>– produkce kyslíku do atmosféry</a:t>
            </a:r>
          </a:p>
          <a:p>
            <a:r>
              <a:rPr lang="cs-CZ" b="1" dirty="0"/>
              <a:t>Význam řas </a:t>
            </a:r>
            <a:r>
              <a:rPr lang="cs-CZ" dirty="0"/>
              <a:t>pro člověka, využití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57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2480" y="335280"/>
            <a:ext cx="10561320" cy="61874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i="1" dirty="0"/>
              <a:t>PROTOKOL – LABORATORNÍ PRÁCE Z BOTANIKY  - řasy - ZŠ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Jméno a příjmení:                                                                                                        Třída:: </a:t>
            </a:r>
          </a:p>
          <a:p>
            <a:pPr marL="0" indent="0">
              <a:buNone/>
            </a:pPr>
            <a:r>
              <a:rPr lang="cs-CZ" i="1" dirty="0"/>
              <a:t> </a:t>
            </a:r>
          </a:p>
          <a:p>
            <a:pPr marL="0" indent="0">
              <a:buNone/>
            </a:pPr>
            <a:r>
              <a:rPr lang="cs-CZ" b="1" i="1" dirty="0"/>
              <a:t> </a:t>
            </a:r>
            <a:endParaRPr lang="cs-CZ" i="1" dirty="0"/>
          </a:p>
          <a:p>
            <a:pPr marL="0" indent="0">
              <a:buNone/>
            </a:pPr>
            <a:r>
              <a:rPr lang="cs-CZ" b="1" i="1" u="sng" dirty="0"/>
              <a:t>Téma: </a:t>
            </a:r>
            <a:r>
              <a:rPr lang="cs-CZ" b="1" i="1" dirty="0"/>
              <a:t>Mikroskopické pozorování zelených řas</a:t>
            </a:r>
            <a:endParaRPr lang="cs-CZ" i="1" dirty="0"/>
          </a:p>
          <a:p>
            <a:pPr marL="0" indent="0">
              <a:buNone/>
            </a:pPr>
            <a:r>
              <a:rPr lang="cs-CZ" b="1" i="1" u="sng" dirty="0"/>
              <a:t>Úkol</a:t>
            </a:r>
            <a:r>
              <a:rPr lang="cs-CZ" i="1" dirty="0"/>
              <a:t>: </a:t>
            </a:r>
          </a:p>
          <a:p>
            <a:pPr lvl="0"/>
            <a:r>
              <a:rPr lang="cs-CZ" i="1" dirty="0"/>
              <a:t>Připravte vodní (nativní) preparát z vodních zelených řas. </a:t>
            </a:r>
          </a:p>
          <a:p>
            <a:pPr lvl="0"/>
            <a:r>
              <a:rPr lang="cs-CZ" i="1" dirty="0"/>
              <a:t>Pozorujte pod mikroskopem jednobuněčné a vláknité zelené řasy. </a:t>
            </a:r>
          </a:p>
          <a:p>
            <a:pPr lvl="0"/>
            <a:r>
              <a:rPr lang="cs-CZ" i="1" dirty="0"/>
              <a:t>Svá pozorování zakreslete. Zapište zvětšení mikroskopu.</a:t>
            </a:r>
          </a:p>
          <a:p>
            <a:pPr marL="0" indent="0">
              <a:buNone/>
            </a:pPr>
            <a:r>
              <a:rPr lang="cs-CZ" i="1" dirty="0"/>
              <a:t> </a:t>
            </a:r>
          </a:p>
          <a:p>
            <a:pPr marL="0" indent="0">
              <a:buNone/>
            </a:pPr>
            <a:r>
              <a:rPr lang="cs-CZ" b="1" i="1" u="sng" dirty="0"/>
              <a:t>Pomůcky</a:t>
            </a:r>
            <a:r>
              <a:rPr lang="cs-CZ" b="1" i="1" dirty="0"/>
              <a:t>:</a:t>
            </a:r>
            <a:r>
              <a:rPr lang="cs-CZ" i="1" dirty="0"/>
              <a:t> mikroskop, potřeby pro mikroskopování (podložní a krycí sklo, kádinka s vodou,                             kapátko, hadřík), jednobuněčné a vláknité řasy</a:t>
            </a:r>
          </a:p>
          <a:p>
            <a:pPr marL="0" indent="0">
              <a:buNone/>
            </a:pPr>
            <a:r>
              <a:rPr lang="cs-CZ" b="1" i="1" u="sng" dirty="0"/>
              <a:t>Vypracování (nákresy):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 </a:t>
            </a:r>
          </a:p>
          <a:p>
            <a:pPr marL="0" indent="0">
              <a:buNone/>
            </a:pPr>
            <a:r>
              <a:rPr lang="cs-CZ" b="1" i="1" u="sng" dirty="0"/>
              <a:t>Závěr pozorování:</a:t>
            </a:r>
            <a:endParaRPr lang="cs-CZ" i="1" dirty="0"/>
          </a:p>
          <a:p>
            <a:pPr marL="0" indent="0">
              <a:buNone/>
            </a:pPr>
            <a:r>
              <a:rPr lang="cs-CZ" b="1" i="1" u="sng" dirty="0"/>
              <a:t>Otázky k zodpovězení:</a:t>
            </a:r>
          </a:p>
          <a:p>
            <a:pPr marL="0" lvl="0" indent="0">
              <a:buNone/>
            </a:pPr>
            <a:r>
              <a:rPr lang="cs-CZ" i="1" dirty="0"/>
              <a:t>1. Kde v přírodě si viděl zelené řasy?</a:t>
            </a:r>
          </a:p>
          <a:p>
            <a:pPr marL="0" lvl="0" indent="0">
              <a:buNone/>
            </a:pPr>
            <a:r>
              <a:rPr lang="cs-CZ" i="1" dirty="0"/>
              <a:t>2. Kde v domácnosti se můžeš setkat s řasami?</a:t>
            </a:r>
          </a:p>
          <a:p>
            <a:pPr marL="0" lvl="0" indent="0">
              <a:buNone/>
            </a:pPr>
            <a:r>
              <a:rPr lang="cs-CZ" i="1" dirty="0"/>
              <a:t>3. Jedl jsi nějaké potraviny, ve kterých se využívají řasy?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14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F7448-93F4-46E2-8073-92C60496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05"/>
            <a:ext cx="10515600" cy="975995"/>
          </a:xfrm>
        </p:spPr>
        <p:txBody>
          <a:bodyPr/>
          <a:lstStyle/>
          <a:p>
            <a:r>
              <a:rPr lang="cs-CZ" dirty="0"/>
              <a:t>Pracovní list - Řasy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C3728E7-CC3E-4B2D-8DA8-777723D02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7320"/>
            <a:ext cx="9585959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544AFB3-BB27-4C28-8792-2F5170657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920" y="1234440"/>
            <a:ext cx="10134599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4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>
            <a:extLst>
              <a:ext uri="{FF2B5EF4-FFF2-40B4-BE49-F238E27FC236}">
                <a16:creationId xmlns:a16="http://schemas.microsoft.com/office/drawing/2014/main" id="{8F750AFB-23A0-43B7-B864-707EE9CD2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" y="502920"/>
            <a:ext cx="10530839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D3550-B694-42AA-9434-386B95A8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841"/>
            <a:ext cx="10515600" cy="5334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Nižší rostliny - 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1A7815-3D00-4BB0-B0FE-C2015CEF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9640"/>
            <a:ext cx="11384280" cy="5577840"/>
          </a:xfrm>
        </p:spPr>
        <p:txBody>
          <a:bodyPr>
            <a:normAutofit fontScale="92500"/>
          </a:bodyPr>
          <a:lstStyle/>
          <a:p>
            <a:r>
              <a:rPr lang="cs-CZ" dirty="0"/>
              <a:t>Systematika řas – problematická, mění se </a:t>
            </a:r>
          </a:p>
          <a:p>
            <a:r>
              <a:rPr lang="cs-CZ" u="sng" dirty="0"/>
              <a:t>Podříše: Nižší rostliny (řasy) </a:t>
            </a:r>
            <a:r>
              <a:rPr lang="cs-CZ" dirty="0"/>
              <a:t>– obecná charakteristika, základní charakteristika hlavních skupin řas (barviva, zásobní látky, organizační stupeň stélky, inkrustace), rozmnožování (nepohlavní a pohlavní, rodozměna)</a:t>
            </a:r>
          </a:p>
          <a:p>
            <a:r>
              <a:rPr lang="cs-CZ" b="1" dirty="0"/>
              <a:t>Charakteristika jednotlivých oddělení </a:t>
            </a:r>
            <a:r>
              <a:rPr lang="cs-CZ" dirty="0"/>
              <a:t>(červené řasy, hnědé řasy, krásnoočka, zelené řasy), zástupci,  význam v ekosystémech, využití člověkem</a:t>
            </a:r>
          </a:p>
          <a:p>
            <a:r>
              <a:rPr lang="cs-CZ" dirty="0"/>
              <a:t>Upozornit na </a:t>
            </a:r>
            <a:r>
              <a:rPr lang="cs-CZ" b="1" dirty="0"/>
              <a:t>změny v systému nižších rostlin</a:t>
            </a:r>
          </a:p>
          <a:p>
            <a:r>
              <a:rPr lang="cs-CZ" dirty="0"/>
              <a:t>Uvést </a:t>
            </a:r>
            <a:r>
              <a:rPr lang="cs-CZ" b="1" dirty="0"/>
              <a:t>bioindikátory</a:t>
            </a:r>
            <a:r>
              <a:rPr lang="cs-CZ" dirty="0"/>
              <a:t> určitých látek v prostředí, změny stavu daného prostředí atd.</a:t>
            </a:r>
          </a:p>
          <a:p>
            <a:r>
              <a:rPr lang="cs-CZ" dirty="0"/>
              <a:t>Zmínit </a:t>
            </a:r>
            <a:r>
              <a:rPr lang="cs-CZ" b="1" dirty="0"/>
              <a:t>využití agaru</a:t>
            </a:r>
            <a:r>
              <a:rPr lang="cs-CZ" dirty="0"/>
              <a:t> ve farmacii, mikrobiologii, potravinářství, případně způsob jeho získávání ze stélek ruduch</a:t>
            </a:r>
          </a:p>
          <a:p>
            <a:pPr marL="0" indent="0">
              <a:buNone/>
            </a:pPr>
            <a:r>
              <a:rPr lang="cs-CZ" u="sng" dirty="0"/>
              <a:t>Laboratorní práce - řasy</a:t>
            </a:r>
            <a:r>
              <a:rPr lang="cs-CZ" dirty="0"/>
              <a:t>:</a:t>
            </a:r>
          </a:p>
          <a:p>
            <a:r>
              <a:rPr lang="cs-CZ" dirty="0"/>
              <a:t>pozorování řas s různými typy stélek, tvary </a:t>
            </a:r>
            <a:r>
              <a:rPr lang="cs-CZ"/>
              <a:t>schránek rozsivek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35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6A52B289-ED91-4787-9877-9BC936329E0F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304800"/>
            <a:ext cx="8229600" cy="609600"/>
          </a:xfrm>
        </p:spPr>
        <p:txBody>
          <a:bodyPr/>
          <a:lstStyle/>
          <a:p>
            <a:pPr eaLnBrk="1" hangingPunct="1"/>
            <a:r>
              <a:rPr lang="cs-CZ" altLang="cs-CZ" sz="2400" b="1"/>
              <a:t>NIŽŠÍ ROSTLINY (ŘASY)</a:t>
            </a:r>
          </a:p>
        </p:txBody>
      </p:sp>
      <p:pic>
        <p:nvPicPr>
          <p:cNvPr id="65539" name="Picture 5">
            <a:extLst>
              <a:ext uri="{FF2B5EF4-FFF2-40B4-BE49-F238E27FC236}">
                <a16:creationId xmlns:a16="http://schemas.microsoft.com/office/drawing/2014/main" id="{9FD49640-1885-4FD5-9CF0-28528A7845E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219200"/>
            <a:ext cx="3276600" cy="2438400"/>
          </a:xfrm>
        </p:spPr>
      </p:pic>
      <p:pic>
        <p:nvPicPr>
          <p:cNvPr id="65540" name="Picture 9" descr="chaluhaDycytota_dichotoma">
            <a:extLst>
              <a:ext uri="{FF2B5EF4-FFF2-40B4-BE49-F238E27FC236}">
                <a16:creationId xmlns:a16="http://schemas.microsoft.com/office/drawing/2014/main" id="{83DB223B-95CC-4985-827F-8DE186296DC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219200"/>
            <a:ext cx="3067050" cy="2414588"/>
          </a:xfrm>
          <a:noFill/>
        </p:spPr>
      </p:pic>
      <p:pic>
        <p:nvPicPr>
          <p:cNvPr id="65541" name="Picture 16" descr="Spirogyra_sp1">
            <a:extLst>
              <a:ext uri="{FF2B5EF4-FFF2-40B4-BE49-F238E27FC236}">
                <a16:creationId xmlns:a16="http://schemas.microsoft.com/office/drawing/2014/main" id="{B06E1B28-2369-4A13-A502-BE17D2BF3AF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886200"/>
            <a:ext cx="3276600" cy="2514600"/>
          </a:xfrm>
          <a:noFill/>
        </p:spPr>
      </p:pic>
      <p:pic>
        <p:nvPicPr>
          <p:cNvPr id="65542" name="Picture 17" descr="Euglena spirogyra Cernys">
            <a:extLst>
              <a:ext uri="{FF2B5EF4-FFF2-40B4-BE49-F238E27FC236}">
                <a16:creationId xmlns:a16="http://schemas.microsoft.com/office/drawing/2014/main" id="{E96F0B06-4D2C-4E0A-9EDD-9E824168FAB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3938588"/>
            <a:ext cx="3048000" cy="2462212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291</Words>
  <Application>Microsoft Office PowerPoint</Application>
  <PresentationFormat>Širokoúhlá obrazovka</PresentationFormat>
  <Paragraphs>43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Výuka tematických celků: Systém e evoluce rostlin – klasifikace rostlin, názvosloví, nižší rostliny </vt:lpstr>
      <vt:lpstr>Pracovní list  pro ZŠ - Vývoj rostlin na zemi </vt:lpstr>
      <vt:lpstr>Nižší rostliny - ZŠ</vt:lpstr>
      <vt:lpstr>Prezentace aplikace PowerPoint</vt:lpstr>
      <vt:lpstr>Pracovní list - Řasy</vt:lpstr>
      <vt:lpstr>Prezentace aplikace PowerPoint</vt:lpstr>
      <vt:lpstr>Prezentace aplikace PowerPoint</vt:lpstr>
      <vt:lpstr>Nižší rostliny - G</vt:lpstr>
      <vt:lpstr>NIŽŠÍ ROSTLINY (ŘASY)</vt:lpstr>
      <vt:lpstr>Řasy jako potravina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Výuka tematických celků: Systém e evoluce rostlin – klasifikace rostlin, názvosloví, nižší rostliny </dc:title>
  <dc:creator>Roman Skyba</dc:creator>
  <cp:lastModifiedBy>Roman Skyba</cp:lastModifiedBy>
  <cp:revision>20</cp:revision>
  <dcterms:created xsi:type="dcterms:W3CDTF">2019-01-20T18:43:46Z</dcterms:created>
  <dcterms:modified xsi:type="dcterms:W3CDTF">2019-04-23T15:26:21Z</dcterms:modified>
</cp:coreProperties>
</file>