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AB39-D36C-49B7-A5A3-C61CE6646B6F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1198-502B-46CA-88A0-EFCE2EFCB8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249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AB39-D36C-49B7-A5A3-C61CE6646B6F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1198-502B-46CA-88A0-EFCE2EFCB8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35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AB39-D36C-49B7-A5A3-C61CE6646B6F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1198-502B-46CA-88A0-EFCE2EFCB8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128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AB39-D36C-49B7-A5A3-C61CE6646B6F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1198-502B-46CA-88A0-EFCE2EFCB8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33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AB39-D36C-49B7-A5A3-C61CE6646B6F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1198-502B-46CA-88A0-EFCE2EFCB8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70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AB39-D36C-49B7-A5A3-C61CE6646B6F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1198-502B-46CA-88A0-EFCE2EFCB8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10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AB39-D36C-49B7-A5A3-C61CE6646B6F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1198-502B-46CA-88A0-EFCE2EFCB8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33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AB39-D36C-49B7-A5A3-C61CE6646B6F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1198-502B-46CA-88A0-EFCE2EFCB8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00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AB39-D36C-49B7-A5A3-C61CE6646B6F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1198-502B-46CA-88A0-EFCE2EFCB8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686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AB39-D36C-49B7-A5A3-C61CE6646B6F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1198-502B-46CA-88A0-EFCE2EFCB8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01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AB39-D36C-49B7-A5A3-C61CE6646B6F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1198-502B-46CA-88A0-EFCE2EFCB8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20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2AB39-D36C-49B7-A5A3-C61CE6646B6F}" type="datetimeFigureOut">
              <a:rPr lang="cs-CZ" smtClean="0"/>
              <a:t>24.12.2018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F1198-502B-46CA-88A0-EFCE2EFCB8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16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Kontinuita života, mysli a subjektivity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Ondřej Švec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7607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Canguilhemova</a:t>
            </a:r>
            <a:r>
              <a:rPr lang="cs-CZ" dirty="0" smtClean="0"/>
              <a:t> revalorizace pojmu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život není lhostejný vůči podmínkám, kterých se mu dostává a v jejichž středu se rodí. „Neexistuje biologická lhostejnost,“ protože život je v neustálém vztahu s prostředím a je bytostně </a:t>
            </a:r>
            <a:r>
              <a:rPr lang="cs-CZ" i="1" dirty="0"/>
              <a:t>zainteresován </a:t>
            </a:r>
            <a:r>
              <a:rPr lang="cs-CZ" dirty="0"/>
              <a:t>na tomto vztahu, který s ním udržuje.</a:t>
            </a:r>
          </a:p>
          <a:p>
            <a:r>
              <a:rPr lang="cs-CZ" dirty="0"/>
              <a:t>Canguilhem, G.: </a:t>
            </a:r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Normal</a:t>
            </a:r>
            <a:r>
              <a:rPr lang="cs-CZ" i="1" dirty="0"/>
              <a:t> et </a:t>
            </a:r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Pathologique</a:t>
            </a:r>
            <a:r>
              <a:rPr lang="cs-CZ" dirty="0"/>
              <a:t>. Paris: PUF 2010, s. 79.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118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Biologická </a:t>
            </a:r>
            <a:r>
              <a:rPr lang="cs-CZ" dirty="0" err="1" smtClean="0"/>
              <a:t>normativita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„Biologické normy existují proto, že život se pouze nepodřizuje prostředí, nýbrž ustavuje své vlastní prostředí, a tím klade hodnoty nejen do prostředí, ale i do samotného organismu. To nazýváme biologickou </a:t>
            </a:r>
            <a:r>
              <a:rPr lang="cs-CZ" dirty="0" err="1"/>
              <a:t>normativitou</a:t>
            </a:r>
            <a:r>
              <a:rPr lang="cs-CZ" dirty="0"/>
              <a:t>.“</a:t>
            </a:r>
          </a:p>
          <a:p>
            <a:r>
              <a:rPr lang="cs-CZ" i="1" dirty="0" err="1"/>
              <a:t>Tamt</a:t>
            </a:r>
            <a:r>
              <a:rPr lang="cs-CZ" i="1" dirty="0"/>
              <a:t>.</a:t>
            </a:r>
            <a:r>
              <a:rPr lang="cs-CZ" dirty="0"/>
              <a:t>, s. 155.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7026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Relace předchází sebe-vydělení individua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Ontologickým a zároveň epistemologickým důsledkem této reflexe je, že „biologická individualita musí být vykládána ve světle kategorie relace“.</a:t>
            </a:r>
          </a:p>
          <a:p>
            <a:r>
              <a:rPr lang="cs-CZ" dirty="0" smtClean="0">
                <a:effectLst/>
              </a:rPr>
              <a:t> </a:t>
            </a:r>
            <a:r>
              <a:rPr lang="cs-CZ" dirty="0" err="1" smtClean="0"/>
              <a:t>Gayon</a:t>
            </a:r>
            <a:r>
              <a:rPr lang="cs-CZ" dirty="0" smtClean="0"/>
              <a:t>, J.: „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 </a:t>
            </a:r>
            <a:r>
              <a:rPr lang="cs-CZ" dirty="0" err="1" smtClean="0"/>
              <a:t>d’individualité</a:t>
            </a:r>
            <a:r>
              <a:rPr lang="cs-CZ" dirty="0" smtClean="0"/>
              <a:t> </a:t>
            </a:r>
            <a:r>
              <a:rPr lang="cs-CZ" dirty="0" err="1" smtClean="0"/>
              <a:t>dans</a:t>
            </a:r>
            <a:r>
              <a:rPr lang="cs-CZ" dirty="0" smtClean="0"/>
              <a:t> la </a:t>
            </a:r>
            <a:r>
              <a:rPr lang="cs-CZ" dirty="0" err="1" smtClean="0"/>
              <a:t>philosophie</a:t>
            </a:r>
            <a:r>
              <a:rPr lang="cs-CZ" dirty="0" smtClean="0"/>
              <a:t> </a:t>
            </a:r>
            <a:r>
              <a:rPr lang="cs-CZ" dirty="0" err="1" smtClean="0"/>
              <a:t>biologique</a:t>
            </a:r>
            <a:r>
              <a:rPr lang="cs-CZ" dirty="0" smtClean="0"/>
              <a:t> de Georges Canguilhem“. In: </a:t>
            </a:r>
            <a:r>
              <a:rPr lang="cs-CZ" i="1" dirty="0" err="1" smtClean="0"/>
              <a:t>L’Épistémologie</a:t>
            </a:r>
            <a:r>
              <a:rPr lang="cs-CZ" i="1" dirty="0" smtClean="0"/>
              <a:t> </a:t>
            </a:r>
            <a:r>
              <a:rPr lang="cs-CZ" i="1" dirty="0" err="1" smtClean="0"/>
              <a:t>française</a:t>
            </a:r>
            <a:r>
              <a:rPr lang="cs-CZ" i="1" dirty="0" smtClean="0"/>
              <a:t>. 1830–1970</a:t>
            </a:r>
            <a:r>
              <a:rPr lang="cs-CZ" dirty="0" smtClean="0"/>
              <a:t>. Paris: PUF 2006, s. 461.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477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Kritika substanciálního pojetí živé bytosti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„Živá bytost se nesmí chápat jako nějaká bytost substanciální, jež by se ‚dodatečně‘ vztahovala k prostředí, a ostatně ani jako čistý produkt tohoto prostředí. Existuje současně s tímto vztahem a </a:t>
            </a:r>
            <a:r>
              <a:rPr lang="cs-CZ" dirty="0" err="1"/>
              <a:t>vposledku</a:t>
            </a:r>
            <a:r>
              <a:rPr lang="cs-CZ" dirty="0"/>
              <a:t> s ním tvoří jeden celek: její identita se konstituuje přímo v nitru této relace.“</a:t>
            </a:r>
          </a:p>
          <a:p>
            <a:r>
              <a:rPr lang="cs-CZ" dirty="0"/>
              <a:t>Barbaras, R.: </a:t>
            </a:r>
            <a:r>
              <a:rPr lang="cs-CZ" i="1" dirty="0"/>
              <a:t>Vnímání.</a:t>
            </a:r>
            <a:r>
              <a:rPr lang="cs-CZ" dirty="0"/>
              <a:t> </a:t>
            </a:r>
            <a:r>
              <a:rPr lang="cs-CZ" i="1" dirty="0"/>
              <a:t>Esej o smyslově vnímatelném.</a:t>
            </a:r>
            <a:r>
              <a:rPr lang="cs-CZ" dirty="0"/>
              <a:t> Přel. J. Fulka. Praha: </a:t>
            </a:r>
            <a:r>
              <a:rPr lang="cs-CZ" dirty="0" err="1"/>
              <a:t>Filosofia</a:t>
            </a:r>
            <a:r>
              <a:rPr lang="cs-CZ" dirty="0"/>
              <a:t> 2002.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157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Biocentrická vs. Antropocentrická perspektiva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„Domníváme se, že jsme stejně obezřetní jako kdokoli jiný, pokud jde o sklon upadat do antropocentrismu. Nepropůjčujeme vitálním normám lidský obsah, nýbrž se ptáme, jak by se dala vysvětlit </a:t>
            </a:r>
            <a:r>
              <a:rPr lang="cs-CZ" dirty="0" err="1"/>
              <a:t>normativita</a:t>
            </a:r>
            <a:r>
              <a:rPr lang="cs-CZ" dirty="0"/>
              <a:t>, která je zásadní pro lidské vědomí, pokud by již v zárodečné formě nebyla obsažena v životě?“</a:t>
            </a:r>
          </a:p>
          <a:p>
            <a:r>
              <a:rPr lang="cs-CZ" dirty="0"/>
              <a:t>Canguilhem, G.: </a:t>
            </a:r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Normal</a:t>
            </a:r>
            <a:r>
              <a:rPr lang="cs-CZ" i="1" dirty="0"/>
              <a:t> et </a:t>
            </a:r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Pathologique</a:t>
            </a:r>
            <a:r>
              <a:rPr lang="cs-CZ" dirty="0"/>
              <a:t>, c. d., s. 77.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996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Normy se stávají explicitní, jsou-li porušeny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„Normy jsou rozpoznány jako normy jedině tam, kde dojde k jejich porušení. Funkce se odhalují pouze prostřednictvím svých výpadků. Život se pozvedá k vědomí a k poznání sebe sama jedině skrze nepřizpůsobení, selhání a bolest.“</a:t>
            </a:r>
          </a:p>
          <a:p>
            <a:r>
              <a:rPr lang="cs-CZ" dirty="0"/>
              <a:t>Canguilhem, G.: </a:t>
            </a:r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Normal</a:t>
            </a:r>
            <a:r>
              <a:rPr lang="cs-CZ" i="1" dirty="0"/>
              <a:t> et </a:t>
            </a:r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Pathologique</a:t>
            </a:r>
            <a:r>
              <a:rPr lang="cs-CZ" dirty="0"/>
              <a:t>, c. d., s. 139.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040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Subjektivní význam 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Guillaume</a:t>
            </a:r>
            <a:r>
              <a:rPr lang="cs-CZ" dirty="0" smtClean="0"/>
              <a:t> 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Blanc</a:t>
            </a:r>
            <a:r>
              <a:rPr lang="cs-CZ" dirty="0" smtClean="0"/>
              <a:t> – dvě vzájemně spojené teze:</a:t>
            </a:r>
          </a:p>
          <a:p>
            <a:r>
              <a:rPr lang="cs-CZ" dirty="0" smtClean="0"/>
              <a:t>„</a:t>
            </a:r>
            <a:r>
              <a:rPr lang="cs-CZ" dirty="0"/>
              <a:t>1/ Nemoc je událost, která dává negativním hodnotám vstoupit do historie života; </a:t>
            </a:r>
          </a:p>
          <a:p>
            <a:r>
              <a:rPr lang="cs-CZ" dirty="0"/>
              <a:t>2/ Pro lidskou bytost získává dění života [</a:t>
            </a:r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devenir</a:t>
            </a:r>
            <a:r>
              <a:rPr lang="cs-CZ" i="1" dirty="0"/>
              <a:t> de la </a:t>
            </a:r>
            <a:r>
              <a:rPr lang="cs-CZ" i="1" dirty="0" err="1"/>
              <a:t>vie</a:t>
            </a:r>
            <a:r>
              <a:rPr lang="cs-CZ" dirty="0"/>
              <a:t>] význačný subjektivní význam, stejně jako ho získávají ony negativní hodnoty založené na vratkosti života, mezi něž spadá nemoc.“</a:t>
            </a:r>
          </a:p>
          <a:p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Blanc</a:t>
            </a:r>
            <a:r>
              <a:rPr lang="cs-CZ" dirty="0"/>
              <a:t>, G.: </a:t>
            </a:r>
            <a:r>
              <a:rPr lang="cs-CZ" i="1" dirty="0"/>
              <a:t>La </a:t>
            </a:r>
            <a:r>
              <a:rPr lang="cs-CZ" i="1" dirty="0" err="1"/>
              <a:t>vie</a:t>
            </a:r>
            <a:r>
              <a:rPr lang="cs-CZ" i="1" dirty="0"/>
              <a:t> </a:t>
            </a:r>
            <a:r>
              <a:rPr lang="cs-CZ" i="1" dirty="0" err="1"/>
              <a:t>humaine</a:t>
            </a:r>
            <a:r>
              <a:rPr lang="cs-CZ" i="1" dirty="0"/>
              <a:t>. </a:t>
            </a:r>
            <a:r>
              <a:rPr lang="cs-CZ" i="1" dirty="0" err="1"/>
              <a:t>Anthropologie</a:t>
            </a:r>
            <a:r>
              <a:rPr lang="cs-CZ" i="1" dirty="0"/>
              <a:t> et biologie </a:t>
            </a:r>
            <a:r>
              <a:rPr lang="cs-CZ" i="1" dirty="0" err="1"/>
              <a:t>chez</a:t>
            </a:r>
            <a:r>
              <a:rPr lang="cs-CZ" i="1" dirty="0"/>
              <a:t> Georges Canguilhem</a:t>
            </a:r>
            <a:r>
              <a:rPr lang="cs-CZ" dirty="0"/>
              <a:t>. Paris: PUF 2002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88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Subjektivita a </a:t>
            </a:r>
            <a:r>
              <a:rPr lang="cs-CZ" dirty="0" err="1" smtClean="0"/>
              <a:t>smyslotvorba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„Na počátku individuace je vnímání: individuum se cítí nemocné. Naproti tomu na počátku subjektivity je tvorba významů, které individuum uděluje tomuto původnímu vnímání, skrze něž se zakouší jako subjekt nemoci v aktu vědomí: má vědomí o své nemoci, a je tedy nemocné. […] Individualita se týká celkového způsobu chování, zatímco subjektivita se odhaluje ve vědomé možnosti udělit tomuto chování smysl.“</a:t>
            </a:r>
          </a:p>
          <a:p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Blanc</a:t>
            </a:r>
            <a:r>
              <a:rPr lang="cs-CZ" dirty="0"/>
              <a:t>, G.: </a:t>
            </a:r>
            <a:r>
              <a:rPr lang="cs-CZ" i="1" dirty="0"/>
              <a:t>La </a:t>
            </a:r>
            <a:r>
              <a:rPr lang="cs-CZ" i="1" dirty="0" err="1"/>
              <a:t>vie</a:t>
            </a:r>
            <a:r>
              <a:rPr lang="cs-CZ" i="1" dirty="0"/>
              <a:t> </a:t>
            </a:r>
            <a:r>
              <a:rPr lang="cs-CZ" i="1" dirty="0" err="1"/>
              <a:t>humaine</a:t>
            </a:r>
            <a:r>
              <a:rPr lang="cs-CZ" i="1" dirty="0"/>
              <a:t>. </a:t>
            </a:r>
            <a:r>
              <a:rPr lang="cs-CZ" i="1" dirty="0" err="1"/>
              <a:t>Anthropologie</a:t>
            </a:r>
            <a:r>
              <a:rPr lang="cs-CZ" i="1" dirty="0"/>
              <a:t> et biologie </a:t>
            </a:r>
            <a:r>
              <a:rPr lang="cs-CZ" i="1" dirty="0" err="1"/>
              <a:t>chez</a:t>
            </a:r>
            <a:r>
              <a:rPr lang="cs-CZ" i="1" dirty="0"/>
              <a:t> Georges Canguilhem</a:t>
            </a:r>
            <a:r>
              <a:rPr lang="cs-CZ" dirty="0"/>
              <a:t>, c. d., s. 46.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800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Lekce čerpaná z dysfunkcí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René </a:t>
            </a:r>
            <a:r>
              <a:rPr lang="cs-CZ" dirty="0" err="1"/>
              <a:t>Leriche</a:t>
            </a:r>
            <a:r>
              <a:rPr lang="cs-CZ" dirty="0"/>
              <a:t>: „zdraví, toť život během ticha orgánů“. Canguilhem, G.: </a:t>
            </a:r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Normal</a:t>
            </a:r>
            <a:r>
              <a:rPr lang="cs-CZ" i="1" dirty="0"/>
              <a:t> et </a:t>
            </a:r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Pathologique</a:t>
            </a:r>
            <a:r>
              <a:rPr lang="cs-CZ" dirty="0"/>
              <a:t>, c. d., s. 52.</a:t>
            </a:r>
          </a:p>
          <a:p>
            <a:r>
              <a:rPr lang="cs-CZ" dirty="0"/>
              <a:t>„Protože tělo (jeho orgány a funkce) bylo především poznáváno a odkrýváno ne díky výkonům silných, ale prostřednictvím poruch slabých, nemocných, postižených, zraněných (neboť zdraví je tiché a jako takové je zdrojem onoho hluboce mylného dojmu, že vše je samozřejmé), budou to otřesy ducha a jeho dysfunkce, v nichž budu hledat poučení.“</a:t>
            </a:r>
          </a:p>
          <a:p>
            <a:r>
              <a:rPr lang="cs-CZ" dirty="0" err="1"/>
              <a:t>Michaux</a:t>
            </a:r>
            <a:r>
              <a:rPr lang="cs-CZ" dirty="0"/>
              <a:t>, H.: </a:t>
            </a:r>
            <a:r>
              <a:rPr lang="cs-CZ" i="1" dirty="0"/>
              <a:t>Les </a:t>
            </a:r>
            <a:r>
              <a:rPr lang="cs-CZ" i="1" dirty="0" err="1"/>
              <a:t>grandes</a:t>
            </a:r>
            <a:r>
              <a:rPr lang="cs-CZ" i="1" dirty="0"/>
              <a:t> </a:t>
            </a:r>
            <a:r>
              <a:rPr lang="fr-FR" i="1" dirty="0"/>
              <a:t>é</a:t>
            </a:r>
            <a:r>
              <a:rPr lang="cs-CZ" i="1" dirty="0" err="1"/>
              <a:t>preuves</a:t>
            </a:r>
            <a:r>
              <a:rPr lang="cs-CZ" i="1" dirty="0"/>
              <a:t> de </a:t>
            </a:r>
            <a:r>
              <a:rPr lang="cs-CZ" i="1" dirty="0" err="1"/>
              <a:t>l’esprit</a:t>
            </a:r>
            <a:r>
              <a:rPr lang="cs-CZ" i="1" dirty="0"/>
              <a:t> et les </a:t>
            </a:r>
            <a:r>
              <a:rPr lang="cs-CZ" i="1" dirty="0" err="1"/>
              <a:t>innombrables</a:t>
            </a:r>
            <a:r>
              <a:rPr lang="cs-CZ" i="1" dirty="0"/>
              <a:t> </a:t>
            </a:r>
            <a:r>
              <a:rPr lang="cs-CZ" i="1" dirty="0" err="1"/>
              <a:t>petites</a:t>
            </a:r>
            <a:r>
              <a:rPr lang="cs-CZ" i="1" dirty="0"/>
              <a:t>.</a:t>
            </a:r>
            <a:r>
              <a:rPr lang="cs-CZ" dirty="0"/>
              <a:t> Paris: </a:t>
            </a:r>
            <a:r>
              <a:rPr lang="cs-CZ" dirty="0" err="1"/>
              <a:t>Gallimard</a:t>
            </a:r>
            <a:r>
              <a:rPr lang="cs-CZ" dirty="0"/>
              <a:t> 1966, s. 14.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5985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Nemoc jako odlišný chod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„Celý život jsem byl nemocný a nepřeji si nic jiného než v tom pokračovat. Stavy životního strádání mě vždycky naučily daleko více o přemíře mé síly než maloměšťácké představy o tom, že nejdůležitější a dostačující je dobré zdraví. Bez nemoci bychom se nedozvěděli nic o naší síle.“</a:t>
            </a:r>
          </a:p>
          <a:p>
            <a:r>
              <a:rPr lang="cs-CZ" dirty="0" err="1"/>
              <a:t>Artaud</a:t>
            </a:r>
            <a:r>
              <a:rPr lang="cs-CZ" dirty="0"/>
              <a:t>, A.: </a:t>
            </a:r>
            <a:r>
              <a:rPr lang="cs-CZ" i="1" dirty="0" err="1"/>
              <a:t>Œuvres</a:t>
            </a:r>
            <a:r>
              <a:rPr lang="cs-CZ" dirty="0"/>
              <a:t>. Paris: </a:t>
            </a:r>
            <a:r>
              <a:rPr lang="cs-CZ" dirty="0" err="1"/>
              <a:t>Gallimard</a:t>
            </a:r>
            <a:r>
              <a:rPr lang="cs-CZ" dirty="0"/>
              <a:t> 2011, s. 532.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7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Teze o hluboké kontinuitě života a mysli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„organizační </a:t>
            </a:r>
            <a:r>
              <a:rPr lang="cs-CZ" dirty="0"/>
              <a:t>vlastnosti specifické pro mysl jsou bohatší verzí základních vlastností života.“ (Thompson 2007, </a:t>
            </a:r>
            <a:r>
              <a:rPr lang="cs-CZ" dirty="0" err="1"/>
              <a:t>ix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 smtClean="0"/>
              <a:t>V životě </a:t>
            </a:r>
            <a:r>
              <a:rPr lang="cs-CZ" dirty="0"/>
              <a:t>samotném (jeho potřebnosti, jeho </a:t>
            </a:r>
            <a:r>
              <a:rPr lang="cs-CZ" dirty="0" err="1"/>
              <a:t>vystavenosti</a:t>
            </a:r>
            <a:r>
              <a:rPr lang="cs-CZ" dirty="0"/>
              <a:t>, jeho </a:t>
            </a:r>
            <a:r>
              <a:rPr lang="cs-CZ" dirty="0" smtClean="0"/>
              <a:t>sebe-organizaci) </a:t>
            </a:r>
            <a:r>
              <a:rPr lang="cs-CZ" dirty="0"/>
              <a:t>je třeba hledat podmínky pro to, co konstituuje mysl </a:t>
            </a:r>
            <a:r>
              <a:rPr lang="cs-CZ" dirty="0" smtClean="0"/>
              <a:t>– co ji činí tím, čím je. </a:t>
            </a:r>
          </a:p>
          <a:p>
            <a:pPr marL="0" indent="0">
              <a:buNone/>
            </a:pPr>
            <a:r>
              <a:rPr lang="cs-CZ" dirty="0" smtClean="0"/>
              <a:t>Moje otázka: </a:t>
            </a:r>
            <a:r>
              <a:rPr lang="cs-CZ" dirty="0"/>
              <a:t>lze tuto tezi o kontinuitě života a mysli </a:t>
            </a:r>
            <a:r>
              <a:rPr lang="cs-CZ" dirty="0" smtClean="0"/>
              <a:t>rozvinout dále, </a:t>
            </a:r>
            <a:r>
              <a:rPr lang="cs-CZ" dirty="0"/>
              <a:t>tak, aby zahrnovala i vysvětlení zrodu subjektivity z toho, co znamená pro lidskou bytost žít?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279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Sám sobě otázkou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mtClean="0"/>
              <a:t>V</a:t>
            </a:r>
            <a:r>
              <a:rPr lang="cs-CZ" dirty="0"/>
              <a:t> nemoci „je důvěra k životu tatam: život sám se stal </a:t>
            </a:r>
            <a:r>
              <a:rPr lang="cs-CZ" i="1" dirty="0"/>
              <a:t>problémem</a:t>
            </a:r>
            <a:r>
              <a:rPr lang="cs-CZ" dirty="0"/>
              <a:t>“. </a:t>
            </a:r>
          </a:p>
          <a:p>
            <a:r>
              <a:rPr lang="cs-CZ" dirty="0"/>
              <a:t>Nietzsche, F.: </a:t>
            </a:r>
            <a:r>
              <a:rPr lang="cs-CZ" i="1" dirty="0"/>
              <a:t>Radostná věda</a:t>
            </a:r>
            <a:r>
              <a:rPr lang="cs-CZ" dirty="0"/>
              <a:t>, přel. V. Koubová. Praha: Aurora 2001, Předmluva k druhému vydání, s. 13.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688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Život = realizace možností = samo-pohyb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„Žít znamená realizovat možnosti, realizace možností znamená tedy, že život je, jak Heidegger říká, vždy sám před sebou, že k němu podstatně náleží pro-</a:t>
            </a:r>
            <a:r>
              <a:rPr lang="cs-CZ" dirty="0" err="1"/>
              <a:t>jekt</a:t>
            </a:r>
            <a:r>
              <a:rPr lang="cs-CZ" dirty="0"/>
              <a:t>. […] Každá realizace možností se však děje posléze pohybem – i realizace, tedy průběh a provádění vlastního života je tedy něco tělesného.“</a:t>
            </a:r>
          </a:p>
          <a:p>
            <a:r>
              <a:rPr lang="cs-CZ" dirty="0"/>
              <a:t>Patočka, J.: „[Koncept přednášky o tělesnosti]“. In: </a:t>
            </a:r>
            <a:r>
              <a:rPr lang="cs-CZ" i="1" dirty="0"/>
              <a:t>Fenomenologické spisy III/2, O Zjevování</a:t>
            </a:r>
            <a:r>
              <a:rPr lang="cs-CZ" dirty="0"/>
              <a:t>, Praha: </a:t>
            </a:r>
            <a:r>
              <a:rPr lang="cs-CZ" dirty="0" err="1"/>
              <a:t>Oikoymenh</a:t>
            </a:r>
            <a:r>
              <a:rPr lang="cs-CZ" dirty="0"/>
              <a:t> 2016, s. 227.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896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Jednota existence a organického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Oproti častým tendencím ostře rozdělovat „pouhý život“ a „lidskou existenci“:</a:t>
            </a:r>
          </a:p>
          <a:p>
            <a:r>
              <a:rPr lang="cs-CZ" dirty="0" smtClean="0"/>
              <a:t>„</a:t>
            </a:r>
            <a:r>
              <a:rPr lang="cs-CZ" dirty="0"/>
              <a:t>navrácení existence životu či spíše uchopení původní jednoty existenciálního a organického“, </a:t>
            </a:r>
          </a:p>
          <a:p>
            <a:r>
              <a:rPr lang="fr-FR" dirty="0"/>
              <a:t>Barbaras, R.: </a:t>
            </a:r>
            <a:r>
              <a:rPr lang="fr-FR" i="1" dirty="0"/>
              <a:t>Vie et intentionnalité : Recherches phénoménologiques</a:t>
            </a:r>
            <a:r>
              <a:rPr lang="fr-FR" dirty="0"/>
              <a:t>. </a:t>
            </a:r>
            <a:r>
              <a:rPr lang="it-IT" dirty="0"/>
              <a:t>Paris: Vrin 2003, s. 104.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207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Existence jako </a:t>
            </a:r>
            <a:r>
              <a:rPr lang="cs-CZ" i="1" dirty="0" smtClean="0"/>
              <a:t>modus </a:t>
            </a:r>
            <a:r>
              <a:rPr lang="cs-CZ" dirty="0" smtClean="0"/>
              <a:t>organického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Existence je</a:t>
            </a:r>
            <a:r>
              <a:rPr lang="cs-CZ" dirty="0"/>
              <a:t> „modifikací života, který z instinktivní jednoznačnosti přechází do praktické mnohoznačnosti a kterému neběží již pouze o něj sám jako jsoucno, nýbrž o </a:t>
            </a:r>
            <a:r>
              <a:rPr lang="cs-CZ" i="1" dirty="0"/>
              <a:t>modus</a:t>
            </a:r>
            <a:r>
              <a:rPr lang="cs-CZ" dirty="0"/>
              <a:t>, způsob, jak je, jakým </a:t>
            </a:r>
            <a:r>
              <a:rPr lang="cs-CZ" i="1" dirty="0"/>
              <a:t>provádí</a:t>
            </a:r>
            <a:r>
              <a:rPr lang="cs-CZ" dirty="0"/>
              <a:t> svou existenci.“</a:t>
            </a:r>
          </a:p>
          <a:p>
            <a:r>
              <a:rPr lang="cs-CZ" dirty="0"/>
              <a:t>Patočka, J.: „</a:t>
            </a:r>
            <a:r>
              <a:rPr lang="cs-CZ" i="1" dirty="0"/>
              <a:t>Přirozený svět</a:t>
            </a:r>
            <a:r>
              <a:rPr lang="cs-CZ" dirty="0"/>
              <a:t> v meditaci svého autora po třiatřiceti letech“. In: </a:t>
            </a:r>
            <a:r>
              <a:rPr lang="cs-CZ" i="1" dirty="0"/>
              <a:t>Fenomenologické spisy II/2, Co je existence,</a:t>
            </a:r>
            <a:r>
              <a:rPr lang="cs-CZ" dirty="0"/>
              <a:t> Praha: </a:t>
            </a:r>
            <a:r>
              <a:rPr lang="cs-CZ" dirty="0" err="1"/>
              <a:t>Oikoymenh</a:t>
            </a:r>
            <a:r>
              <a:rPr lang="cs-CZ" dirty="0"/>
              <a:t> 2009, s. 317.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85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9184" y="365125"/>
            <a:ext cx="11676888" cy="1325563"/>
          </a:xfrm>
        </p:spPr>
        <p:txBody>
          <a:bodyPr/>
          <a:lstStyle/>
          <a:p>
            <a:r>
              <a:rPr lang="cs-CZ" dirty="0" smtClean="0"/>
              <a:t>Třetí pohyb u Patočky: odpoutání od vitálního řádu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třetí pohyb je </a:t>
            </a:r>
            <a:r>
              <a:rPr lang="cs-CZ" dirty="0" smtClean="0"/>
              <a:t>starosti </a:t>
            </a:r>
            <a:r>
              <a:rPr lang="cs-CZ" dirty="0"/>
              <a:t>o udržení života zproštěn a uskutečňuje se právě skrze jisté osvobození či odpoutání od vitálního řádu, který je poněkud nespravedlivě redukován na „zařazení do nevůle udržování života“ či „otroctví vůči životu“. </a:t>
            </a:r>
          </a:p>
          <a:p>
            <a:r>
              <a:rPr lang="cs-CZ" dirty="0"/>
              <a:t>Patočka, J.: </a:t>
            </a:r>
            <a:r>
              <a:rPr lang="cs-CZ" i="1" dirty="0"/>
              <a:t>Kacířské eseje. </a:t>
            </a:r>
            <a:r>
              <a:rPr lang="cs-CZ" dirty="0"/>
              <a:t>In: </a:t>
            </a:r>
            <a:r>
              <a:rPr lang="cs-CZ" i="1" dirty="0"/>
              <a:t>Péče o duši III, </a:t>
            </a:r>
            <a:r>
              <a:rPr lang="cs-CZ" dirty="0"/>
              <a:t>Praha: </a:t>
            </a:r>
            <a:r>
              <a:rPr lang="cs-CZ" dirty="0" err="1"/>
              <a:t>Oikoymenh</a:t>
            </a:r>
            <a:r>
              <a:rPr lang="cs-CZ" dirty="0"/>
              <a:t> 2002, s. 39 a 130.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476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Redukcionistické vymezení života u Patočky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„život, kterému nepřichází na mysl nic jiného než žít (jakožto cíl), ostatně tak naplněný obstaráváním toho nejbližšího každodenního chleba a využitím toho, co poskytuje okolí, že plnění této úlohy naplňuje skoro úplně každodenní rozvrh“. </a:t>
            </a:r>
          </a:p>
          <a:p>
            <a:r>
              <a:rPr lang="cs-CZ" i="1" dirty="0" err="1" smtClean="0"/>
              <a:t>Tamt</a:t>
            </a:r>
            <a:r>
              <a:rPr lang="cs-CZ" i="1" dirty="0"/>
              <a:t>.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s. 29.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571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Barbarasova</a:t>
            </a:r>
            <a:r>
              <a:rPr lang="cs-CZ" dirty="0" smtClean="0"/>
              <a:t> kritická recepce Patočky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Takové oddělení třetího pohybu vůči dvěma prvým znamená „rozštěpení mezi rovinou vitální a rovinou v pravém smyslu existenciální, která je rovinou lidskosti a pravdy, přítomné v samotném jádru existence“.</a:t>
            </a:r>
          </a:p>
          <a:p>
            <a:r>
              <a:rPr lang="cs-CZ" dirty="0" smtClean="0"/>
              <a:t>Barbaras, R.: </a:t>
            </a:r>
            <a:r>
              <a:rPr lang="cs-CZ" i="1" dirty="0" err="1" smtClean="0"/>
              <a:t>Introduction</a:t>
            </a:r>
            <a:r>
              <a:rPr lang="cs-CZ" i="1" dirty="0" smtClean="0"/>
              <a:t> à </a:t>
            </a:r>
            <a:r>
              <a:rPr lang="cs-CZ" i="1" dirty="0" err="1" smtClean="0"/>
              <a:t>une</a:t>
            </a:r>
            <a:r>
              <a:rPr lang="cs-CZ" i="1" dirty="0" smtClean="0"/>
              <a:t> </a:t>
            </a:r>
            <a:r>
              <a:rPr lang="cs-CZ" i="1" dirty="0" err="1" smtClean="0"/>
              <a:t>phénoménologie</a:t>
            </a:r>
            <a:r>
              <a:rPr lang="cs-CZ" i="1" dirty="0" smtClean="0"/>
              <a:t> de la </a:t>
            </a:r>
            <a:r>
              <a:rPr lang="cs-CZ" i="1" dirty="0" err="1" smtClean="0"/>
              <a:t>vie</a:t>
            </a:r>
            <a:r>
              <a:rPr lang="cs-CZ" i="1" dirty="0" smtClean="0"/>
              <a:t>, </a:t>
            </a:r>
            <a:r>
              <a:rPr lang="cs-CZ" dirty="0" smtClean="0"/>
              <a:t>c. d., s. 125.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112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Kontinuita i oddělení mezi životem a existencí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myslet zároveň kontinuitu a oddělení mezi životem a existencí v přísném smyslu, chceme-li dostát následujícím dvěma požadavkům: </a:t>
            </a:r>
          </a:p>
          <a:p>
            <a:r>
              <a:rPr lang="cs-CZ" dirty="0"/>
              <a:t>1) myslet kontinuitu a vyhnout se přitom úskalí unifikujícího myšlení, které se snaží rozpustit specifičnost člověka v jeho biologických určeních a </a:t>
            </a:r>
          </a:p>
          <a:p>
            <a:r>
              <a:rPr lang="cs-CZ" dirty="0"/>
              <a:t>2) myslet oddělení a vznik lidské subjektivity na základě onoho původnějšího ukotvení v životě, aniž bychom přehlíželi dluh, který má lidské bytí vůči vitální sféře, a aniž bychom smysl života redukovali na pouhou dynamiku sebezachování.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33134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849</Words>
  <Application>Microsoft Office PowerPoint</Application>
  <PresentationFormat>Širokoúhlá obrazovka</PresentationFormat>
  <Paragraphs>66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Kontinuita života, mysli a subjektivity</vt:lpstr>
      <vt:lpstr>Teze o hluboké kontinuitě života a mysli</vt:lpstr>
      <vt:lpstr>Život = realizace možností = samo-pohyb</vt:lpstr>
      <vt:lpstr>Jednota existence a organického života</vt:lpstr>
      <vt:lpstr>Existence jako modus organického života</vt:lpstr>
      <vt:lpstr>Třetí pohyb u Patočky: odpoutání od vitálního řádu</vt:lpstr>
      <vt:lpstr>Redukcionistické vymezení života u Patočky</vt:lpstr>
      <vt:lpstr>Barbarasova kritická recepce Patočky</vt:lpstr>
      <vt:lpstr>Kontinuita i oddělení mezi životem a existencí</vt:lpstr>
      <vt:lpstr>Canguilhemova revalorizace pojmu života</vt:lpstr>
      <vt:lpstr>Biologická normativita</vt:lpstr>
      <vt:lpstr>Relace předchází sebe-vydělení individua</vt:lpstr>
      <vt:lpstr>Kritika substanciálního pojetí živé bytosti</vt:lpstr>
      <vt:lpstr>Biocentrická vs. Antropocentrická perspektiva</vt:lpstr>
      <vt:lpstr>Normy se stávají explicitní, jsou-li porušeny</vt:lpstr>
      <vt:lpstr>Subjektivní význam nemoci</vt:lpstr>
      <vt:lpstr>Subjektivita a smyslotvorba</vt:lpstr>
      <vt:lpstr>Lekce čerpaná z dysfunkcí</vt:lpstr>
      <vt:lpstr>Nemoc jako odlišný chod života</vt:lpstr>
      <vt:lpstr>Sám sobě otázkou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Kontinuita života, mysli a subjektivity</dc:title>
  <dc:creator>Švec, Ondřej</dc:creator>
  <cp:lastModifiedBy>Ondrej Svec</cp:lastModifiedBy>
  <cp:revision>4</cp:revision>
  <dcterms:created xsi:type="dcterms:W3CDTF">2018-12-18T09:30:39Z</dcterms:created>
  <dcterms:modified xsi:type="dcterms:W3CDTF">2018-12-24T09:43:36Z</dcterms:modified>
</cp:coreProperties>
</file>