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notesMasterIdLst>
    <p:notesMasterId r:id="rId25"/>
  </p:notesMasterIdLst>
  <p:sldIdLst>
    <p:sldId id="257" r:id="rId5"/>
    <p:sldId id="258" r:id="rId6"/>
    <p:sldId id="260" r:id="rId7"/>
    <p:sldId id="259" r:id="rId8"/>
    <p:sldId id="261" r:id="rId9"/>
    <p:sldId id="265" r:id="rId10"/>
    <p:sldId id="262" r:id="rId11"/>
    <p:sldId id="280" r:id="rId12"/>
    <p:sldId id="263" r:id="rId13"/>
    <p:sldId id="264" r:id="rId14"/>
    <p:sldId id="279" r:id="rId15"/>
    <p:sldId id="281" r:id="rId16"/>
    <p:sldId id="266" r:id="rId17"/>
    <p:sldId id="270" r:id="rId18"/>
    <p:sldId id="271" r:id="rId19"/>
    <p:sldId id="274" r:id="rId20"/>
    <p:sldId id="275" r:id="rId21"/>
    <p:sldId id="276" r:id="rId22"/>
    <p:sldId id="278" r:id="rId23"/>
    <p:sldId id="27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5071" autoAdjust="0"/>
  </p:normalViewPr>
  <p:slideViewPr>
    <p:cSldViewPr snapToGrid="0">
      <p:cViewPr varScale="1">
        <p:scale>
          <a:sx n="79" d="100"/>
          <a:sy n="79" d="100"/>
        </p:scale>
        <p:origin x="754" y="67"/>
      </p:cViewPr>
      <p:guideLst/>
    </p:cSldViewPr>
  </p:slideViewPr>
  <p:outlineViewPr>
    <p:cViewPr>
      <p:scale>
        <a:sx n="33" d="100"/>
        <a:sy n="33" d="100"/>
      </p:scale>
      <p:origin x="0" y="-290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206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B789963A-4F08-4C79-8BAD-B5B5D493349B}"/>
    <pc:docChg chg="undo custSel modSld">
      <pc:chgData name="Jarolímková, Adéla" userId="999f5e52-b3b5-4322-ac6a-365c09c88039" providerId="ADAL" clId="{B789963A-4F08-4C79-8BAD-B5B5D493349B}" dt="2019-03-19T08:04:54.178" v="3" actId="478"/>
      <pc:docMkLst>
        <pc:docMk/>
      </pc:docMkLst>
      <pc:sldChg chg="addSp delSp">
        <pc:chgData name="Jarolímková, Adéla" userId="999f5e52-b3b5-4322-ac6a-365c09c88039" providerId="ADAL" clId="{B789963A-4F08-4C79-8BAD-B5B5D493349B}" dt="2019-03-19T08:04:54.178" v="3" actId="478"/>
        <pc:sldMkLst>
          <pc:docMk/>
          <pc:sldMk cId="0" sldId="257"/>
        </pc:sldMkLst>
        <pc:picChg chg="del">
          <ac:chgData name="Jarolímková, Adéla" userId="999f5e52-b3b5-4322-ac6a-365c09c88039" providerId="ADAL" clId="{B789963A-4F08-4C79-8BAD-B5B5D493349B}" dt="2019-03-19T08:04:52.539" v="2" actId="478"/>
          <ac:picMkLst>
            <pc:docMk/>
            <pc:sldMk cId="0" sldId="257"/>
            <ac:picMk id="5" creationId="{00000000-0000-0000-0000-000000000000}"/>
          </ac:picMkLst>
        </pc:picChg>
        <pc:picChg chg="add del">
          <ac:chgData name="Jarolímková, Adéla" userId="999f5e52-b3b5-4322-ac6a-365c09c88039" providerId="ADAL" clId="{B789963A-4F08-4C79-8BAD-B5B5D493349B}" dt="2019-03-19T08:04:54.178" v="3" actId="478"/>
          <ac:picMkLst>
            <pc:docMk/>
            <pc:sldMk cId="0" sldId="257"/>
            <ac:picMk id="6" creationId="{87E8CAFA-0345-4A4D-822F-03FCF41E3C08}"/>
          </ac:picMkLst>
        </pc:picChg>
      </pc:sldChg>
    </pc:docChg>
  </pc:docChgLst>
  <pc:docChgLst>
    <pc:chgData name="Jarolímková, Adéla" userId="999f5e52-b3b5-4322-ac6a-365c09c88039" providerId="ADAL" clId="{CE0DAEBB-4DD2-467E-95EE-13DE47B56B29}"/>
    <pc:docChg chg="delSld">
      <pc:chgData name="Jarolímková, Adéla" userId="999f5e52-b3b5-4322-ac6a-365c09c88039" providerId="ADAL" clId="{CE0DAEBB-4DD2-467E-95EE-13DE47B56B29}" dt="2023-03-08T07:35:33.949" v="0" actId="47"/>
      <pc:docMkLst>
        <pc:docMk/>
      </pc:docMkLst>
      <pc:sldChg chg="del">
        <pc:chgData name="Jarolímková, Adéla" userId="999f5e52-b3b5-4322-ac6a-365c09c88039" providerId="ADAL" clId="{CE0DAEBB-4DD2-467E-95EE-13DE47B56B29}" dt="2023-03-08T07:35:33.949" v="0" actId="47"/>
        <pc:sldMkLst>
          <pc:docMk/>
          <pc:sldMk cId="1425764483" sldId="277"/>
        </pc:sldMkLst>
      </pc:sldChg>
    </pc:docChg>
  </pc:docChgLst>
  <pc:docChgLst>
    <pc:chgData name="Jarolímková, Adéla" userId="999f5e52-b3b5-4322-ac6a-365c09c88039" providerId="ADAL" clId="{6952C01E-A881-493B-88CF-80A8EC3D76AC}"/>
    <pc:docChg chg="modSld">
      <pc:chgData name="Jarolímková, Adéla" userId="999f5e52-b3b5-4322-ac6a-365c09c88039" providerId="ADAL" clId="{6952C01E-A881-493B-88CF-80A8EC3D76AC}" dt="2022-03-01T12:41:54.594" v="80" actId="20577"/>
      <pc:docMkLst>
        <pc:docMk/>
      </pc:docMkLst>
      <pc:sldChg chg="modSp mod">
        <pc:chgData name="Jarolímková, Adéla" userId="999f5e52-b3b5-4322-ac6a-365c09c88039" providerId="ADAL" clId="{6952C01E-A881-493B-88CF-80A8EC3D76AC}" dt="2022-03-01T12:37:43.207" v="43" actId="20577"/>
        <pc:sldMkLst>
          <pc:docMk/>
          <pc:sldMk cId="297276360" sldId="264"/>
        </pc:sldMkLst>
        <pc:spChg chg="mod">
          <ac:chgData name="Jarolímková, Adéla" userId="999f5e52-b3b5-4322-ac6a-365c09c88039" providerId="ADAL" clId="{6952C01E-A881-493B-88CF-80A8EC3D76AC}" dt="2022-03-01T12:37:43.207" v="43" actId="20577"/>
          <ac:spMkLst>
            <pc:docMk/>
            <pc:sldMk cId="297276360" sldId="264"/>
            <ac:spMk id="3" creationId="{00000000-0000-0000-0000-000000000000}"/>
          </ac:spMkLst>
        </pc:spChg>
      </pc:sldChg>
      <pc:sldChg chg="modSp mod">
        <pc:chgData name="Jarolímková, Adéla" userId="999f5e52-b3b5-4322-ac6a-365c09c88039" providerId="ADAL" clId="{6952C01E-A881-493B-88CF-80A8EC3D76AC}" dt="2022-03-01T12:41:54.594" v="80" actId="20577"/>
        <pc:sldMkLst>
          <pc:docMk/>
          <pc:sldMk cId="100320628" sldId="275"/>
        </pc:sldMkLst>
        <pc:spChg chg="mod">
          <ac:chgData name="Jarolímková, Adéla" userId="999f5e52-b3b5-4322-ac6a-365c09c88039" providerId="ADAL" clId="{6952C01E-A881-493B-88CF-80A8EC3D76AC}" dt="2022-03-01T12:41:54.594" v="80" actId="20577"/>
          <ac:spMkLst>
            <pc:docMk/>
            <pc:sldMk cId="100320628" sldId="275"/>
            <ac:spMk id="6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DDAF7E42-BB19-42DD-979D-D2F5B8C78117}"/>
    <pc:docChg chg="custSel addSld modSld">
      <pc:chgData name="Jarolímková, Adéla" userId="999f5e52-b3b5-4322-ac6a-365c09c88039" providerId="ADAL" clId="{DDAF7E42-BB19-42DD-979D-D2F5B8C78117}" dt="2019-02-07T11:06:46.876" v="383" actId="20577"/>
      <pc:docMkLst>
        <pc:docMk/>
      </pc:docMkLst>
      <pc:sldChg chg="modSp">
        <pc:chgData name="Jarolímková, Adéla" userId="999f5e52-b3b5-4322-ac6a-365c09c88039" providerId="ADAL" clId="{DDAF7E42-BB19-42DD-979D-D2F5B8C78117}" dt="2019-02-07T10:12:39.898" v="12" actId="20577"/>
        <pc:sldMkLst>
          <pc:docMk/>
          <pc:sldMk cId="0" sldId="257"/>
        </pc:sldMkLst>
        <pc:spChg chg="mod">
          <ac:chgData name="Jarolímková, Adéla" userId="999f5e52-b3b5-4322-ac6a-365c09c88039" providerId="ADAL" clId="{DDAF7E42-BB19-42DD-979D-D2F5B8C78117}" dt="2019-02-07T10:12:39.898" v="12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65B5E-00EE-479E-A7BD-1490D5D782D1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ED3EE-338E-456F-983B-71693D9ED7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68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První</a:t>
            </a:r>
            <a:r>
              <a:rPr lang="cs-CZ" baseline="0" dirty="0"/>
              <a:t> „povinný výtisk“ – Francie, 1537, František I (nebylo příliš respektováno) – zrušeno za francouzské revoluce, 1594 Belgie, 1624 císař Ferdinand II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ED3EE-338E-456F-983B-71693D9ED7E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2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897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86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0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9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9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8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17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2C2366D-6EA6-4D01-BAC3-453D0A349C3F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5403F39-03D7-4D5D-BDCE-B4BD78DFA2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2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odok.cz/veklep-detail?pid=KORNBBXEMCL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b.se/in-english/about-us/how-we-collect-material/legal-deposit.html" TargetMode="External"/><Relationship Id="rId3" Type="http://schemas.openxmlformats.org/officeDocument/2006/relationships/hyperlink" Target="https://www.kansalliskirjasto.fi/en/legal-deposit-office" TargetMode="External"/><Relationship Id="rId7" Type="http://schemas.openxmlformats.org/officeDocument/2006/relationships/hyperlink" Target="https://www.bne.es/en/about-us/acquisitions/legal-deposit" TargetMode="External"/><Relationship Id="rId2" Type="http://schemas.openxmlformats.org/officeDocument/2006/relationships/hyperlink" Target="https://pro.kb.dk/en/legal-depos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nb.ac.at/en/library/reading-rooms-at-heldenplatz/structure-of-holdings/delivery-of-publications/depositing-of-printed-media" TargetMode="External"/><Relationship Id="rId5" Type="http://schemas.openxmlformats.org/officeDocument/2006/relationships/hyperlink" Target="https://www.dnb.de/EN/Professionell/Sammeln/sammeln_node.html#sprg314410" TargetMode="External"/><Relationship Id="rId10" Type="http://schemas.openxmlformats.org/officeDocument/2006/relationships/hyperlink" Target="https://www.copyright.gov/help/faq/mandatory_deposit.html" TargetMode="External"/><Relationship Id="rId4" Type="http://schemas.openxmlformats.org/officeDocument/2006/relationships/hyperlink" Target="https://www.nli.ie/en/how-we-acquire-our-collections.aspx" TargetMode="External"/><Relationship Id="rId9" Type="http://schemas.openxmlformats.org/officeDocument/2006/relationships/hyperlink" Target="https://www.bl.uk/legal-deposit/about-legal-deposi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kp.cz/sluzby/sluzby-pro/cip-katalogizace-v-kniz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dublincore.org/documents/dces/" TargetMode="External"/><Relationship Id="rId3" Type="http://schemas.openxmlformats.org/officeDocument/2006/relationships/hyperlink" Target="https://www.loc.gov/marc/marcdocz.html" TargetMode="External"/><Relationship Id="rId7" Type="http://schemas.openxmlformats.org/officeDocument/2006/relationships/hyperlink" Target="http://loc.gov/bibframe/" TargetMode="External"/><Relationship Id="rId2" Type="http://schemas.openxmlformats.org/officeDocument/2006/relationships/hyperlink" Target="https://www.ifla.org/publications/unimarc-formats-and-related-document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iteur.org/8/ONIX/" TargetMode="External"/><Relationship Id="rId5" Type="http://schemas.openxmlformats.org/officeDocument/2006/relationships/hyperlink" Target="http://www.loc.gov/standards/mods/" TargetMode="External"/><Relationship Id="rId4" Type="http://schemas.openxmlformats.org/officeDocument/2006/relationships/hyperlink" Target="http://www.loc.gov/standards/marcxml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niso.org/apps/group_public/download.php/14978/z39-50-2003_s2014.pdf" TargetMode="External"/><Relationship Id="rId2" Type="http://schemas.openxmlformats.org/officeDocument/2006/relationships/hyperlink" Target="https://www.niso.org/sites/default/files/2017-08/Z3950_prime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penarchives.org/pmh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registrdigitalizace.cz/rdcz/hom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cz/slide/3335299/" TargetMode="External"/><Relationship Id="rId2" Type="http://schemas.openxmlformats.org/officeDocument/2006/relationships/hyperlink" Target="http://archive.ifla.org/VII/s12/guidelines-national-bibliographies-electronic-ag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ulletinskip.skipcr.cz/vsechna-cisla/prohlizet-cisla/2018-rocnik-27-cislo-1/koncepce-narodniho-systemu-analytick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Národní bibliografie </a:t>
            </a:r>
            <a:br>
              <a:rPr lang="cs-CZ" dirty="0" smtClean="0"/>
            </a:br>
            <a:r>
              <a:rPr lang="cs-CZ" dirty="0" smtClean="0"/>
              <a:t>a národní autority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Adéla Jarolímková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povinného výtisku v </a:t>
            </a:r>
            <a:r>
              <a:rPr lang="cs-CZ" dirty="0" err="1"/>
              <a:t>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/>
              <a:t>Návrh MK na změnu zákonů 257/2001 (knihovní zákon), 37/1995 (zákon o neperiodických publikacích) a 46/2000 (tiskový zákon) – usnesení vlády 4.11.2019 – PS nestihla projednat (sněmovní tisk </a:t>
            </a:r>
            <a:r>
              <a:rPr lang="cs-CZ" sz="2000" dirty="0">
                <a:hlinkClick r:id="rId2"/>
              </a:rPr>
              <a:t>zde</a:t>
            </a:r>
            <a:r>
              <a:rPr lang="cs-CZ" sz="2000" dirty="0"/>
              <a:t>)</a:t>
            </a:r>
          </a:p>
          <a:p>
            <a:pPr lvl="1"/>
            <a:r>
              <a:rPr lang="cs-CZ" sz="1800" dirty="0"/>
              <a:t>Počítá s elektronickým povinným výtiskem neperiodických i periodických publikací</a:t>
            </a:r>
          </a:p>
          <a:p>
            <a:pPr lvl="1"/>
            <a:r>
              <a:rPr lang="cs-CZ" sz="1800" dirty="0" err="1"/>
              <a:t>Harvesting</a:t>
            </a:r>
            <a:r>
              <a:rPr lang="cs-CZ" sz="1800" dirty="0"/>
              <a:t> informací volně dostupných prostřednictvím služeb informační společnosti</a:t>
            </a:r>
          </a:p>
          <a:p>
            <a:pPr lvl="1"/>
            <a:r>
              <a:rPr lang="cs-CZ" sz="1800" dirty="0"/>
              <a:t>Databázi buduje NK, užívat mohou ostatní knihovny, které jsou příjemci povinných výtisků</a:t>
            </a:r>
          </a:p>
          <a:p>
            <a:pPr lvl="1"/>
            <a:r>
              <a:rPr lang="cs-CZ" sz="1800" dirty="0"/>
              <a:t>Obsah databází bude přístupný pouze na místě, nebude možné zhotovovat rozmnoženiny</a:t>
            </a:r>
          </a:p>
          <a:p>
            <a:pPr lvl="1"/>
            <a:r>
              <a:rPr lang="cs-CZ" sz="1800" dirty="0"/>
              <a:t>V případě souběhu elektronického a tištěného vydání je okruh užívajících knihoven dále omezen</a:t>
            </a:r>
          </a:p>
          <a:p>
            <a:pPr lvl="1"/>
            <a:r>
              <a:rPr lang="cs-CZ" sz="1800" dirty="0"/>
              <a:t>Vydání = šíření v hmotné podobě, pořízení = šíření v elektronické podobě	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7276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povinného výtisku v zahraničí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Dánsko - </a:t>
            </a:r>
            <a:r>
              <a:rPr lang="cs-CZ" dirty="0">
                <a:hlinkClick r:id="rId2"/>
              </a:rPr>
              <a:t>https://pro.kb.dk/en/legal-deposit</a:t>
            </a:r>
            <a:endParaRPr lang="cs-CZ" dirty="0"/>
          </a:p>
          <a:p>
            <a:r>
              <a:rPr lang="cs-CZ" dirty="0"/>
              <a:t>Finsko - </a:t>
            </a:r>
            <a:r>
              <a:rPr lang="cs-CZ" dirty="0">
                <a:hlinkClick r:id="rId3"/>
              </a:rPr>
              <a:t>https://www.kansalliskirjasto.fi/en/legal-deposit-office</a:t>
            </a:r>
            <a:endParaRPr lang="cs-CZ" dirty="0"/>
          </a:p>
          <a:p>
            <a:r>
              <a:rPr lang="cs-CZ" dirty="0"/>
              <a:t>Irsko - </a:t>
            </a:r>
            <a:r>
              <a:rPr lang="cs-CZ" dirty="0">
                <a:hlinkClick r:id="rId4"/>
              </a:rPr>
              <a:t>https://www.nli.ie/en/how-we-acquire-our-collections.aspx</a:t>
            </a:r>
            <a:r>
              <a:rPr lang="cs-CZ" dirty="0"/>
              <a:t> </a:t>
            </a:r>
          </a:p>
          <a:p>
            <a:r>
              <a:rPr lang="cs-CZ" dirty="0"/>
              <a:t>Německo - </a:t>
            </a:r>
            <a:r>
              <a:rPr lang="cs-CZ" dirty="0">
                <a:hlinkClick r:id="rId5"/>
              </a:rPr>
              <a:t>https://www.dnb.de/EN/Professionell/Sammeln/sammeln_node.html#sprg314410</a:t>
            </a:r>
            <a:r>
              <a:rPr lang="cs-CZ" dirty="0"/>
              <a:t> </a:t>
            </a:r>
          </a:p>
          <a:p>
            <a:r>
              <a:rPr lang="cs-CZ" dirty="0"/>
              <a:t>Rakousko – </a:t>
            </a:r>
            <a:r>
              <a:rPr lang="cs-CZ" dirty="0">
                <a:hlinkClick r:id="rId6"/>
              </a:rPr>
              <a:t>https://www.onb.ac.at/en/library/reading-rooms-at-heldenplatz/structure-of-holdings/delivery-of-publications/depositing-of-printed-media</a:t>
            </a:r>
            <a:r>
              <a:rPr lang="cs-CZ" dirty="0"/>
              <a:t> </a:t>
            </a:r>
          </a:p>
          <a:p>
            <a:r>
              <a:rPr lang="cs-CZ" dirty="0"/>
              <a:t>Španělsko - </a:t>
            </a:r>
            <a:r>
              <a:rPr lang="cs-CZ" dirty="0">
                <a:hlinkClick r:id="rId7"/>
              </a:rPr>
              <a:t>https://www.bne.es/en/about-us/acquisitions/legal-deposit</a:t>
            </a:r>
            <a:r>
              <a:rPr lang="cs-CZ" dirty="0"/>
              <a:t> </a:t>
            </a:r>
          </a:p>
          <a:p>
            <a:r>
              <a:rPr lang="cs-CZ" dirty="0"/>
              <a:t>Švédsko - </a:t>
            </a:r>
            <a:r>
              <a:rPr lang="cs-CZ" dirty="0">
                <a:hlinkClick r:id="rId8"/>
              </a:rPr>
              <a:t>https://www.kb.se/in-english/about-us/how-we-collect-material/legal-deposit.html</a:t>
            </a:r>
            <a:r>
              <a:rPr lang="cs-CZ" dirty="0"/>
              <a:t> </a:t>
            </a:r>
          </a:p>
          <a:p>
            <a:r>
              <a:rPr lang="cs-CZ" dirty="0"/>
              <a:t>Velká Británie - </a:t>
            </a:r>
            <a:r>
              <a:rPr lang="cs-CZ" dirty="0">
                <a:hlinkClick r:id="rId9"/>
              </a:rPr>
              <a:t>https://www.bl.uk/legal-deposit/about-legal-deposit</a:t>
            </a:r>
            <a:r>
              <a:rPr lang="cs-CZ" dirty="0"/>
              <a:t> </a:t>
            </a:r>
          </a:p>
          <a:p>
            <a:r>
              <a:rPr lang="cs-CZ" dirty="0"/>
              <a:t>Spojené státy - </a:t>
            </a:r>
            <a:r>
              <a:rPr lang="cs-CZ" dirty="0">
                <a:hlinkClick r:id="rId10"/>
              </a:rPr>
              <a:t>https://www.copyright.gov/help/faq/mandatory_deposit.html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4464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si jednu z uvedených zemí, prozkoumejte informace, případně přímo legislativu týkající se povinného výtisku, a do sdílené tabulky uveďte:</a:t>
            </a:r>
          </a:p>
          <a:p>
            <a:pPr lvl="1"/>
            <a:r>
              <a:rPr lang="cs-CZ" dirty="0"/>
              <a:t>Odkaz na souhrnné informace, případně existující legislativu týkající se povinného výtisku</a:t>
            </a:r>
          </a:p>
          <a:p>
            <a:pPr lvl="1"/>
            <a:r>
              <a:rPr lang="cs-CZ" dirty="0"/>
              <a:t>Příjemce povinného výtisku</a:t>
            </a:r>
          </a:p>
          <a:p>
            <a:pPr lvl="1"/>
            <a:r>
              <a:rPr lang="cs-CZ" dirty="0"/>
              <a:t>Typy dokumentů, kterých se povinný výtisk týká</a:t>
            </a:r>
          </a:p>
        </p:txBody>
      </p:sp>
    </p:spTree>
    <p:extLst>
      <p:ext uri="{BB962C8B-B14F-4D97-AF65-F5344CB8AC3E}">
        <p14:creationId xmlns:p14="http://schemas.microsoft.com/office/powerpoint/2010/main" val="425956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Cataloguing</a:t>
            </a:r>
            <a:r>
              <a:rPr lang="cs-CZ" dirty="0"/>
              <a:t> in </a:t>
            </a:r>
            <a:r>
              <a:rPr lang="cs-CZ" dirty="0" err="1"/>
              <a:t>publication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Spolupráce knihovníků a nakladatelů</a:t>
            </a:r>
          </a:p>
          <a:p>
            <a:r>
              <a:rPr lang="cs-CZ" dirty="0"/>
              <a:t>Bibliografické údaje poskytnuté před vydáním publikace – předběžný záznam (může být součástí publikace)</a:t>
            </a:r>
          </a:p>
          <a:p>
            <a:r>
              <a:rPr lang="cs-CZ" dirty="0"/>
              <a:t>Usnadnění katalogizace</a:t>
            </a:r>
          </a:p>
          <a:p>
            <a:r>
              <a:rPr lang="cs-CZ" dirty="0">
                <a:hlinkClick r:id="rId2"/>
              </a:rPr>
              <a:t>https://www.nkp.cz/sluzby/sluzby-pro/cip-katalogizace-v-knize</a:t>
            </a:r>
            <a:endParaRPr lang="cs-CZ" dirty="0"/>
          </a:p>
          <a:p>
            <a:r>
              <a:rPr lang="cs-CZ" dirty="0"/>
              <a:t>Jmenný popis, MDT, předmětová hesla, konspekt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920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interoperabilita</a:t>
            </a:r>
          </a:p>
          <a:p>
            <a:r>
              <a:rPr lang="cs-CZ" dirty="0"/>
              <a:t>Katalogizace – ISBD, RDA</a:t>
            </a:r>
          </a:p>
          <a:p>
            <a:r>
              <a:rPr lang="cs-CZ" dirty="0"/>
              <a:t>Bibliografické formáty</a:t>
            </a:r>
          </a:p>
          <a:p>
            <a:pPr lvl="1"/>
            <a:r>
              <a:rPr lang="cs-CZ" dirty="0"/>
              <a:t>MARC (</a:t>
            </a:r>
            <a:r>
              <a:rPr lang="cs-CZ" dirty="0">
                <a:hlinkClick r:id="rId2"/>
              </a:rPr>
              <a:t>UNIMARC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MARC21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XML formáty (</a:t>
            </a:r>
            <a:r>
              <a:rPr lang="cs-CZ" dirty="0">
                <a:hlinkClick r:id="rId4"/>
              </a:rPr>
              <a:t>MARCXML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MODS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ONIX</a:t>
            </a:r>
            <a:r>
              <a:rPr lang="cs-CZ" dirty="0"/>
              <a:t>, </a:t>
            </a:r>
            <a:r>
              <a:rPr lang="cs-CZ" dirty="0">
                <a:hlinkClick r:id="rId7"/>
              </a:rPr>
              <a:t>BIBFRAME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8"/>
              </a:rPr>
              <a:t>Dublin </a:t>
            </a:r>
            <a:r>
              <a:rPr lang="cs-CZ" dirty="0" err="1">
                <a:hlinkClick r:id="rId8"/>
              </a:rPr>
              <a:t>Core</a:t>
            </a:r>
            <a:endParaRPr lang="cs-CZ" dirty="0"/>
          </a:p>
          <a:p>
            <a:r>
              <a:rPr lang="cs-CZ" dirty="0"/>
              <a:t>Kódování znaků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227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Komunikační protokoly</a:t>
            </a:r>
          </a:p>
          <a:p>
            <a:pPr lvl="1"/>
            <a:r>
              <a:rPr lang="cs-CZ" dirty="0">
                <a:hlinkClick r:id="rId2"/>
              </a:rPr>
              <a:t>Z39.50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ANSI/NISO Z39.50-2003 (S2014) </a:t>
            </a:r>
            <a:r>
              <a:rPr lang="cs-CZ" dirty="0" err="1">
                <a:hlinkClick r:id="rId3"/>
              </a:rPr>
              <a:t>Information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Retrieval</a:t>
            </a:r>
            <a:r>
              <a:rPr lang="cs-CZ" dirty="0">
                <a:hlinkClick r:id="rId3"/>
              </a:rPr>
              <a:t>: </a:t>
            </a:r>
            <a:r>
              <a:rPr lang="cs-CZ" dirty="0" err="1">
                <a:hlinkClick r:id="rId3"/>
              </a:rPr>
              <a:t>Application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Service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Definition</a:t>
            </a:r>
            <a:r>
              <a:rPr lang="cs-CZ" dirty="0">
                <a:hlinkClick r:id="rId3"/>
              </a:rPr>
              <a:t> &amp; </a:t>
            </a:r>
            <a:r>
              <a:rPr lang="cs-CZ" dirty="0" err="1">
                <a:hlinkClick r:id="rId3"/>
              </a:rPr>
              <a:t>Protocol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Specification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4"/>
              </a:rPr>
              <a:t>OAI-PMH</a:t>
            </a:r>
            <a:endParaRPr lang="cs-CZ" dirty="0"/>
          </a:p>
          <a:p>
            <a:r>
              <a:rPr lang="cs-CZ" dirty="0"/>
              <a:t>Identifikátory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379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národní bibliografie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České knihy</a:t>
            </a:r>
          </a:p>
          <a:p>
            <a:pPr lvl="1"/>
            <a:r>
              <a:rPr lang="cs-CZ" dirty="0"/>
              <a:t>od roku 1901, postupně doplňováno období 1801-1900</a:t>
            </a:r>
          </a:p>
          <a:p>
            <a:pPr lvl="1"/>
            <a:r>
              <a:rPr lang="cs-CZ" dirty="0"/>
              <a:t>NK ČR, MZK, VK Olomouc, MK Praha (beletrie)</a:t>
            </a:r>
          </a:p>
          <a:p>
            <a:r>
              <a:rPr lang="cs-CZ" dirty="0"/>
              <a:t>Česká periodika – v relativní úplnosti od roku 1990</a:t>
            </a:r>
          </a:p>
          <a:p>
            <a:r>
              <a:rPr lang="cs-CZ" dirty="0"/>
              <a:t>Grafické dokumenty – od 1992</a:t>
            </a:r>
          </a:p>
          <a:p>
            <a:r>
              <a:rPr lang="cs-CZ" dirty="0"/>
              <a:t>Hudebniny – od 1994</a:t>
            </a:r>
          </a:p>
          <a:p>
            <a:r>
              <a:rPr lang="cs-CZ" dirty="0"/>
              <a:t>Kartografické dokumenty – od 1994, NK ČR, MZK, VK Olomouc</a:t>
            </a:r>
          </a:p>
          <a:p>
            <a:r>
              <a:rPr lang="cs-CZ" dirty="0"/>
              <a:t>Zvukové záznamy – od 1992</a:t>
            </a:r>
          </a:p>
          <a:p>
            <a:r>
              <a:rPr lang="cs-CZ" dirty="0"/>
              <a:t>Elektronické zdroje – od 1996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Články v českých novinách, časopisech a sbornících</a:t>
            </a:r>
          </a:p>
          <a:p>
            <a:pPr lvl="1"/>
            <a:r>
              <a:rPr lang="cs-CZ" dirty="0"/>
              <a:t>Samostatná databáze</a:t>
            </a:r>
          </a:p>
          <a:p>
            <a:pPr lvl="1"/>
            <a:r>
              <a:rPr lang="cs-CZ" dirty="0"/>
              <a:t>Od 1991</a:t>
            </a:r>
          </a:p>
          <a:p>
            <a:r>
              <a:rPr lang="cs-CZ" dirty="0"/>
              <a:t>Národní autority</a:t>
            </a:r>
          </a:p>
          <a:p>
            <a:pPr lvl="1"/>
            <a:r>
              <a:rPr lang="cs-CZ" dirty="0"/>
              <a:t>Pomocný nástroj</a:t>
            </a:r>
          </a:p>
          <a:p>
            <a:pPr lvl="1"/>
            <a:r>
              <a:rPr lang="cs-CZ" dirty="0"/>
              <a:t>Samostatná databáze</a:t>
            </a:r>
          </a:p>
          <a:p>
            <a:pPr lvl="1"/>
            <a:r>
              <a:rPr lang="cs-CZ" dirty="0"/>
              <a:t>Od 1998</a:t>
            </a:r>
          </a:p>
        </p:txBody>
      </p:sp>
    </p:spTree>
    <p:extLst>
      <p:ext uri="{BB962C8B-B14F-4D97-AF65-F5344CB8AC3E}">
        <p14:creationId xmlns:p14="http://schemas.microsoft.com/office/powerpoint/2010/main" val="2594133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</a:t>
            </a:r>
            <a:r>
              <a:rPr lang="cs-CZ" dirty="0" err="1"/>
              <a:t>Čnb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Přidělováno od roku 2010, starším záznamům přiděleno zpětně</a:t>
            </a:r>
          </a:p>
          <a:p>
            <a:r>
              <a:rPr lang="cs-CZ" dirty="0"/>
              <a:t>Jedinečný identifikátor dokumentu</a:t>
            </a:r>
          </a:p>
          <a:p>
            <a:r>
              <a:rPr lang="cs-CZ" dirty="0"/>
              <a:t>Pro potřeby digitalizace – pojistka proti duplicitní digitalizaci (</a:t>
            </a:r>
            <a:r>
              <a:rPr lang="cs-CZ" dirty="0">
                <a:hlinkClick r:id="rId2"/>
              </a:rPr>
              <a:t>Registr digitalizace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20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</a:t>
            </a:r>
            <a:r>
              <a:rPr lang="cs-CZ" dirty="0" err="1"/>
              <a:t>čnb</a:t>
            </a:r>
            <a:endParaRPr lang="cs-CZ" dirty="0"/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669" y="2638425"/>
            <a:ext cx="7412663" cy="3101975"/>
          </a:xfrm>
        </p:spPr>
      </p:pic>
    </p:spTree>
    <p:extLst>
      <p:ext uri="{BB962C8B-B14F-4D97-AF65-F5344CB8AC3E}">
        <p14:creationId xmlns:p14="http://schemas.microsoft.com/office/powerpoint/2010/main" val="2663178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digitalizace</a:t>
            </a:r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248" y="2638425"/>
            <a:ext cx="5869505" cy="3101975"/>
          </a:xfrm>
        </p:spPr>
      </p:pic>
    </p:spTree>
    <p:extLst>
      <p:ext uri="{BB962C8B-B14F-4D97-AF65-F5344CB8AC3E}">
        <p14:creationId xmlns:p14="http://schemas.microsoft.com/office/powerpoint/2010/main" val="150713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bibliografie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Národní bibliografie</a:t>
            </a:r>
            <a:r>
              <a:rPr lang="cs-CZ" sz="2400" dirty="0"/>
              <a:t> v moderním smyslu slova je souhrn autoritativních a úplných záznamů národní produkce (myšleno produkce nakladatelství) určité země, vydávaný pravidelně a s co možná nejmenším zpožděním. Je vytvářena v souladu s mezinárodními standardy národní bibliografickou agenturou. (IFLA, 1998, 2009)</a:t>
            </a:r>
          </a:p>
          <a:p>
            <a:r>
              <a:rPr lang="cs-CZ" sz="2400" dirty="0"/>
              <a:t>Souběžná x retrospektivní</a:t>
            </a:r>
          </a:p>
        </p:txBody>
      </p:sp>
    </p:spTree>
    <p:extLst>
      <p:ext uri="{BB962C8B-B14F-4D97-AF65-F5344CB8AC3E}">
        <p14:creationId xmlns:p14="http://schemas.microsoft.com/office/powerpoint/2010/main" val="3831534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a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Doporučení IFLA - </a:t>
            </a:r>
            <a:r>
              <a:rPr lang="en-US" dirty="0"/>
              <a:t>ŽUMER, Maja. </a:t>
            </a:r>
            <a:r>
              <a:rPr lang="en-US" i="1" dirty="0"/>
              <a:t>National bibliographies in the digital age: guidance and new directions</a:t>
            </a:r>
            <a:r>
              <a:rPr lang="en-US" dirty="0"/>
              <a:t>. </a:t>
            </a:r>
            <a:r>
              <a:rPr lang="en-US" dirty="0" err="1"/>
              <a:t>München</a:t>
            </a:r>
            <a:r>
              <a:rPr lang="en-US" dirty="0"/>
              <a:t>: K.G. Saur, 2009. IFLA series on bibliographic control. ISBN 978-3-598-24287-8.</a:t>
            </a:r>
            <a:r>
              <a:rPr lang="cs-CZ" dirty="0"/>
              <a:t> Dostupné také z: </a:t>
            </a:r>
            <a:r>
              <a:rPr lang="cs-CZ" dirty="0">
                <a:hlinkClick r:id="rId2"/>
              </a:rPr>
              <a:t>http://archive.ifla.org/VII/s12/guidelines-national-bibliographies-electronic-age.pdf</a:t>
            </a:r>
            <a:endParaRPr lang="cs-CZ" dirty="0"/>
          </a:p>
          <a:p>
            <a:r>
              <a:rPr lang="cs-CZ" dirty="0"/>
              <a:t>VITÁSKOVÁ,  Anna. Bibliografie: Česká národní bibliografie </a:t>
            </a:r>
            <a:r>
              <a:rPr lang="en-GB" dirty="0"/>
              <a:t>[online</a:t>
            </a:r>
            <a:r>
              <a:rPr lang="cs-CZ"/>
              <a:t> prezentace</a:t>
            </a:r>
            <a:r>
              <a:rPr lang="en-GB"/>
              <a:t>]. </a:t>
            </a:r>
            <a:r>
              <a:rPr lang="cs-CZ" dirty="0"/>
              <a:t>In: </a:t>
            </a:r>
            <a:r>
              <a:rPr lang="cs-CZ" dirty="0" err="1"/>
              <a:t>SlidePLayer</a:t>
            </a:r>
            <a:r>
              <a:rPr lang="cs-CZ" dirty="0"/>
              <a:t>. </a:t>
            </a:r>
            <a:r>
              <a:rPr lang="en-GB" dirty="0"/>
              <a:t>[cit. 2019-05-03]. Do</a:t>
            </a:r>
            <a:r>
              <a:rPr lang="cs-CZ" dirty="0" err="1"/>
              <a:t>stupné</a:t>
            </a:r>
            <a:r>
              <a:rPr lang="cs-CZ" dirty="0"/>
              <a:t> z: </a:t>
            </a:r>
            <a:r>
              <a:rPr lang="cs-CZ" dirty="0">
                <a:hlinkClick r:id="rId3"/>
              </a:rPr>
              <a:t>https://slideplayer.cz/slide/3335299/</a:t>
            </a:r>
            <a:endParaRPr lang="cs-CZ" dirty="0"/>
          </a:p>
          <a:p>
            <a:r>
              <a:rPr lang="cs-CZ" dirty="0"/>
              <a:t>HEMOLA, Hanuš, JANSOVÁ, Linda a ŠŤASTNÁ, Petra. Koncepce národního systému analytické bibliografie. Bulletin SKIP [online], 2018, 27(1) [cit. 2019-05-03]. ISSN 1213-5828. Dostupné z: </a:t>
            </a:r>
            <a:r>
              <a:rPr lang="cs-CZ" dirty="0">
                <a:hlinkClick r:id="rId4"/>
              </a:rPr>
              <a:t>https://bulletinskip.skipcr.cz/</a:t>
            </a:r>
            <a:r>
              <a:rPr lang="cs-CZ" dirty="0" err="1">
                <a:hlinkClick r:id="rId4"/>
              </a:rPr>
              <a:t>vsechna-cisla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prohlizet-cisla</a:t>
            </a:r>
            <a:r>
              <a:rPr lang="cs-CZ" dirty="0">
                <a:hlinkClick r:id="rId4"/>
              </a:rPr>
              <a:t>/2018-rocnik-27-cislo-1/koncepce-</a:t>
            </a:r>
            <a:r>
              <a:rPr lang="cs-CZ" dirty="0" err="1">
                <a:hlinkClick r:id="rId4"/>
              </a:rPr>
              <a:t>narodniho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systemu-analyticke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336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registrace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Teritoriální – preferovaný IFLA – dokumenty vydané na území určitého státu</a:t>
            </a:r>
          </a:p>
          <a:p>
            <a:r>
              <a:rPr lang="cs-CZ" sz="2400" dirty="0"/>
              <a:t>Jazykový </a:t>
            </a:r>
          </a:p>
          <a:p>
            <a:r>
              <a:rPr lang="cs-CZ" sz="2400" dirty="0"/>
              <a:t>Autorský</a:t>
            </a:r>
          </a:p>
          <a:p>
            <a:r>
              <a:rPr lang="cs-CZ" sz="2400" dirty="0"/>
              <a:t>Obsahový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854722" y="3476614"/>
            <a:ext cx="4924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}</a:t>
            </a:r>
            <a:endParaRPr lang="cs-CZ" sz="6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73276" y="3865869"/>
            <a:ext cx="5578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Exteriorika</a:t>
            </a:r>
            <a:r>
              <a:rPr lang="cs-CZ" dirty="0"/>
              <a:t> – záznamy je možné přebírat ze zahraničních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319407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Pokrytí typů dokumentů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Doporučení IFLA – celé spektrum národní produkce, co se týče typů dokumentů x nemusí být vyčerpávající, pragmatický výběr, různá úroveň zpracování</a:t>
            </a:r>
          </a:p>
          <a:p>
            <a:r>
              <a:rPr lang="cs-CZ" sz="2400" dirty="0"/>
              <a:t>Základní druhy tradiční literatury </a:t>
            </a:r>
          </a:p>
          <a:p>
            <a:r>
              <a:rPr lang="cs-CZ" sz="2400" dirty="0"/>
              <a:t>Články – především v menších zemích</a:t>
            </a:r>
          </a:p>
          <a:p>
            <a:r>
              <a:rPr lang="cs-CZ" sz="2400" dirty="0"/>
              <a:t>Šedá literatura – výběrově, zejména dizertace</a:t>
            </a:r>
          </a:p>
          <a:p>
            <a:r>
              <a:rPr lang="cs-CZ" sz="2400" dirty="0"/>
              <a:t>Elektronické publikace</a:t>
            </a:r>
          </a:p>
        </p:txBody>
      </p:sp>
    </p:spTree>
    <p:extLst>
      <p:ext uri="{BB962C8B-B14F-4D97-AF65-F5344CB8AC3E}">
        <p14:creationId xmlns:p14="http://schemas.microsoft.com/office/powerpoint/2010/main" val="259361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Poslání národních bibliografií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Přínos k uchování národního kulturního dědictví</a:t>
            </a:r>
          </a:p>
          <a:p>
            <a:r>
              <a:rPr lang="cs-CZ" sz="2400" dirty="0"/>
              <a:t>Výběr a získávání dokumentů pro fondy knihoven a podobných institucí</a:t>
            </a:r>
          </a:p>
          <a:p>
            <a:r>
              <a:rPr lang="cs-CZ" sz="2400" dirty="0"/>
              <a:t>Katalogizace a podpora katalogizace</a:t>
            </a:r>
          </a:p>
          <a:p>
            <a:r>
              <a:rPr lang="cs-CZ" sz="2400" dirty="0"/>
              <a:t>Ověření autorství, sledování vydavatelského vývoje</a:t>
            </a:r>
          </a:p>
        </p:txBody>
      </p:sp>
    </p:spTree>
    <p:extLst>
      <p:ext uri="{BB962C8B-B14F-4D97-AF65-F5344CB8AC3E}">
        <p14:creationId xmlns:p14="http://schemas.microsoft.com/office/powerpoint/2010/main" val="111220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Koncoví uživatelé – čtenáři, badatelé</a:t>
            </a:r>
          </a:p>
          <a:p>
            <a:r>
              <a:rPr lang="cs-CZ" dirty="0"/>
              <a:t>Knihovníci – </a:t>
            </a:r>
            <a:r>
              <a:rPr lang="cs-CZ" dirty="0" err="1"/>
              <a:t>katalogizátoři</a:t>
            </a:r>
            <a:r>
              <a:rPr lang="cs-CZ" dirty="0"/>
              <a:t>, akvizitéři, referenční knihovníci…</a:t>
            </a:r>
          </a:p>
          <a:p>
            <a:r>
              <a:rPr lang="cs-CZ" dirty="0"/>
              <a:t>Nakladatelé, knihkupci</a:t>
            </a:r>
          </a:p>
          <a:p>
            <a:r>
              <a:rPr lang="cs-CZ" dirty="0"/>
              <a:t>Vládní organizace, grantové agentury, statistika</a:t>
            </a:r>
          </a:p>
          <a:p>
            <a:r>
              <a:rPr lang="cs-CZ" dirty="0"/>
              <a:t>Organizace spravující autorská práva</a:t>
            </a:r>
          </a:p>
          <a:p>
            <a:r>
              <a:rPr lang="cs-CZ" dirty="0"/>
              <a:t>Automatizovaný sběr dat – distribuované vyhledávání, sklízení</a:t>
            </a:r>
          </a:p>
        </p:txBody>
      </p:sp>
    </p:spTree>
    <p:extLst>
      <p:ext uri="{BB962C8B-B14F-4D97-AF65-F5344CB8AC3E}">
        <p14:creationId xmlns:p14="http://schemas.microsoft.com/office/powerpoint/2010/main" val="90380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národní bibliografie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Povinný výtisk</a:t>
            </a:r>
          </a:p>
          <a:p>
            <a:r>
              <a:rPr lang="cs-CZ" sz="2400" dirty="0"/>
              <a:t>CIP (</a:t>
            </a:r>
            <a:r>
              <a:rPr lang="cs-CZ" sz="2400" dirty="0" err="1"/>
              <a:t>Cataloguing</a:t>
            </a:r>
            <a:r>
              <a:rPr lang="cs-CZ" sz="2400" dirty="0"/>
              <a:t> In </a:t>
            </a:r>
            <a:r>
              <a:rPr lang="cs-CZ" sz="2400" dirty="0" err="1"/>
              <a:t>Publication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6747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Povinný výtisk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Výtisk</a:t>
            </a:r>
            <a:r>
              <a:rPr lang="cs-CZ" dirty="0"/>
              <a:t> dokumentu, který musí určené subjekty působící na knižním trhu v daném státě zdarma odevzdávat určeným (národním, státním, veřejným) institucím - příjemcům povinného výtisku, a to obvykle na základě zákonné povinnosti ve stanovené lhůtě od data vydání dokumentu.  (TDKIV)</a:t>
            </a:r>
          </a:p>
          <a:p>
            <a:r>
              <a:rPr lang="cs-CZ" dirty="0"/>
              <a:t>Funkce – evidenční, bibliografická, archivní, akviziční</a:t>
            </a:r>
          </a:p>
          <a:p>
            <a:r>
              <a:rPr lang="cs-CZ" dirty="0"/>
              <a:t>Doporučení IFLA - https://repository.ifla.org/bitstream/123456789/1322/1/guidelines-for-legal-deposit-legislation-en.pdf</a:t>
            </a:r>
          </a:p>
        </p:txBody>
      </p:sp>
    </p:spTree>
    <p:extLst>
      <p:ext uri="{BB962C8B-B14F-4D97-AF65-F5344CB8AC3E}">
        <p14:creationId xmlns:p14="http://schemas.microsoft.com/office/powerpoint/2010/main" val="138476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povinného výtisku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37/1995, o neperiodických publikacích</a:t>
            </a:r>
          </a:p>
          <a:p>
            <a:r>
              <a:rPr lang="cs-CZ" sz="2400" dirty="0"/>
              <a:t>46/2000, o  právech a povinnostech při vydávání periodického tisku a o změně některých dalších zákonů (tiskový zákon)</a:t>
            </a:r>
          </a:p>
          <a:p>
            <a:r>
              <a:rPr lang="cs-CZ" sz="2400" dirty="0"/>
              <a:t>Poskytuje právní rámec pro odevzdávání povinného výtisku, stanovuje příjemce</a:t>
            </a:r>
          </a:p>
          <a:p>
            <a:r>
              <a:rPr lang="cs-CZ" sz="2400" dirty="0"/>
              <a:t>Neřeší (zatím) elektronické publikace</a:t>
            </a:r>
          </a:p>
        </p:txBody>
      </p:sp>
    </p:spTree>
    <p:extLst>
      <p:ext uri="{BB962C8B-B14F-4D97-AF65-F5344CB8AC3E}">
        <p14:creationId xmlns:p14="http://schemas.microsoft.com/office/powerpoint/2010/main" val="134292403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FB3C0C-02C6-4D8A-AD1C-A836C1FE2B0D}">
  <ds:schemaRefs>
    <ds:schemaRef ds:uri="04154ce8-de10-43e5-bac2-7607c4efa263"/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692FA11-3835-4921-8286-BA4E6FE8CE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EE88D1-8A93-48D4-BF43-A1D037A752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900</TotalTime>
  <Words>892</Words>
  <Application>Microsoft Office PowerPoint</Application>
  <PresentationFormat>Širokoúhlá obrazovka</PresentationFormat>
  <Paragraphs>115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Gill Sans MT</vt:lpstr>
      <vt:lpstr>Balík</vt:lpstr>
      <vt:lpstr>Národní bibliografie  a národní autority</vt:lpstr>
      <vt:lpstr>Národní bibliografie</vt:lpstr>
      <vt:lpstr>Princip registrace</vt:lpstr>
      <vt:lpstr>Pokrytí typů dokumentů</vt:lpstr>
      <vt:lpstr>Poslání národních bibliografií</vt:lpstr>
      <vt:lpstr>uživatelé</vt:lpstr>
      <vt:lpstr>Zdroje národní bibliografie</vt:lpstr>
      <vt:lpstr>Povinný výtisk</vt:lpstr>
      <vt:lpstr>Legislativa povinného výtisku v ČR</vt:lpstr>
      <vt:lpstr>Legislativa povinného výtisku v čr</vt:lpstr>
      <vt:lpstr>Příklady povinného výtisku v zahraničí</vt:lpstr>
      <vt:lpstr>cvičení</vt:lpstr>
      <vt:lpstr>Cataloguing in publication</vt:lpstr>
      <vt:lpstr>Standardy</vt:lpstr>
      <vt:lpstr>standardy</vt:lpstr>
      <vt:lpstr>Česká národní bibliografie</vt:lpstr>
      <vt:lpstr>Číslo Čnb</vt:lpstr>
      <vt:lpstr>Záznam čnb</vt:lpstr>
      <vt:lpstr>Registr digitalizace</vt:lpstr>
      <vt:lpstr>Literatura a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behaviour research</dc:title>
  <dc:creator>Jarolímková, Adéla</dc:creator>
  <cp:lastModifiedBy>Jarolímková, Adéla</cp:lastModifiedBy>
  <cp:revision>55</cp:revision>
  <dcterms:created xsi:type="dcterms:W3CDTF">2019-02-07T10:06:46Z</dcterms:created>
  <dcterms:modified xsi:type="dcterms:W3CDTF">2024-02-12T16:07:40Z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