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18D6C1A-BD85-4470-8F7F-D99220FF8F4A}" type="datetimeFigureOut">
              <a:rPr lang="cs-CZ" smtClean="0"/>
              <a:t>18. 11. 2020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02910AE-EDF2-4D09-8471-889BE820D269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TAIVUTUS</a:t>
            </a:r>
          </a:p>
          <a:p>
            <a:r>
              <a:rPr lang="cs-CZ" dirty="0" smtClean="0"/>
              <a:t>NOMINIEN KIELIOPILLISET SIJAT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MORFOLOGIA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8184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PARTITIIVI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n</a:t>
            </a:r>
            <a:r>
              <a:rPr lang="cs-CZ" dirty="0" err="1" smtClean="0"/>
              <a:t>ykysuomessa</a:t>
            </a:r>
            <a:r>
              <a:rPr lang="cs-CZ" dirty="0" smtClean="0"/>
              <a:t> </a:t>
            </a:r>
            <a:r>
              <a:rPr lang="fi-FI" b="1" dirty="0" smtClean="0"/>
              <a:t>kieliopillinen</a:t>
            </a:r>
            <a:r>
              <a:rPr lang="fi-FI" dirty="0" smtClean="0"/>
              <a:t> sija </a:t>
            </a:r>
            <a:endParaRPr lang="cs-CZ" dirty="0" smtClean="0"/>
          </a:p>
          <a:p>
            <a:r>
              <a:rPr lang="cs-CZ" dirty="0"/>
              <a:t>e</a:t>
            </a:r>
            <a:r>
              <a:rPr lang="fi-FI" dirty="0" smtClean="0"/>
              <a:t>nnen </a:t>
            </a:r>
            <a:r>
              <a:rPr lang="fi-FI" dirty="0"/>
              <a:t>se oli ns. yleinen </a:t>
            </a:r>
            <a:r>
              <a:rPr lang="fi-FI" b="1" dirty="0"/>
              <a:t>erosija</a:t>
            </a:r>
            <a:r>
              <a:rPr lang="fi-FI" dirty="0"/>
              <a:t>, </a:t>
            </a:r>
            <a:r>
              <a:rPr lang="fi-FI" dirty="0" smtClean="0"/>
              <a:t>jolla </a:t>
            </a:r>
            <a:r>
              <a:rPr lang="fi-FI" dirty="0"/>
              <a:t>oli </a:t>
            </a:r>
            <a:r>
              <a:rPr lang="fi-FI" dirty="0" smtClean="0"/>
              <a:t>ablatiivinen </a:t>
            </a:r>
            <a:r>
              <a:rPr lang="fi-FI" dirty="0"/>
              <a:t>merkitys (</a:t>
            </a:r>
            <a:r>
              <a:rPr lang="fi-FI" i="1" dirty="0"/>
              <a:t>luo+ta, kauka+a, koto+a</a:t>
            </a:r>
            <a:r>
              <a:rPr lang="fi-FI" dirty="0" smtClean="0"/>
              <a:t>)</a:t>
            </a:r>
            <a:endParaRPr lang="fi-FI" dirty="0"/>
          </a:p>
          <a:p>
            <a:r>
              <a:rPr lang="fi-FI" b="1" dirty="0" smtClean="0"/>
              <a:t>päätteet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fi-FI" dirty="0" smtClean="0"/>
              <a:t>-</a:t>
            </a:r>
            <a:r>
              <a:rPr lang="fi-FI" i="1" dirty="0"/>
              <a:t>A</a:t>
            </a:r>
            <a:r>
              <a:rPr lang="fi-FI" dirty="0"/>
              <a:t> ja -</a:t>
            </a:r>
            <a:r>
              <a:rPr lang="fi-FI" i="1" dirty="0" smtClean="0"/>
              <a:t>tA</a:t>
            </a:r>
            <a:r>
              <a:rPr lang="fi-FI" dirty="0" smtClean="0"/>
              <a:t> </a:t>
            </a:r>
            <a:endParaRPr lang="cs-CZ" dirty="0" smtClean="0"/>
          </a:p>
          <a:p>
            <a:r>
              <a:rPr lang="cs-CZ" dirty="0"/>
              <a:t>p</a:t>
            </a:r>
            <a:r>
              <a:rPr lang="fi-FI" dirty="0" smtClean="0"/>
              <a:t>ääte </a:t>
            </a:r>
            <a:r>
              <a:rPr lang="fi-FI" dirty="0"/>
              <a:t>liittyy </a:t>
            </a:r>
            <a:r>
              <a:rPr lang="fi-FI" b="1" dirty="0"/>
              <a:t>yksivartaloisissa</a:t>
            </a:r>
            <a:r>
              <a:rPr lang="fi-FI" dirty="0"/>
              <a:t> </a:t>
            </a:r>
            <a:r>
              <a:rPr lang="fi-FI" dirty="0" smtClean="0"/>
              <a:t>sanoissa </a:t>
            </a:r>
            <a:r>
              <a:rPr lang="fi-FI" dirty="0">
                <a:solidFill>
                  <a:srgbClr val="FF0000"/>
                </a:solidFill>
              </a:rPr>
              <a:t>vahvaan</a:t>
            </a:r>
            <a:r>
              <a:rPr lang="fi-FI" dirty="0"/>
              <a:t> </a:t>
            </a:r>
            <a:r>
              <a:rPr lang="fi-FI" dirty="0" smtClean="0"/>
              <a:t>vok</a:t>
            </a:r>
            <a:r>
              <a:rPr lang="cs-CZ" dirty="0" err="1" smtClean="0"/>
              <a:t>aali</a:t>
            </a:r>
            <a:r>
              <a:rPr lang="fi-FI" dirty="0" smtClean="0"/>
              <a:t>vartaloon </a:t>
            </a:r>
            <a:r>
              <a:rPr lang="fi-FI" dirty="0"/>
              <a:t>ja </a:t>
            </a:r>
            <a:r>
              <a:rPr lang="fi-FI" b="1" dirty="0"/>
              <a:t>kaksivartaloisissa</a:t>
            </a:r>
            <a:r>
              <a:rPr lang="fi-FI" dirty="0"/>
              <a:t> </a:t>
            </a:r>
            <a:r>
              <a:rPr lang="fi-FI" dirty="0" smtClean="0">
                <a:solidFill>
                  <a:srgbClr val="0070C0"/>
                </a:solidFill>
              </a:rPr>
              <a:t>konsonanttivartaloon</a:t>
            </a:r>
            <a:endParaRPr lang="fi-FI" dirty="0">
              <a:solidFill>
                <a:srgbClr val="0070C0"/>
              </a:solidFill>
            </a:endParaRPr>
          </a:p>
          <a:p>
            <a:endParaRPr lang="fi-FI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2855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PARTITIIVIN PÄÄTEVARIANTIT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980728"/>
            <a:ext cx="8712968" cy="58772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b="1" dirty="0" smtClean="0"/>
              <a:t>1</a:t>
            </a:r>
            <a:r>
              <a:rPr lang="fi-FI" b="1" dirty="0"/>
              <a:t>.-</a:t>
            </a:r>
            <a:r>
              <a:rPr lang="fi-FI" b="1" i="1" dirty="0"/>
              <a:t>A </a:t>
            </a:r>
            <a:r>
              <a:rPr lang="fi-FI" b="1" dirty="0"/>
              <a:t> </a:t>
            </a:r>
            <a:endParaRPr lang="cs-CZ" dirty="0"/>
          </a:p>
          <a:p>
            <a:pPr marL="0" indent="0">
              <a:buNone/>
            </a:pPr>
            <a:r>
              <a:rPr lang="fi-FI" dirty="0" smtClean="0"/>
              <a:t>2-tavuisen </a:t>
            </a:r>
            <a:r>
              <a:rPr lang="fi-FI" dirty="0"/>
              <a:t>sanan pääpainottoman tavun lyhyen </a:t>
            </a:r>
            <a:r>
              <a:rPr lang="fi-FI" dirty="0" smtClean="0"/>
              <a:t>vokaalin </a:t>
            </a:r>
            <a:r>
              <a:rPr lang="fi-FI" dirty="0"/>
              <a:t>ja tällaista vokaalia seuraavan monikon </a:t>
            </a:r>
            <a:r>
              <a:rPr lang="fi-FI" i="1" dirty="0"/>
              <a:t>j:</a:t>
            </a:r>
            <a:r>
              <a:rPr lang="fi-FI" dirty="0"/>
              <a:t>n jäljessä </a:t>
            </a:r>
            <a:r>
              <a:rPr lang="cs-CZ" dirty="0" smtClean="0"/>
              <a:t> (</a:t>
            </a:r>
            <a:r>
              <a:rPr lang="fi-FI" dirty="0" smtClean="0"/>
              <a:t>pl.part</a:t>
            </a:r>
            <a:r>
              <a:rPr lang="fi-FI" dirty="0"/>
              <a:t>.) </a:t>
            </a:r>
          </a:p>
          <a:p>
            <a:pPr marL="0" indent="0">
              <a:buNone/>
            </a:pPr>
            <a:r>
              <a:rPr lang="fi-FI" i="1" dirty="0"/>
              <a:t> </a:t>
            </a:r>
            <a:r>
              <a:rPr lang="fi-FI" i="1" dirty="0" smtClean="0"/>
              <a:t>kauppa+a</a:t>
            </a:r>
            <a:r>
              <a:rPr lang="fi-FI" i="1" dirty="0"/>
              <a:t>, koulu+a, outo+a, kive+ä, hylly+ä</a:t>
            </a:r>
          </a:p>
          <a:p>
            <a:pPr marL="0" indent="0">
              <a:buNone/>
            </a:pPr>
            <a:r>
              <a:rPr lang="fi-FI" i="1" dirty="0"/>
              <a:t> </a:t>
            </a:r>
            <a:r>
              <a:rPr lang="fi-FI" i="1" dirty="0" smtClean="0"/>
              <a:t>trio+a</a:t>
            </a:r>
            <a:r>
              <a:rPr lang="fi-FI" i="1" dirty="0"/>
              <a:t>, Mao+a,  maale-j-a, arko-j-a, hylly-j-ä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b="1" dirty="0" smtClean="0"/>
              <a:t>2</a:t>
            </a:r>
            <a:r>
              <a:rPr lang="fi-FI" b="1" dirty="0"/>
              <a:t>.-tA </a:t>
            </a:r>
            <a:endParaRPr lang="cs-CZ" b="1" dirty="0" smtClean="0"/>
          </a:p>
          <a:p>
            <a:pPr marL="0" indent="0">
              <a:buNone/>
            </a:pPr>
            <a:r>
              <a:rPr lang="fi-FI" dirty="0" smtClean="0"/>
              <a:t>a</a:t>
            </a:r>
            <a:r>
              <a:rPr lang="fi-FI" dirty="0"/>
              <a:t>) konsonantin </a:t>
            </a:r>
            <a:r>
              <a:rPr lang="fi-FI" dirty="0" smtClean="0"/>
              <a:t>jäljessä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i="1" dirty="0" smtClean="0"/>
              <a:t>pien+tä</a:t>
            </a:r>
            <a:r>
              <a:rPr lang="fi-FI" i="1" dirty="0"/>
              <a:t>, askel+ta, manner+ta, onnellis+ta</a:t>
            </a:r>
          </a:p>
          <a:p>
            <a:pPr marL="0" indent="0">
              <a:buNone/>
            </a:pPr>
            <a:r>
              <a:rPr lang="fi-FI" dirty="0" smtClean="0"/>
              <a:t>b</a:t>
            </a:r>
            <a:r>
              <a:rPr lang="fi-FI" dirty="0"/>
              <a:t>) pääpainollisen tavun vokaalin </a:t>
            </a:r>
            <a:r>
              <a:rPr lang="fi-FI" dirty="0" smtClean="0"/>
              <a:t>jäljessä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fi-FI" i="1" dirty="0" smtClean="0"/>
              <a:t>maa+ta</a:t>
            </a:r>
            <a:r>
              <a:rPr lang="fi-FI" i="1" dirty="0"/>
              <a:t>, työ+tä, tei+tä, soi+ta, jo+ta</a:t>
            </a:r>
          </a:p>
          <a:p>
            <a:pPr marL="0" indent="0">
              <a:buNone/>
            </a:pPr>
            <a:r>
              <a:rPr lang="fi-FI" dirty="0" smtClean="0"/>
              <a:t>c</a:t>
            </a:r>
            <a:r>
              <a:rPr lang="fi-FI" dirty="0"/>
              <a:t>) pääpainottoman tavun pitkän vokaalin ja </a:t>
            </a:r>
            <a:r>
              <a:rPr lang="fi-FI" dirty="0" smtClean="0"/>
              <a:t>sivupainollisen </a:t>
            </a:r>
            <a:r>
              <a:rPr lang="fi-FI" dirty="0"/>
              <a:t>tavun diftongin jäljessä ja </a:t>
            </a:r>
            <a:r>
              <a:rPr lang="fi-FI" dirty="0" smtClean="0"/>
              <a:t>supistumadiftongin  jäljessä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takuu+ta</a:t>
            </a:r>
            <a:r>
              <a:rPr lang="fi-FI" i="1" dirty="0"/>
              <a:t>, tiivii+tä</a:t>
            </a:r>
            <a:r>
              <a:rPr lang="fi-FI" dirty="0"/>
              <a:t>;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(</a:t>
            </a:r>
            <a:r>
              <a:rPr lang="fi-FI" dirty="0"/>
              <a:t>dift.) </a:t>
            </a:r>
            <a:r>
              <a:rPr lang="fi-FI" i="1" dirty="0"/>
              <a:t>saippuoi+ta</a:t>
            </a:r>
            <a:r>
              <a:rPr lang="fi-FI" dirty="0"/>
              <a:t> 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(</a:t>
            </a:r>
            <a:r>
              <a:rPr lang="fi-FI" dirty="0"/>
              <a:t>2 lyh.vok = sup.dift.pl) </a:t>
            </a:r>
            <a:r>
              <a:rPr lang="fi-FI" i="1" dirty="0"/>
              <a:t>pimeä</a:t>
            </a:r>
            <a:r>
              <a:rPr lang="fi-FI" dirty="0"/>
              <a:t> : </a:t>
            </a:r>
            <a:r>
              <a:rPr lang="fi-FI" i="1" dirty="0" smtClean="0"/>
              <a:t>pimei+tä</a:t>
            </a:r>
            <a:r>
              <a:rPr lang="cs-CZ" i="1" dirty="0" smtClean="0"/>
              <a:t>;</a:t>
            </a:r>
            <a:r>
              <a:rPr lang="fi-FI" i="1" dirty="0" smtClean="0"/>
              <a:t> </a:t>
            </a:r>
            <a:r>
              <a:rPr lang="fi-FI" i="1" dirty="0"/>
              <a:t>ainoa </a:t>
            </a:r>
            <a:endParaRPr lang="cs-CZ" i="1" dirty="0" smtClean="0"/>
          </a:p>
          <a:p>
            <a:pPr marL="0" indent="0">
              <a:buNone/>
            </a:pPr>
            <a:r>
              <a:rPr lang="fi-FI" dirty="0" smtClean="0"/>
              <a:t>Muista</a:t>
            </a:r>
            <a:r>
              <a:rPr lang="fi-FI" dirty="0"/>
              <a:t>! </a:t>
            </a:r>
            <a:r>
              <a:rPr lang="fi-FI" dirty="0" smtClean="0"/>
              <a:t>sup</a:t>
            </a:r>
            <a:r>
              <a:rPr lang="cs-CZ" dirty="0" err="1" smtClean="0"/>
              <a:t>istuma</a:t>
            </a:r>
            <a:r>
              <a:rPr lang="fi-FI" dirty="0" smtClean="0"/>
              <a:t>diftongi </a:t>
            </a:r>
            <a:r>
              <a:rPr lang="fi-FI" dirty="0"/>
              <a:t>(= vok.vart.) päättyy pääpainott. tavun </a:t>
            </a:r>
            <a:r>
              <a:rPr lang="fi-FI" dirty="0" smtClean="0"/>
              <a:t>pitkään vok</a:t>
            </a:r>
            <a:r>
              <a:rPr lang="cs-CZ" dirty="0" err="1" smtClean="0"/>
              <a:t>aal</a:t>
            </a:r>
            <a:r>
              <a:rPr lang="fi-FI" dirty="0" smtClean="0"/>
              <a:t>iin </a:t>
            </a:r>
            <a:r>
              <a:rPr lang="fi-FI" dirty="0"/>
              <a:t>(</a:t>
            </a:r>
            <a:r>
              <a:rPr lang="fi-FI" i="1" dirty="0"/>
              <a:t>taivas - taivaa-n</a:t>
            </a:r>
            <a:r>
              <a:rPr lang="fi-FI" dirty="0" smtClean="0"/>
              <a:t>)</a:t>
            </a:r>
            <a:r>
              <a:rPr lang="cs-CZ" dirty="0" smtClean="0"/>
              <a:t>;</a:t>
            </a:r>
            <a:r>
              <a:rPr lang="fi-FI" dirty="0" smtClean="0"/>
              <a:t>  </a:t>
            </a:r>
            <a:endParaRPr lang="cs-CZ" dirty="0" smtClean="0"/>
          </a:p>
          <a:p>
            <a:pPr marL="0" indent="0">
              <a:buNone/>
            </a:pPr>
            <a:r>
              <a:rPr lang="cs-CZ" dirty="0" err="1" smtClean="0"/>
              <a:t>vokaali</a:t>
            </a:r>
            <a:r>
              <a:rPr lang="fi-FI" dirty="0" smtClean="0"/>
              <a:t>vart</a:t>
            </a:r>
            <a:r>
              <a:rPr lang="cs-CZ" dirty="0" smtClean="0"/>
              <a:t>alo</a:t>
            </a:r>
            <a:r>
              <a:rPr lang="fi-FI" dirty="0" smtClean="0"/>
              <a:t> </a:t>
            </a:r>
            <a:r>
              <a:rPr lang="fi-FI" dirty="0"/>
              <a:t>voi </a:t>
            </a:r>
            <a:r>
              <a:rPr lang="fi-FI" dirty="0" smtClean="0"/>
              <a:t>päättyä </a:t>
            </a:r>
            <a:r>
              <a:rPr lang="fi-FI" dirty="0"/>
              <a:t>myös kahteen lyhyeen </a:t>
            </a:r>
            <a:r>
              <a:rPr lang="fi-FI" dirty="0" smtClean="0"/>
              <a:t>vok</a:t>
            </a:r>
            <a:r>
              <a:rPr lang="cs-CZ" dirty="0" err="1" smtClean="0"/>
              <a:t>aal</a:t>
            </a:r>
            <a:r>
              <a:rPr lang="fi-FI" dirty="0" smtClean="0"/>
              <a:t>iin </a:t>
            </a:r>
            <a:r>
              <a:rPr lang="fi-FI" dirty="0"/>
              <a:t>(</a:t>
            </a:r>
            <a:r>
              <a:rPr lang="fi-FI" i="1" dirty="0"/>
              <a:t>lyhye-</a:t>
            </a:r>
            <a:r>
              <a:rPr lang="fi-FI" dirty="0"/>
              <a:t>), </a:t>
            </a:r>
            <a:r>
              <a:rPr lang="fi-FI" dirty="0" smtClean="0"/>
              <a:t>joka mon</a:t>
            </a:r>
            <a:r>
              <a:rPr lang="cs-CZ" dirty="0" err="1" smtClean="0"/>
              <a:t>iko</a:t>
            </a:r>
            <a:r>
              <a:rPr lang="fi-FI" dirty="0" smtClean="0"/>
              <a:t>ssa </a:t>
            </a:r>
            <a:r>
              <a:rPr lang="fi-FI" dirty="0"/>
              <a:t>supistuu (</a:t>
            </a:r>
            <a:r>
              <a:rPr lang="fi-FI" i="1" dirty="0"/>
              <a:t>lyhyi-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dirty="0" smtClean="0"/>
              <a:t>d</a:t>
            </a:r>
            <a:r>
              <a:rPr lang="fi-FI" dirty="0"/>
              <a:t>) yksikön partitiivissa, </a:t>
            </a:r>
            <a:r>
              <a:rPr lang="cs-CZ" i="1" dirty="0" smtClean="0"/>
              <a:t>O</a:t>
            </a:r>
            <a:r>
              <a:rPr lang="fi-FI" dirty="0" smtClean="0"/>
              <a:t>-loppuiset </a:t>
            </a:r>
            <a:r>
              <a:rPr lang="fi-FI" dirty="0"/>
              <a:t>sanat </a:t>
            </a:r>
            <a:r>
              <a:rPr lang="fi-FI" dirty="0" smtClean="0"/>
              <a:t>(-</a:t>
            </a:r>
            <a:r>
              <a:rPr lang="fi-FI" i="1" dirty="0"/>
              <a:t>A</a:t>
            </a:r>
            <a:r>
              <a:rPr lang="fi-FI" dirty="0"/>
              <a:t>-variantti aiheuttaisi hankalia vokaalikasaumia</a:t>
            </a:r>
            <a:r>
              <a:rPr lang="fi-FI" dirty="0" smtClean="0"/>
              <a:t>)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fi-FI" dirty="0"/>
          </a:p>
          <a:p>
            <a:pPr marL="0" indent="0">
              <a:buNone/>
            </a:pPr>
            <a:r>
              <a:rPr lang="fi-FI" i="1" dirty="0" smtClean="0"/>
              <a:t>autio+ta</a:t>
            </a:r>
            <a:r>
              <a:rPr lang="fi-FI" i="1" dirty="0"/>
              <a:t>, museo+ta, lämpiö+tä </a:t>
            </a:r>
            <a:r>
              <a:rPr lang="fi-FI" i="1" dirty="0" smtClean="0"/>
              <a:t>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2009559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PARTITIIVI – 3- </a:t>
            </a:r>
            <a:r>
              <a:rPr lang="cs-CZ" dirty="0" err="1" smtClean="0"/>
              <a:t>tai</a:t>
            </a:r>
            <a:r>
              <a:rPr lang="cs-CZ" dirty="0" smtClean="0"/>
              <a:t> 4-tavuiset </a:t>
            </a:r>
            <a:r>
              <a:rPr lang="cs-CZ" dirty="0" err="1" smtClean="0"/>
              <a:t>sanat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8568952" cy="5760640"/>
          </a:xfrm>
        </p:spPr>
        <p:txBody>
          <a:bodyPr>
            <a:normAutofit fontScale="70000" lnSpcReduction="20000"/>
          </a:bodyPr>
          <a:lstStyle/>
          <a:p>
            <a:r>
              <a:rPr lang="fi-FI" dirty="0"/>
              <a:t>3- tai 4-tavuisissa sanoissa valitaan päätevariantti </a:t>
            </a:r>
            <a:r>
              <a:rPr lang="fi-FI" dirty="0" smtClean="0"/>
              <a:t>mon</a:t>
            </a:r>
            <a:r>
              <a:rPr lang="cs-CZ" dirty="0" smtClean="0"/>
              <a:t>ikon </a:t>
            </a:r>
            <a:r>
              <a:rPr lang="fi-FI" dirty="0" smtClean="0"/>
              <a:t>partitiivissa sanatyypeittäin </a:t>
            </a:r>
            <a:endParaRPr lang="cs-CZ" dirty="0" smtClean="0"/>
          </a:p>
          <a:p>
            <a:r>
              <a:rPr lang="cs-CZ" dirty="0"/>
              <a:t>v</a:t>
            </a:r>
            <a:r>
              <a:rPr lang="fi-FI" dirty="0" smtClean="0"/>
              <a:t>alintaan </a:t>
            </a:r>
            <a:r>
              <a:rPr lang="fi-FI" dirty="0"/>
              <a:t>vaikuttaa vartalon </a:t>
            </a:r>
            <a:r>
              <a:rPr lang="fi-FI" dirty="0" smtClean="0"/>
              <a:t>toiseksi </a:t>
            </a:r>
            <a:r>
              <a:rPr lang="fi-FI" dirty="0"/>
              <a:t>viimeisen tavun </a:t>
            </a:r>
            <a:r>
              <a:rPr lang="fi-FI" dirty="0" smtClean="0"/>
              <a:t>pituus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 smtClean="0"/>
              <a:t>a)</a:t>
            </a:r>
            <a:r>
              <a:rPr lang="cs-CZ" dirty="0" smtClean="0"/>
              <a:t> </a:t>
            </a:r>
            <a:r>
              <a:rPr lang="fi-FI" dirty="0" smtClean="0"/>
              <a:t>jos </a:t>
            </a:r>
            <a:r>
              <a:rPr lang="fi-FI" dirty="0"/>
              <a:t>vartalon toiseksi viimeinen tavu on </a:t>
            </a:r>
            <a:r>
              <a:rPr lang="fi-FI" b="1" dirty="0"/>
              <a:t>pitkä</a:t>
            </a:r>
            <a:r>
              <a:rPr lang="fi-FI" dirty="0"/>
              <a:t>, </a:t>
            </a:r>
            <a:r>
              <a:rPr lang="fi-FI" dirty="0" smtClean="0"/>
              <a:t>niin </a:t>
            </a:r>
            <a:r>
              <a:rPr lang="fi-FI" dirty="0"/>
              <a:t>tavallisesti on lyhyt </a:t>
            </a:r>
            <a:r>
              <a:rPr lang="fi-FI" i="1" dirty="0"/>
              <a:t>A</a:t>
            </a:r>
            <a:r>
              <a:rPr lang="fi-FI" dirty="0"/>
              <a:t>-pääte:</a:t>
            </a:r>
          </a:p>
          <a:p>
            <a:pPr marL="32004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am-mat-ti               : am-mat-te-ja       </a:t>
            </a:r>
            <a:endParaRPr lang="cs-CZ" i="1" dirty="0" smtClean="0"/>
          </a:p>
          <a:p>
            <a:pPr marL="32004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fa-saa-ni                : fa-saa-ne-ja</a:t>
            </a:r>
            <a:endParaRPr lang="cs-CZ" i="1" dirty="0" smtClean="0"/>
          </a:p>
          <a:p>
            <a:pPr marL="32004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kek-sin-tö               :</a:t>
            </a:r>
            <a:r>
              <a:rPr lang="cs-CZ" i="1" dirty="0" smtClean="0"/>
              <a:t> </a:t>
            </a:r>
            <a:r>
              <a:rPr lang="fi-FI" i="1" dirty="0" smtClean="0"/>
              <a:t>kek-sin-tö-jä          </a:t>
            </a:r>
            <a:endParaRPr lang="cs-CZ" i="1" dirty="0" smtClean="0"/>
          </a:p>
          <a:p>
            <a:pPr marL="32004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pro-tes-ti                </a:t>
            </a:r>
            <a:r>
              <a:rPr lang="fi-FI" i="1" dirty="0"/>
              <a:t>:  </a:t>
            </a:r>
            <a:r>
              <a:rPr lang="fi-FI" i="1" dirty="0" smtClean="0"/>
              <a:t>pro-tes-te-ja</a:t>
            </a:r>
            <a:endParaRPr lang="cs-CZ" i="1" dirty="0" smtClean="0"/>
          </a:p>
          <a:p>
            <a:pPr marL="32004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in-di-vi-du-a-lis-ti  </a:t>
            </a:r>
            <a:r>
              <a:rPr lang="cs-CZ" i="1" dirty="0" smtClean="0"/>
              <a:t> </a:t>
            </a:r>
            <a:r>
              <a:rPr lang="fi-FI" i="1" dirty="0" smtClean="0"/>
              <a:t>:  in-di-vi-du-a-lis-te-ja</a:t>
            </a:r>
            <a:endParaRPr lang="cs-CZ" i="1" dirty="0" smtClean="0"/>
          </a:p>
          <a:p>
            <a:pPr marL="32004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ka-ra-vaa-ni           </a:t>
            </a:r>
            <a:r>
              <a:rPr lang="fi-FI" i="1" dirty="0"/>
              <a:t>: </a:t>
            </a:r>
            <a:r>
              <a:rPr lang="fi-FI" i="1" dirty="0" smtClean="0"/>
              <a:t>ka-ra-vaa-ne-ja   </a:t>
            </a:r>
            <a:endParaRPr lang="fi-FI" i="1" dirty="0"/>
          </a:p>
          <a:p>
            <a:pPr marL="0" indent="0">
              <a:buNone/>
            </a:pPr>
            <a:r>
              <a:rPr lang="fi-FI" dirty="0" smtClean="0"/>
              <a:t>                     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b)</a:t>
            </a:r>
            <a:r>
              <a:rPr lang="cs-CZ" dirty="0" smtClean="0"/>
              <a:t> </a:t>
            </a:r>
            <a:r>
              <a:rPr lang="fi-FI" dirty="0" smtClean="0"/>
              <a:t>jos </a:t>
            </a:r>
            <a:r>
              <a:rPr lang="fi-FI" dirty="0"/>
              <a:t>vartalon toiseksi viimeinen tavu on </a:t>
            </a:r>
            <a:r>
              <a:rPr lang="fi-FI" b="1" dirty="0"/>
              <a:t>lyhyt</a:t>
            </a:r>
            <a:r>
              <a:rPr lang="fi-FI" dirty="0"/>
              <a:t>, niin </a:t>
            </a:r>
            <a:r>
              <a:rPr lang="fi-FI" dirty="0" smtClean="0"/>
              <a:t>on </a:t>
            </a:r>
            <a:r>
              <a:rPr lang="fi-FI" dirty="0"/>
              <a:t>yleensä pitkä -</a:t>
            </a:r>
            <a:r>
              <a:rPr lang="fi-FI" i="1" dirty="0"/>
              <a:t>tA</a:t>
            </a:r>
            <a:r>
              <a:rPr lang="fi-FI" dirty="0"/>
              <a:t>-pääte: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pa-pe-ri                 </a:t>
            </a:r>
            <a:r>
              <a:rPr lang="fi-FI" i="1" dirty="0"/>
              <a:t>:  pa-pe-rei-ta     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dol-la-ri                 </a:t>
            </a:r>
            <a:r>
              <a:rPr lang="fi-FI" i="1" dirty="0"/>
              <a:t>:  </a:t>
            </a:r>
            <a:r>
              <a:rPr lang="fi-FI" i="1" dirty="0" smtClean="0"/>
              <a:t>dol-la-rei-ta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	</a:t>
            </a:r>
            <a:r>
              <a:rPr lang="fi-FI" i="1" dirty="0" smtClean="0"/>
              <a:t>pro-fes-so-ri          </a:t>
            </a:r>
            <a:r>
              <a:rPr lang="fi-FI" i="1" dirty="0"/>
              <a:t>:  pro-fe-so-rei-ta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kah-vi-la                </a:t>
            </a:r>
            <a:r>
              <a:rPr lang="fi-FI" i="1" dirty="0"/>
              <a:t>:  kah-vi-loi-ta     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as-ti-a                    </a:t>
            </a:r>
            <a:r>
              <a:rPr lang="fi-FI" i="1" dirty="0"/>
              <a:t>:  as-ti-oi-ta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0301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922114"/>
          </a:xfrm>
        </p:spPr>
        <p:txBody>
          <a:bodyPr>
            <a:normAutofit fontScale="90000"/>
          </a:bodyPr>
          <a:lstStyle/>
          <a:p>
            <a:r>
              <a:rPr lang="cs-CZ" dirty="0"/>
              <a:t>PARTITIIVI – 3- </a:t>
            </a:r>
            <a:r>
              <a:rPr lang="cs-CZ" dirty="0" err="1"/>
              <a:t>tai</a:t>
            </a:r>
            <a:r>
              <a:rPr lang="cs-CZ" dirty="0"/>
              <a:t> 4-tavuiset </a:t>
            </a:r>
            <a:r>
              <a:rPr lang="cs-CZ" dirty="0" err="1"/>
              <a:t>sanat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j</a:t>
            </a:r>
            <a:r>
              <a:rPr lang="fi-FI" dirty="0" smtClean="0"/>
              <a:t>os </a:t>
            </a:r>
            <a:r>
              <a:rPr lang="fi-FI" dirty="0"/>
              <a:t>sanassa on </a:t>
            </a:r>
            <a:r>
              <a:rPr lang="fi-FI" b="1" dirty="0"/>
              <a:t>astevaihtelu</a:t>
            </a:r>
            <a:r>
              <a:rPr lang="fi-FI" dirty="0"/>
              <a:t>, niin toiseksi viimeinen tavu voi </a:t>
            </a:r>
            <a:r>
              <a:rPr lang="fi-FI" dirty="0" smtClean="0"/>
              <a:t>olla </a:t>
            </a:r>
            <a:r>
              <a:rPr lang="fi-FI" dirty="0"/>
              <a:t>joko pitkä tai </a:t>
            </a:r>
            <a:r>
              <a:rPr lang="fi-FI" dirty="0" smtClean="0"/>
              <a:t>lyhyt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fi-FI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koi-vik-ko   </a:t>
            </a:r>
            <a:r>
              <a:rPr lang="fi-FI" i="1" dirty="0"/>
              <a:t>:   koi-vik-ko-ja / koi-vi-koi-ta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u-lap-pa       </a:t>
            </a:r>
            <a:r>
              <a:rPr lang="fi-FI" i="1" dirty="0"/>
              <a:t>:   u-lap-po-ja / u-la-poi-ta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hyl-lyk-kö   </a:t>
            </a:r>
            <a:r>
              <a:rPr lang="fi-FI" i="1" dirty="0"/>
              <a:t>:   hyl-lyk-kö-jä / hyl-ly-köi-tä</a:t>
            </a:r>
          </a:p>
          <a:p>
            <a:endParaRPr lang="fi-FI" dirty="0"/>
          </a:p>
          <a:p>
            <a:r>
              <a:rPr lang="cs-CZ" dirty="0" smtClean="0"/>
              <a:t>r</a:t>
            </a:r>
            <a:r>
              <a:rPr lang="fi-FI" dirty="0" smtClean="0"/>
              <a:t>innakkaismuotoja </a:t>
            </a:r>
            <a:r>
              <a:rPr lang="fi-FI" dirty="0"/>
              <a:t>esiintyy </a:t>
            </a:r>
            <a:r>
              <a:rPr lang="fi-FI" dirty="0" smtClean="0"/>
              <a:t>paljon  </a:t>
            </a:r>
            <a:endParaRPr lang="cs-CZ" dirty="0" smtClean="0"/>
          </a:p>
          <a:p>
            <a:r>
              <a:rPr lang="cs-CZ" dirty="0"/>
              <a:t>m</a:t>
            </a:r>
            <a:r>
              <a:rPr lang="fi-FI" dirty="0" smtClean="0"/>
              <a:t>onet </a:t>
            </a:r>
            <a:r>
              <a:rPr lang="fi-FI" dirty="0"/>
              <a:t>sanat ovat </a:t>
            </a:r>
            <a:r>
              <a:rPr lang="fi-FI" dirty="0" smtClean="0"/>
              <a:t>vakiintuneet </a:t>
            </a:r>
            <a:r>
              <a:rPr lang="fi-FI" dirty="0"/>
              <a:t>vain yhteen </a:t>
            </a:r>
            <a:r>
              <a:rPr lang="fi-FI" dirty="0" smtClean="0"/>
              <a:t>muotoon</a:t>
            </a:r>
            <a:endParaRPr lang="fi-FI" dirty="0"/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mel-lak-ka  </a:t>
            </a:r>
            <a:r>
              <a:rPr lang="fi-FI" i="1" dirty="0"/>
              <a:t>:    mel-la-koi-ta (joskus mel-lak-ko-ja)</a:t>
            </a:r>
          </a:p>
          <a:p>
            <a:pPr marL="0" indent="0">
              <a:buNone/>
            </a:pPr>
            <a:r>
              <a:rPr lang="fi-FI" i="1" dirty="0"/>
              <a:t>           </a:t>
            </a:r>
            <a:r>
              <a:rPr lang="fi-FI" dirty="0"/>
              <a:t> </a:t>
            </a:r>
          </a:p>
          <a:p>
            <a:endParaRPr lang="fi-FI" dirty="0"/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75683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GENETIIVI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447800"/>
            <a:ext cx="7776864" cy="4933528"/>
          </a:xfrm>
        </p:spPr>
        <p:txBody>
          <a:bodyPr/>
          <a:lstStyle/>
          <a:p>
            <a:r>
              <a:rPr lang="cs-CZ" dirty="0" smtClean="0"/>
              <a:t>p</a:t>
            </a:r>
            <a:r>
              <a:rPr lang="fi-FI" dirty="0" smtClean="0"/>
              <a:t>ääte </a:t>
            </a:r>
            <a:r>
              <a:rPr lang="fi-FI" dirty="0"/>
              <a:t>on yksikössä -</a:t>
            </a:r>
            <a:r>
              <a:rPr lang="fi-FI" i="1" dirty="0"/>
              <a:t>n</a:t>
            </a:r>
            <a:r>
              <a:rPr lang="fi-FI" dirty="0"/>
              <a:t>, se liittyy </a:t>
            </a:r>
            <a:r>
              <a:rPr lang="fi-FI" dirty="0">
                <a:solidFill>
                  <a:srgbClr val="92D050"/>
                </a:solidFill>
              </a:rPr>
              <a:t>heikkoon</a:t>
            </a:r>
            <a:r>
              <a:rPr lang="fi-FI" dirty="0"/>
              <a:t> </a:t>
            </a:r>
            <a:r>
              <a:rPr lang="fi-FI" dirty="0" smtClean="0"/>
              <a:t>vokaalivartaloon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fi-FI" dirty="0"/>
          </a:p>
          <a:p>
            <a:pPr marL="0" indent="0">
              <a:buNone/>
            </a:pPr>
            <a:r>
              <a:rPr lang="cs-CZ" i="1" dirty="0"/>
              <a:t>l</a:t>
            </a:r>
            <a:r>
              <a:rPr lang="cs-CZ" i="1" dirty="0" smtClean="0"/>
              <a:t>atu : </a:t>
            </a:r>
            <a:r>
              <a:rPr lang="fi-FI" i="1" dirty="0" smtClean="0"/>
              <a:t>ladu+n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/>
              <a:t>l</a:t>
            </a:r>
            <a:r>
              <a:rPr lang="fi-FI" i="1" dirty="0" smtClean="0"/>
              <a:t>uen</a:t>
            </a:r>
            <a:r>
              <a:rPr lang="cs-CZ" i="1" dirty="0" smtClean="0"/>
              <a:t>to : </a:t>
            </a:r>
            <a:r>
              <a:rPr lang="cs-CZ" i="1" dirty="0" err="1" smtClean="0"/>
              <a:t>luen</a:t>
            </a:r>
            <a:r>
              <a:rPr lang="fi-FI" i="1" dirty="0" smtClean="0"/>
              <a:t>no+n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err="1"/>
              <a:t>k</a:t>
            </a:r>
            <a:r>
              <a:rPr lang="cs-CZ" i="1" dirty="0" err="1" smtClean="0"/>
              <a:t>auppa</a:t>
            </a:r>
            <a:r>
              <a:rPr lang="cs-CZ" i="1" dirty="0" smtClean="0"/>
              <a:t> : </a:t>
            </a:r>
            <a:r>
              <a:rPr lang="cs-CZ" i="1" dirty="0" err="1" smtClean="0"/>
              <a:t>kaupa+n</a:t>
            </a:r>
            <a:endParaRPr lang="fi-FI" i="1" dirty="0"/>
          </a:p>
          <a:p>
            <a:endParaRPr lang="fi-FI" dirty="0"/>
          </a:p>
          <a:p>
            <a:r>
              <a:rPr lang="fi-FI" dirty="0"/>
              <a:t>HUOM! </a:t>
            </a:r>
            <a:r>
              <a:rPr lang="fi-FI" b="1" dirty="0"/>
              <a:t>vaihteluton</a:t>
            </a:r>
            <a:r>
              <a:rPr lang="fi-FI" dirty="0"/>
              <a:t> vartalo </a:t>
            </a:r>
            <a:r>
              <a:rPr lang="fi-FI" dirty="0" smtClean="0"/>
              <a:t>tyypeissä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fi-FI" i="1" dirty="0" smtClean="0"/>
              <a:t>parveke </a:t>
            </a:r>
            <a:r>
              <a:rPr lang="fi-FI" i="1" dirty="0"/>
              <a:t>: </a:t>
            </a:r>
            <a:r>
              <a:rPr lang="fi-FI" i="1" dirty="0" smtClean="0"/>
              <a:t>parvekkee+n 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rikas </a:t>
            </a:r>
            <a:r>
              <a:rPr lang="fi-FI" i="1" dirty="0"/>
              <a:t>: rikkaa+n</a:t>
            </a:r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80465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MONIKON GENETIIVI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980728"/>
            <a:ext cx="8208912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a)  perustuu joko </a:t>
            </a:r>
            <a:r>
              <a:rPr lang="fi-FI" b="1" dirty="0"/>
              <a:t>monikkovartaloon</a:t>
            </a:r>
            <a:r>
              <a:rPr lang="fi-FI" dirty="0"/>
              <a:t> tai </a:t>
            </a:r>
            <a:r>
              <a:rPr lang="fi-FI" b="1" dirty="0"/>
              <a:t>yksikkövartaloon</a:t>
            </a:r>
            <a:r>
              <a:rPr lang="fi-FI" dirty="0"/>
              <a:t>.</a:t>
            </a:r>
          </a:p>
          <a:p>
            <a:pPr marL="0" indent="0">
              <a:buNone/>
            </a:pPr>
            <a:r>
              <a:rPr lang="fi-FI" i="1" dirty="0"/>
              <a:t>                         </a:t>
            </a:r>
            <a:r>
              <a:rPr lang="cs-CZ" i="1" dirty="0" err="1" smtClean="0"/>
              <a:t>pieni</a:t>
            </a:r>
            <a:r>
              <a:rPr lang="cs-CZ" i="1" dirty="0" smtClean="0"/>
              <a:t>:</a:t>
            </a:r>
            <a:r>
              <a:rPr lang="fi-FI" i="1" dirty="0" smtClean="0"/>
              <a:t>  </a:t>
            </a:r>
            <a:r>
              <a:rPr lang="cs-CZ" i="1" dirty="0" smtClean="0"/>
              <a:t>	</a:t>
            </a:r>
            <a:r>
              <a:rPr lang="fi-FI" i="1" dirty="0" smtClean="0"/>
              <a:t>pien+i+en    </a:t>
            </a:r>
            <a:r>
              <a:rPr lang="fi-FI" i="1" dirty="0"/>
              <a:t>-  pien+ten</a:t>
            </a:r>
          </a:p>
          <a:p>
            <a:pPr marL="0" indent="0">
              <a:buNone/>
            </a:pPr>
            <a:r>
              <a:rPr lang="fi-FI" i="1" dirty="0"/>
              <a:t>                         </a:t>
            </a:r>
            <a:r>
              <a:rPr lang="cs-CZ" i="1" dirty="0" err="1" smtClean="0"/>
              <a:t>hevonen</a:t>
            </a:r>
            <a:r>
              <a:rPr lang="cs-CZ" i="1" dirty="0" smtClean="0"/>
              <a:t>: 	</a:t>
            </a:r>
            <a:r>
              <a:rPr lang="fi-FI" i="1" dirty="0" smtClean="0"/>
              <a:t>hevos+i+en  </a:t>
            </a:r>
            <a:r>
              <a:rPr lang="fi-FI" i="1" dirty="0"/>
              <a:t>-  hevos+ten</a:t>
            </a:r>
          </a:p>
          <a:p>
            <a:pPr marL="0" indent="0">
              <a:buNone/>
            </a:pPr>
            <a:r>
              <a:rPr lang="fi-FI" i="1" dirty="0"/>
              <a:t>                         </a:t>
            </a:r>
            <a:r>
              <a:rPr lang="cs-CZ" i="1" dirty="0" err="1" smtClean="0"/>
              <a:t>vanha</a:t>
            </a:r>
            <a:r>
              <a:rPr lang="cs-CZ" i="1" dirty="0" smtClean="0"/>
              <a:t>:	</a:t>
            </a:r>
            <a:r>
              <a:rPr lang="fi-FI" i="1" dirty="0" smtClean="0"/>
              <a:t>vanho+j+en </a:t>
            </a:r>
            <a:r>
              <a:rPr lang="fi-FI" i="1" dirty="0"/>
              <a:t>-  vanha+in </a:t>
            </a:r>
          </a:p>
          <a:p>
            <a:pPr marL="0" indent="0">
              <a:buNone/>
            </a:pPr>
            <a:r>
              <a:rPr lang="fi-FI" dirty="0"/>
              <a:t>    </a:t>
            </a:r>
            <a:endParaRPr lang="cs-CZ" dirty="0" smtClean="0"/>
          </a:p>
          <a:p>
            <a:r>
              <a:rPr lang="cs-CZ" dirty="0" smtClean="0"/>
              <a:t>m</a:t>
            </a:r>
            <a:r>
              <a:rPr lang="fi-FI" dirty="0" smtClean="0"/>
              <a:t>onikkovartaloon </a:t>
            </a:r>
            <a:r>
              <a:rPr lang="fi-FI" dirty="0"/>
              <a:t>perustuvaa kutsutaan monikon </a:t>
            </a:r>
            <a:r>
              <a:rPr lang="fi-FI" b="1" dirty="0"/>
              <a:t>1. </a:t>
            </a:r>
            <a:r>
              <a:rPr lang="fi-FI" b="1" dirty="0" smtClean="0"/>
              <a:t>genetiiviksi</a:t>
            </a:r>
            <a:endParaRPr lang="cs-CZ" b="1" dirty="0" smtClean="0"/>
          </a:p>
          <a:p>
            <a:r>
              <a:rPr lang="cs-CZ" dirty="0"/>
              <a:t>y</a:t>
            </a:r>
            <a:r>
              <a:rPr lang="fi-FI" dirty="0" smtClean="0"/>
              <a:t>ksikkövartaloon </a:t>
            </a:r>
            <a:r>
              <a:rPr lang="fi-FI" dirty="0"/>
              <a:t>perustuvaa monikon </a:t>
            </a:r>
            <a:r>
              <a:rPr lang="fi-FI" b="1" dirty="0"/>
              <a:t>2. </a:t>
            </a:r>
            <a:r>
              <a:rPr lang="fi-FI" b="1" dirty="0" smtClean="0"/>
              <a:t>genetiiviksi</a:t>
            </a:r>
            <a:endParaRPr lang="fi-FI" dirty="0"/>
          </a:p>
          <a:p>
            <a:endParaRPr lang="fi-FI" dirty="0"/>
          </a:p>
          <a:p>
            <a:pPr marL="0" indent="0">
              <a:buNone/>
            </a:pPr>
            <a:r>
              <a:rPr lang="fi-FI" dirty="0" smtClean="0"/>
              <a:t>b</a:t>
            </a:r>
            <a:r>
              <a:rPr lang="fi-FI" dirty="0"/>
              <a:t>)  </a:t>
            </a:r>
            <a:r>
              <a:rPr lang="cs-CZ" dirty="0" smtClean="0"/>
              <a:t>p</a:t>
            </a:r>
            <a:r>
              <a:rPr lang="fi-FI" dirty="0" smtClean="0"/>
              <a:t>äätevariantteja </a:t>
            </a:r>
            <a:r>
              <a:rPr lang="fi-FI" dirty="0"/>
              <a:t>on paljon - -</a:t>
            </a:r>
            <a:r>
              <a:rPr lang="fi-FI" i="1" dirty="0"/>
              <a:t>den, -tten, -ten, -en, -in, (-dän</a:t>
            </a:r>
            <a:r>
              <a:rPr lang="fi-FI" dirty="0"/>
              <a:t>) 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sotilas</a:t>
            </a:r>
            <a:r>
              <a:rPr lang="cs-CZ" i="1" dirty="0" smtClean="0"/>
              <a:t>: 	</a:t>
            </a:r>
            <a:r>
              <a:rPr lang="fi-FI" i="1" dirty="0" smtClean="0"/>
              <a:t>sotilai+den  </a:t>
            </a:r>
            <a:r>
              <a:rPr lang="cs-CZ" i="1" dirty="0" smtClean="0"/>
              <a:t>(</a:t>
            </a:r>
            <a:r>
              <a:rPr lang="fi-FI" i="1" dirty="0" smtClean="0"/>
              <a:t>sotilai+tten</a:t>
            </a:r>
            <a:r>
              <a:rPr lang="cs-CZ" i="1" dirty="0" smtClean="0"/>
              <a:t>)</a:t>
            </a:r>
            <a:r>
              <a:rPr lang="fi-FI" i="1" dirty="0" smtClean="0"/>
              <a:t>  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ihminen</a:t>
            </a:r>
            <a:r>
              <a:rPr lang="cs-CZ" i="1" dirty="0" smtClean="0"/>
              <a:t>: 	</a:t>
            </a:r>
            <a:r>
              <a:rPr lang="fi-FI" i="1" dirty="0" smtClean="0"/>
              <a:t>ihmis+ten</a:t>
            </a:r>
            <a:endParaRPr lang="fi-FI" i="1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omena</a:t>
            </a:r>
            <a:r>
              <a:rPr lang="cs-CZ" i="1" dirty="0" smtClean="0"/>
              <a:t>: 	</a:t>
            </a:r>
            <a:r>
              <a:rPr lang="fi-FI" i="1" dirty="0" smtClean="0"/>
              <a:t>omena+in</a:t>
            </a:r>
            <a:endParaRPr lang="fi-FI" i="1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talo</a:t>
            </a:r>
            <a:r>
              <a:rPr lang="cs-CZ" i="1" dirty="0" smtClean="0"/>
              <a:t>: 	</a:t>
            </a:r>
            <a:r>
              <a:rPr lang="fi-FI" i="1" dirty="0" smtClean="0"/>
              <a:t>talo+j+en      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cs-CZ" i="1" dirty="0" err="1" smtClean="0"/>
              <a:t>me</a:t>
            </a:r>
            <a:r>
              <a:rPr lang="cs-CZ" i="1" dirty="0" smtClean="0"/>
              <a:t>:	</a:t>
            </a:r>
            <a:r>
              <a:rPr lang="fi-FI" i="1" dirty="0" smtClean="0"/>
              <a:t>me+i+dän</a:t>
            </a:r>
            <a:endParaRPr lang="fi-FI" i="1" dirty="0"/>
          </a:p>
          <a:p>
            <a:endParaRPr lang="cs-CZ" dirty="0" smtClean="0"/>
          </a:p>
          <a:p>
            <a:r>
              <a:rPr lang="cs-CZ" dirty="0"/>
              <a:t>s</a:t>
            </a:r>
            <a:r>
              <a:rPr lang="fi-FI" dirty="0" smtClean="0"/>
              <a:t>amasta </a:t>
            </a:r>
            <a:r>
              <a:rPr lang="fi-FI" dirty="0"/>
              <a:t>sanasta voidaan muodostaa eri vartaloihin </a:t>
            </a:r>
            <a:r>
              <a:rPr lang="fi-FI" dirty="0" smtClean="0"/>
              <a:t>perustuvia</a:t>
            </a:r>
            <a:r>
              <a:rPr lang="cs-CZ" dirty="0" smtClean="0"/>
              <a:t> </a:t>
            </a:r>
            <a:r>
              <a:rPr lang="fi-FI" dirty="0" smtClean="0"/>
              <a:t>mon</a:t>
            </a:r>
            <a:r>
              <a:rPr lang="cs-CZ" dirty="0" smtClean="0"/>
              <a:t>ikon </a:t>
            </a:r>
            <a:r>
              <a:rPr lang="fi-FI" dirty="0" smtClean="0"/>
              <a:t>genetiivejä</a:t>
            </a:r>
            <a:endParaRPr lang="fi-FI" dirty="0"/>
          </a:p>
          <a:p>
            <a:r>
              <a:rPr lang="cs-CZ" dirty="0" smtClean="0"/>
              <a:t>e</a:t>
            </a:r>
            <a:r>
              <a:rPr lang="fi-FI" dirty="0" smtClean="0"/>
              <a:t>räät </a:t>
            </a:r>
            <a:r>
              <a:rPr lang="fi-FI" dirty="0"/>
              <a:t>päätevariantit ovat keskenään vapaassa </a:t>
            </a:r>
            <a:r>
              <a:rPr lang="fi-FI" dirty="0" smtClean="0"/>
              <a:t>vaihtelussa</a:t>
            </a:r>
            <a:r>
              <a:rPr lang="cs-CZ" dirty="0"/>
              <a:t>: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       omenoiden  - omenoitten  - omenojen  - omenien  - omenain</a:t>
            </a:r>
          </a:p>
          <a:p>
            <a:pPr marL="0" indent="0">
              <a:buNone/>
            </a:pPr>
            <a:r>
              <a:rPr lang="fi-FI" i="1" dirty="0"/>
              <a:t>       perunoiden  - perunoitten  - perunojen - perunien  - perunain</a:t>
            </a:r>
          </a:p>
          <a:p>
            <a:pPr marL="0" indent="0">
              <a:buNone/>
            </a:pPr>
            <a:endParaRPr lang="fi-FI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22200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/>
          <a:lstStyle/>
          <a:p>
            <a:r>
              <a:rPr lang="cs-CZ" dirty="0" smtClean="0"/>
              <a:t>MONIKON GENETIIVI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980728"/>
            <a:ext cx="8003232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i-FI" dirty="0"/>
              <a:t>Variantit ovat joko täydennysjakaumassa tai vapaassa vaihtelussa:</a:t>
            </a:r>
          </a:p>
          <a:p>
            <a:pPr marL="0" indent="0">
              <a:buNone/>
            </a:pPr>
            <a:r>
              <a:rPr lang="fi-FI" dirty="0"/>
              <a:t>1. </a:t>
            </a:r>
            <a:r>
              <a:rPr lang="fi-FI" dirty="0" smtClean="0"/>
              <a:t>–</a:t>
            </a:r>
            <a:r>
              <a:rPr lang="fi-FI" i="1" dirty="0" smtClean="0"/>
              <a:t>ten</a:t>
            </a:r>
            <a:r>
              <a:rPr lang="cs-CZ" dirty="0" smtClean="0"/>
              <a:t> k</a:t>
            </a:r>
            <a:r>
              <a:rPr lang="fi-FI" b="1" dirty="0" smtClean="0"/>
              <a:t>onsonantin</a:t>
            </a:r>
            <a:r>
              <a:rPr lang="fi-FI" dirty="0" smtClean="0"/>
              <a:t> </a:t>
            </a:r>
            <a:r>
              <a:rPr lang="fi-FI" dirty="0"/>
              <a:t>jäljessä:</a:t>
            </a:r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i="1" dirty="0"/>
              <a:t>ostos+ten, ihmis+ten, ommel+ten, sävel+ten</a:t>
            </a:r>
          </a:p>
          <a:p>
            <a:pPr marL="0" indent="0">
              <a:buNone/>
            </a:pPr>
            <a:r>
              <a:rPr lang="fi-FI" i="1" dirty="0"/>
              <a:t>        ien+ten, pien+ten, suur+ten, </a:t>
            </a:r>
            <a:r>
              <a:rPr lang="fi-FI" i="1" dirty="0" smtClean="0"/>
              <a:t>vet+ten</a:t>
            </a:r>
            <a:endParaRPr lang="cs-CZ" i="1" dirty="0" smtClean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2. </a:t>
            </a:r>
            <a:r>
              <a:rPr lang="fi-FI" dirty="0" smtClean="0"/>
              <a:t>–</a:t>
            </a:r>
            <a:r>
              <a:rPr lang="fi-FI" i="1" dirty="0" smtClean="0"/>
              <a:t>en</a:t>
            </a:r>
            <a:r>
              <a:rPr lang="cs-CZ" dirty="0" smtClean="0"/>
              <a:t> l</a:t>
            </a:r>
            <a:r>
              <a:rPr lang="fi-FI" dirty="0" smtClean="0"/>
              <a:t>yhyen </a:t>
            </a:r>
            <a:r>
              <a:rPr lang="fi-FI" i="1" dirty="0"/>
              <a:t>i</a:t>
            </a:r>
            <a:r>
              <a:rPr lang="fi-FI" dirty="0"/>
              <a:t>:n ja lyhyttä vokaalia seuraavan </a:t>
            </a:r>
            <a:r>
              <a:rPr lang="fi-FI" i="1" dirty="0"/>
              <a:t>j</a:t>
            </a:r>
            <a:r>
              <a:rPr lang="fi-FI" dirty="0"/>
              <a:t>:n jäljessä:</a:t>
            </a:r>
          </a:p>
          <a:p>
            <a:pPr marL="0" indent="0">
              <a:buNone/>
            </a:pPr>
            <a:r>
              <a:rPr lang="fi-FI" dirty="0"/>
              <a:t>        </a:t>
            </a:r>
            <a:r>
              <a:rPr lang="fi-FI" i="1" dirty="0"/>
              <a:t>sien+i+en, avaim+i+en (avainten), kirjoittaj+i+en</a:t>
            </a:r>
          </a:p>
          <a:p>
            <a:pPr marL="0" indent="0">
              <a:buNone/>
            </a:pPr>
            <a:r>
              <a:rPr lang="fi-FI" i="1" dirty="0"/>
              <a:t>        katu+j+en, järjestö+j+en, neuvottelu+j+en; </a:t>
            </a:r>
          </a:p>
          <a:p>
            <a:pPr marL="0" indent="0">
              <a:buNone/>
            </a:pPr>
            <a:r>
              <a:rPr lang="fi-FI" i="1" dirty="0"/>
              <a:t>        oppi+en, kaupunki+en, ammatti+en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3</a:t>
            </a:r>
            <a:r>
              <a:rPr lang="fi-FI" dirty="0"/>
              <a:t>. </a:t>
            </a:r>
            <a:r>
              <a:rPr lang="fi-FI" dirty="0" smtClean="0"/>
              <a:t>–</a:t>
            </a:r>
            <a:r>
              <a:rPr lang="fi-FI" i="1" dirty="0" smtClean="0"/>
              <a:t>in</a:t>
            </a:r>
            <a:r>
              <a:rPr lang="cs-CZ" dirty="0" smtClean="0"/>
              <a:t> </a:t>
            </a:r>
            <a:r>
              <a:rPr lang="fi-FI" dirty="0" smtClean="0"/>
              <a:t>muiden </a:t>
            </a:r>
            <a:r>
              <a:rPr lang="fi-FI" dirty="0"/>
              <a:t>lyhyiden vokaalien kuin </a:t>
            </a:r>
            <a:r>
              <a:rPr lang="fi-FI" i="1" dirty="0"/>
              <a:t>i</a:t>
            </a:r>
            <a:r>
              <a:rPr lang="fi-FI" dirty="0"/>
              <a:t>:n jäljessä - ei ole </a:t>
            </a:r>
            <a:r>
              <a:rPr lang="fi-FI" dirty="0" smtClean="0"/>
              <a:t>yleinen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vanha</a:t>
            </a:r>
            <a:r>
              <a:rPr lang="cs-CZ" dirty="0" smtClean="0"/>
              <a:t> </a:t>
            </a:r>
            <a:r>
              <a:rPr lang="cs-CZ" dirty="0" err="1" smtClean="0"/>
              <a:t>kieli</a:t>
            </a:r>
            <a:r>
              <a:rPr lang="cs-CZ" dirty="0" smtClean="0"/>
              <a:t>, </a:t>
            </a:r>
            <a:r>
              <a:rPr lang="cs-CZ" dirty="0" err="1" smtClean="0"/>
              <a:t>runous</a:t>
            </a:r>
            <a:r>
              <a:rPr lang="cs-CZ" dirty="0" smtClean="0"/>
              <a:t>)</a:t>
            </a:r>
            <a:r>
              <a:rPr lang="fi-FI" dirty="0" smtClean="0"/>
              <a:t>!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        sokea+in</a:t>
            </a:r>
            <a:r>
              <a:rPr lang="fi-FI" dirty="0"/>
              <a:t> (</a:t>
            </a:r>
            <a:r>
              <a:rPr lang="fi-FI" dirty="0" smtClean="0"/>
              <a:t>par</a:t>
            </a:r>
            <a:r>
              <a:rPr lang="cs-CZ" dirty="0" err="1" smtClean="0"/>
              <a:t>emmin</a:t>
            </a:r>
            <a:r>
              <a:rPr lang="cs-CZ" dirty="0" smtClean="0"/>
              <a:t> </a:t>
            </a:r>
            <a:r>
              <a:rPr lang="fi-FI" i="1" dirty="0" smtClean="0"/>
              <a:t>sokeiden</a:t>
            </a:r>
            <a:r>
              <a:rPr lang="fi-FI" dirty="0"/>
              <a:t>), </a:t>
            </a:r>
            <a:r>
              <a:rPr lang="fi-FI" i="1" dirty="0" smtClean="0"/>
              <a:t>näyttelijä+in</a:t>
            </a:r>
            <a:r>
              <a:rPr lang="fi-FI" dirty="0" smtClean="0"/>
              <a:t> </a:t>
            </a:r>
            <a:r>
              <a:rPr lang="fi-FI" dirty="0"/>
              <a:t>(</a:t>
            </a:r>
            <a:r>
              <a:rPr lang="fi-FI" dirty="0" smtClean="0"/>
              <a:t>par</a:t>
            </a:r>
            <a:r>
              <a:rPr lang="cs-CZ" dirty="0" err="1" smtClean="0"/>
              <a:t>emmin</a:t>
            </a:r>
            <a:r>
              <a:rPr lang="cs-CZ" dirty="0" smtClean="0"/>
              <a:t> </a:t>
            </a:r>
            <a:r>
              <a:rPr lang="fi-FI" i="1" dirty="0" smtClean="0"/>
              <a:t>näyttelijöi-den</a:t>
            </a:r>
            <a:r>
              <a:rPr lang="fi-FI" dirty="0"/>
              <a:t>)</a:t>
            </a:r>
          </a:p>
          <a:p>
            <a:pPr marL="0" indent="0">
              <a:buNone/>
            </a:pPr>
            <a:r>
              <a:rPr lang="fi-FI" dirty="0"/>
              <a:t>        myös: </a:t>
            </a:r>
            <a:r>
              <a:rPr lang="fi-FI" i="1" dirty="0"/>
              <a:t>pappe+in</a:t>
            </a:r>
            <a:r>
              <a:rPr lang="fi-FI" dirty="0"/>
              <a:t> (</a:t>
            </a:r>
            <a:r>
              <a:rPr lang="fi-FI" dirty="0" smtClean="0"/>
              <a:t>par</a:t>
            </a:r>
            <a:r>
              <a:rPr lang="cs-CZ" dirty="0" err="1" smtClean="0"/>
              <a:t>emmin</a:t>
            </a:r>
            <a:r>
              <a:rPr lang="fi-FI" dirty="0" smtClean="0"/>
              <a:t> </a:t>
            </a:r>
            <a:r>
              <a:rPr lang="fi-FI" i="1" dirty="0"/>
              <a:t>pappien</a:t>
            </a:r>
            <a:r>
              <a:rPr lang="fi-FI" dirty="0"/>
              <a:t>), </a:t>
            </a:r>
            <a:r>
              <a:rPr lang="fi-FI" i="1" dirty="0"/>
              <a:t>vanke+in</a:t>
            </a:r>
            <a:r>
              <a:rPr lang="fi-FI" dirty="0"/>
              <a:t> (</a:t>
            </a:r>
            <a:r>
              <a:rPr lang="fi-FI" dirty="0" smtClean="0"/>
              <a:t>par</a:t>
            </a:r>
            <a:r>
              <a:rPr lang="cs-CZ" dirty="0" err="1" smtClean="0"/>
              <a:t>emmin</a:t>
            </a:r>
            <a:r>
              <a:rPr lang="fi-FI" dirty="0" smtClean="0"/>
              <a:t> </a:t>
            </a:r>
            <a:r>
              <a:rPr lang="fi-FI" i="1" dirty="0"/>
              <a:t>vankien</a:t>
            </a:r>
            <a:r>
              <a:rPr lang="fi-FI" dirty="0"/>
              <a:t>)</a:t>
            </a:r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/>
              <a:t>4. -</a:t>
            </a:r>
            <a:r>
              <a:rPr lang="fi-FI" i="1" dirty="0"/>
              <a:t>den - -</a:t>
            </a:r>
            <a:r>
              <a:rPr lang="fi-FI" i="1" dirty="0" smtClean="0"/>
              <a:t>tten</a:t>
            </a:r>
            <a:r>
              <a:rPr lang="cs-CZ" i="1" dirty="0" smtClean="0"/>
              <a:t> </a:t>
            </a:r>
            <a:r>
              <a:rPr lang="fi-FI" dirty="0" smtClean="0"/>
              <a:t>diftongin </a:t>
            </a:r>
            <a:r>
              <a:rPr lang="fi-FI" dirty="0"/>
              <a:t>sekä pitkän </a:t>
            </a:r>
            <a:r>
              <a:rPr lang="fi-FI" i="1" dirty="0"/>
              <a:t>i</a:t>
            </a:r>
            <a:r>
              <a:rPr lang="fi-FI" dirty="0"/>
              <a:t>:n </a:t>
            </a:r>
            <a:r>
              <a:rPr lang="fi-FI" dirty="0" smtClean="0"/>
              <a:t>jäljessä</a:t>
            </a:r>
            <a:r>
              <a:rPr lang="cs-CZ" dirty="0" smtClean="0"/>
              <a:t>; v</a:t>
            </a:r>
            <a:r>
              <a:rPr lang="fi-FI" dirty="0" smtClean="0"/>
              <a:t>apaa </a:t>
            </a:r>
            <a:r>
              <a:rPr lang="fi-FI" dirty="0"/>
              <a:t>vaihtelu; -</a:t>
            </a:r>
            <a:r>
              <a:rPr lang="fi-FI" i="1" dirty="0"/>
              <a:t>tten</a:t>
            </a:r>
            <a:r>
              <a:rPr lang="fi-FI" dirty="0"/>
              <a:t> on </a:t>
            </a:r>
            <a:r>
              <a:rPr lang="fi-FI" dirty="0" smtClean="0"/>
              <a:t>frekvenssiltään </a:t>
            </a:r>
            <a:r>
              <a:rPr lang="fi-FI" dirty="0"/>
              <a:t>pienempi:</a:t>
            </a:r>
          </a:p>
          <a:p>
            <a:pPr marL="0" indent="0">
              <a:buNone/>
            </a:pPr>
            <a:r>
              <a:rPr lang="fi-FI" i="1" dirty="0" smtClean="0"/>
              <a:t>soi+den </a:t>
            </a:r>
            <a:r>
              <a:rPr lang="fi-FI" i="1" dirty="0"/>
              <a:t>- </a:t>
            </a:r>
            <a:r>
              <a:rPr lang="fi-FI" i="1" dirty="0" smtClean="0"/>
              <a:t>soi+tten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kevyi+den </a:t>
            </a:r>
            <a:r>
              <a:rPr lang="fi-FI" i="1" dirty="0"/>
              <a:t>- kevyi+tten</a:t>
            </a:r>
          </a:p>
          <a:p>
            <a:pPr marL="0" indent="0">
              <a:buNone/>
            </a:pPr>
            <a:r>
              <a:rPr lang="fi-FI" i="1" dirty="0" smtClean="0"/>
              <a:t>yhtiöi+den </a:t>
            </a:r>
            <a:r>
              <a:rPr lang="fi-FI" i="1" dirty="0"/>
              <a:t>- </a:t>
            </a:r>
            <a:r>
              <a:rPr lang="fi-FI" i="1" dirty="0" smtClean="0"/>
              <a:t>yhtiöi+tten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opiskelijoi+den </a:t>
            </a:r>
            <a:r>
              <a:rPr lang="fi-FI" i="1" dirty="0"/>
              <a:t>- opiskelijoi+tten;</a:t>
            </a:r>
          </a:p>
          <a:p>
            <a:pPr marL="0" indent="0">
              <a:buNone/>
            </a:pPr>
            <a:r>
              <a:rPr lang="fi-FI" i="1" dirty="0" smtClean="0"/>
              <a:t>kaunii+den</a:t>
            </a:r>
            <a:r>
              <a:rPr lang="cs-CZ" i="1" dirty="0" smtClean="0"/>
              <a:t> – </a:t>
            </a:r>
            <a:r>
              <a:rPr lang="cs-CZ" i="1" dirty="0" err="1" smtClean="0"/>
              <a:t>kaunii+tten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794354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MONIKON GENETIIVI – 3 JA USEMPITAVUISET SANAT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</a:t>
            </a:r>
            <a:r>
              <a:rPr lang="fi-FI" dirty="0" smtClean="0"/>
              <a:t>eriaatteessa </a:t>
            </a:r>
            <a:r>
              <a:rPr lang="fi-FI" dirty="0"/>
              <a:t>vapaa vaihtelu -</a:t>
            </a:r>
            <a:r>
              <a:rPr lang="fi-FI" i="1" dirty="0"/>
              <a:t>en</a:t>
            </a:r>
            <a:r>
              <a:rPr lang="fi-FI" dirty="0"/>
              <a:t> // </a:t>
            </a:r>
            <a:r>
              <a:rPr lang="cs-CZ" dirty="0" smtClean="0"/>
              <a:t>-</a:t>
            </a:r>
            <a:r>
              <a:rPr lang="fi-FI" i="1" dirty="0" smtClean="0"/>
              <a:t>den</a:t>
            </a:r>
            <a:r>
              <a:rPr lang="fi-FI" dirty="0" smtClean="0"/>
              <a:t> (</a:t>
            </a:r>
            <a:r>
              <a:rPr lang="cs-CZ" dirty="0" smtClean="0"/>
              <a:t>-</a:t>
            </a:r>
            <a:r>
              <a:rPr lang="fi-FI" i="1" dirty="0" smtClean="0"/>
              <a:t>tten</a:t>
            </a:r>
            <a:r>
              <a:rPr lang="fi-FI" dirty="0"/>
              <a:t>): 		mansikkojen - mansikoiden</a:t>
            </a:r>
          </a:p>
          <a:p>
            <a:endParaRPr lang="fi-FI" dirty="0"/>
          </a:p>
          <a:p>
            <a:r>
              <a:rPr lang="cs-CZ" dirty="0" smtClean="0"/>
              <a:t>j</a:t>
            </a:r>
            <a:r>
              <a:rPr lang="fi-FI" dirty="0" smtClean="0"/>
              <a:t>oissakin </a:t>
            </a:r>
            <a:r>
              <a:rPr lang="fi-FI" dirty="0"/>
              <a:t>on </a:t>
            </a:r>
            <a:r>
              <a:rPr lang="fi-FI" dirty="0" smtClean="0"/>
              <a:t>tav</a:t>
            </a:r>
            <a:r>
              <a:rPr lang="cs-CZ" dirty="0" err="1" smtClean="0"/>
              <a:t>allisempi</a:t>
            </a:r>
            <a:r>
              <a:rPr lang="fi-FI" dirty="0" smtClean="0"/>
              <a:t> </a:t>
            </a:r>
            <a:r>
              <a:rPr lang="fi-FI" dirty="0"/>
              <a:t>-</a:t>
            </a:r>
            <a:r>
              <a:rPr lang="fi-FI" i="1" dirty="0"/>
              <a:t>den</a:t>
            </a:r>
            <a:r>
              <a:rPr lang="fi-FI" dirty="0"/>
              <a:t>: </a:t>
            </a:r>
            <a:r>
              <a:rPr lang="fi-FI" i="1" dirty="0" smtClean="0"/>
              <a:t>henkilöiden</a:t>
            </a:r>
            <a:r>
              <a:rPr lang="fi-FI" i="1" dirty="0"/>
              <a:t>, makkaroiden, kohtaloiden</a:t>
            </a:r>
          </a:p>
          <a:p>
            <a:r>
              <a:rPr lang="cs-CZ" dirty="0" err="1"/>
              <a:t>j</a:t>
            </a:r>
            <a:r>
              <a:rPr lang="cs-CZ" dirty="0" err="1" smtClean="0"/>
              <a:t>oissakin</a:t>
            </a:r>
            <a:r>
              <a:rPr lang="cs-CZ" dirty="0" smtClean="0"/>
              <a:t> </a:t>
            </a:r>
            <a:r>
              <a:rPr lang="fi-FI" dirty="0" smtClean="0"/>
              <a:t>-</a:t>
            </a:r>
            <a:r>
              <a:rPr lang="fi-FI" i="1" dirty="0" smtClean="0"/>
              <a:t>en</a:t>
            </a:r>
            <a:r>
              <a:rPr lang="fi-FI" dirty="0"/>
              <a:t>: fasaanien 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>
                <a:solidFill>
                  <a:srgbClr val="FF0000"/>
                </a:solidFill>
              </a:rPr>
              <a:t>Rinnakkaisuus</a:t>
            </a:r>
            <a:r>
              <a:rPr lang="fi-FI" dirty="0"/>
              <a:t>:</a:t>
            </a:r>
          </a:p>
          <a:p>
            <a:pPr marL="0" indent="0">
              <a:buNone/>
            </a:pPr>
            <a:r>
              <a:rPr lang="fi-FI" dirty="0"/>
              <a:t>- </a:t>
            </a:r>
            <a:r>
              <a:rPr lang="cs-CZ" dirty="0" smtClean="0"/>
              <a:t>k</a:t>
            </a:r>
            <a:r>
              <a:rPr lang="fi-FI" dirty="0" smtClean="0"/>
              <a:t>un </a:t>
            </a:r>
            <a:r>
              <a:rPr lang="cs-CZ" dirty="0" smtClean="0"/>
              <a:t>on </a:t>
            </a:r>
            <a:r>
              <a:rPr lang="fi-FI" b="1" dirty="0" smtClean="0"/>
              <a:t>partitiivissa</a:t>
            </a:r>
            <a:r>
              <a:rPr lang="fi-FI" dirty="0" smtClean="0"/>
              <a:t> </a:t>
            </a:r>
            <a:r>
              <a:rPr lang="fi-FI" dirty="0"/>
              <a:t>-</a:t>
            </a:r>
            <a:r>
              <a:rPr lang="fi-FI" i="1" dirty="0"/>
              <a:t>a/ä,</a:t>
            </a:r>
            <a:r>
              <a:rPr lang="fi-FI" dirty="0"/>
              <a:t> niin </a:t>
            </a:r>
            <a:r>
              <a:rPr lang="fi-FI" b="1" dirty="0"/>
              <a:t>genetiivissä</a:t>
            </a:r>
            <a:r>
              <a:rPr lang="fi-FI" dirty="0"/>
              <a:t> </a:t>
            </a:r>
            <a:r>
              <a:rPr lang="fi-FI" i="1" dirty="0" smtClean="0"/>
              <a:t>–en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</a:t>
            </a:r>
            <a:r>
              <a:rPr lang="cs-CZ" dirty="0" smtClean="0"/>
              <a:t>	</a:t>
            </a:r>
            <a:r>
              <a:rPr lang="fi-FI" i="1" dirty="0" smtClean="0"/>
              <a:t>autoja                     </a:t>
            </a:r>
            <a:r>
              <a:rPr lang="fi-FI" i="1" dirty="0"/>
              <a:t>autojen</a:t>
            </a:r>
          </a:p>
          <a:p>
            <a:endParaRPr lang="fi-FI" dirty="0"/>
          </a:p>
          <a:p>
            <a:pPr marL="0" indent="0">
              <a:buNone/>
            </a:pPr>
            <a:r>
              <a:rPr lang="cs-CZ" dirty="0" smtClean="0"/>
              <a:t>- k</a:t>
            </a:r>
            <a:r>
              <a:rPr lang="fi-FI" dirty="0" smtClean="0"/>
              <a:t>un </a:t>
            </a:r>
            <a:r>
              <a:rPr lang="cs-CZ" dirty="0" smtClean="0"/>
              <a:t>on </a:t>
            </a:r>
            <a:r>
              <a:rPr lang="fi-FI" b="1" dirty="0" smtClean="0"/>
              <a:t>partitiivissa</a:t>
            </a:r>
            <a:r>
              <a:rPr lang="fi-FI" dirty="0" smtClean="0"/>
              <a:t> </a:t>
            </a:r>
            <a:r>
              <a:rPr lang="fi-FI" dirty="0"/>
              <a:t>-</a:t>
            </a:r>
            <a:r>
              <a:rPr lang="fi-FI" i="1" dirty="0"/>
              <a:t>ta/tä</a:t>
            </a:r>
            <a:r>
              <a:rPr lang="fi-FI" dirty="0"/>
              <a:t>, niin </a:t>
            </a:r>
            <a:r>
              <a:rPr lang="fi-FI" b="1" dirty="0"/>
              <a:t>genetiivissä</a:t>
            </a:r>
            <a:r>
              <a:rPr lang="fi-FI" dirty="0"/>
              <a:t> </a:t>
            </a:r>
            <a:r>
              <a:rPr lang="fi-FI" dirty="0" smtClean="0"/>
              <a:t>–</a:t>
            </a:r>
            <a:r>
              <a:rPr lang="fi-FI" i="1" dirty="0" smtClean="0"/>
              <a:t>den</a:t>
            </a:r>
            <a:r>
              <a:rPr lang="cs-CZ" i="1" dirty="0" smtClean="0"/>
              <a:t>: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/>
              <a:t> </a:t>
            </a:r>
            <a:r>
              <a:rPr lang="cs-CZ" dirty="0" smtClean="0"/>
              <a:t>	</a:t>
            </a:r>
            <a:r>
              <a:rPr lang="fi-FI" i="1" dirty="0" smtClean="0"/>
              <a:t>teitä                       </a:t>
            </a:r>
            <a:r>
              <a:rPr lang="fi-FI" i="1" dirty="0"/>
              <a:t>teiden</a:t>
            </a:r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22782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640960" cy="70609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MONIKON 1. JA 2. GENETIIVIN VAIHTELU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052736"/>
            <a:ext cx="8352928" cy="554461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 m</a:t>
            </a:r>
            <a:r>
              <a:rPr lang="fi-FI" b="1" dirty="0" smtClean="0"/>
              <a:t>on.1.gen</a:t>
            </a:r>
            <a:r>
              <a:rPr lang="fi-FI" dirty="0"/>
              <a:t>.        </a:t>
            </a:r>
            <a:r>
              <a:rPr lang="cs-CZ" b="1" dirty="0"/>
              <a:t>m</a:t>
            </a:r>
            <a:r>
              <a:rPr lang="fi-FI" b="1" dirty="0" smtClean="0"/>
              <a:t>on.2.gen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</a:t>
            </a:r>
            <a:r>
              <a:rPr lang="fi-FI" i="1" dirty="0" smtClean="0"/>
              <a:t>lampaiden</a:t>
            </a:r>
            <a:r>
              <a:rPr lang="fi-FI" dirty="0" smtClean="0"/>
              <a:t>         </a:t>
            </a:r>
            <a:r>
              <a:rPr lang="fi-FI" i="1" dirty="0"/>
              <a:t>lammasten</a:t>
            </a:r>
            <a:r>
              <a:rPr lang="fi-FI" dirty="0"/>
              <a:t>      periaatteessa vapaa vaihtelu</a:t>
            </a:r>
          </a:p>
          <a:p>
            <a:endParaRPr lang="fi-FI" dirty="0"/>
          </a:p>
          <a:p>
            <a:r>
              <a:rPr lang="fi-FI" dirty="0" smtClean="0"/>
              <a:t>sanatyypeillä </a:t>
            </a:r>
            <a:r>
              <a:rPr lang="fi-FI" i="1" dirty="0"/>
              <a:t>ajatus</a:t>
            </a:r>
            <a:r>
              <a:rPr lang="fi-FI" dirty="0"/>
              <a:t>, </a:t>
            </a:r>
            <a:r>
              <a:rPr lang="fi-FI" i="1" dirty="0"/>
              <a:t>ihminen</a:t>
            </a:r>
            <a:r>
              <a:rPr lang="fi-FI" dirty="0"/>
              <a:t> ja </a:t>
            </a:r>
            <a:r>
              <a:rPr lang="fi-FI" i="1" dirty="0"/>
              <a:t>kieli</a:t>
            </a:r>
            <a:r>
              <a:rPr lang="fi-FI" dirty="0"/>
              <a:t> on yleensä -</a:t>
            </a:r>
            <a:r>
              <a:rPr lang="fi-FI" i="1" dirty="0"/>
              <a:t>ten</a:t>
            </a:r>
            <a:r>
              <a:rPr lang="fi-FI" dirty="0"/>
              <a:t>:  </a:t>
            </a:r>
            <a:r>
              <a:rPr lang="fi-FI" i="1" dirty="0" smtClean="0"/>
              <a:t>vanhusten</a:t>
            </a:r>
            <a:r>
              <a:rPr lang="fi-FI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fi-FI" i="1" dirty="0" smtClean="0"/>
              <a:t>taivas-</a:t>
            </a:r>
            <a:r>
              <a:rPr lang="fi-FI" dirty="0" smtClean="0"/>
              <a:t> </a:t>
            </a:r>
            <a:r>
              <a:rPr lang="fi-FI" dirty="0"/>
              <a:t>ja </a:t>
            </a:r>
            <a:r>
              <a:rPr lang="fi-FI" i="1" dirty="0"/>
              <a:t>vesi-tyypeillä</a:t>
            </a:r>
            <a:r>
              <a:rPr lang="fi-FI" dirty="0"/>
              <a:t>, karitiiviadjektiiveilla ja  </a:t>
            </a:r>
            <a:r>
              <a:rPr lang="fi-FI" dirty="0" smtClean="0"/>
              <a:t>superlatiiveilla </a:t>
            </a:r>
            <a:r>
              <a:rPr lang="fi-FI" dirty="0"/>
              <a:t>ei -ten päätteistä genetiiviä juuri käytetä </a:t>
            </a:r>
          </a:p>
          <a:p>
            <a:r>
              <a:rPr lang="fi-FI" b="1" dirty="0" smtClean="0"/>
              <a:t>fraasiutuneet</a:t>
            </a:r>
            <a:r>
              <a:rPr lang="fi-FI" dirty="0"/>
              <a:t>: </a:t>
            </a:r>
            <a:r>
              <a:rPr lang="fi-FI" i="1" dirty="0"/>
              <a:t>taivasten valtakunta, vetten päällä, kätten töitä </a:t>
            </a:r>
          </a:p>
          <a:p>
            <a:pPr marL="0" indent="0">
              <a:buNone/>
            </a:pPr>
            <a:r>
              <a:rPr lang="fi-FI" dirty="0"/>
              <a:t>  </a:t>
            </a:r>
          </a:p>
          <a:p>
            <a:r>
              <a:rPr lang="fi-FI" dirty="0" smtClean="0"/>
              <a:t>yksivart</a:t>
            </a:r>
            <a:r>
              <a:rPr lang="fi-FI" dirty="0"/>
              <a:t>. sanojen vok.vartaloon perustuvat -in-päätteiset </a:t>
            </a:r>
            <a:r>
              <a:rPr lang="fi-FI" dirty="0" smtClean="0"/>
              <a:t>mon</a:t>
            </a:r>
            <a:r>
              <a:rPr lang="cs-CZ" dirty="0" smtClean="0"/>
              <a:t>ikon </a:t>
            </a:r>
            <a:r>
              <a:rPr lang="fi-FI" dirty="0" smtClean="0"/>
              <a:t>2.</a:t>
            </a:r>
            <a:r>
              <a:rPr lang="cs-CZ" dirty="0" smtClean="0"/>
              <a:t> </a:t>
            </a:r>
            <a:r>
              <a:rPr lang="fi-FI" dirty="0" smtClean="0"/>
              <a:t>genetiivit </a:t>
            </a:r>
            <a:r>
              <a:rPr lang="fi-FI" dirty="0"/>
              <a:t>ovat tyyliväritteisiä (</a:t>
            </a:r>
            <a:r>
              <a:rPr lang="fi-FI" i="1" dirty="0"/>
              <a:t>honkain</a:t>
            </a:r>
            <a:r>
              <a:rPr lang="fi-FI" dirty="0"/>
              <a:t>) tai kiteymiä </a:t>
            </a:r>
            <a:r>
              <a:rPr lang="fi-FI" dirty="0" smtClean="0"/>
              <a:t>yhdyssanojen alkuosissa</a:t>
            </a:r>
            <a:r>
              <a:rPr lang="cs-CZ" dirty="0"/>
              <a:t> </a:t>
            </a:r>
            <a:r>
              <a:rPr lang="fi-FI" dirty="0" smtClean="0"/>
              <a:t> </a:t>
            </a:r>
            <a:r>
              <a:rPr lang="cs-CZ" dirty="0" smtClean="0"/>
              <a:t>(</a:t>
            </a:r>
            <a:r>
              <a:rPr lang="fi-FI" i="1" dirty="0" smtClean="0"/>
              <a:t>vanhainkoti</a:t>
            </a:r>
            <a:r>
              <a:rPr lang="fi-FI" dirty="0"/>
              <a:t>, </a:t>
            </a:r>
            <a:r>
              <a:rPr lang="fi-FI" i="1" dirty="0"/>
              <a:t>Yhdysvaltain </a:t>
            </a:r>
            <a:r>
              <a:rPr lang="fi-FI" i="1" dirty="0" smtClean="0"/>
              <a:t>presidentti</a:t>
            </a:r>
            <a:r>
              <a:rPr lang="cs-CZ" i="1" dirty="0" smtClean="0"/>
              <a:t>)</a:t>
            </a:r>
            <a:r>
              <a:rPr lang="fi-FI" dirty="0" smtClean="0"/>
              <a:t> </a:t>
            </a:r>
            <a:endParaRPr lang="fi-FI" dirty="0"/>
          </a:p>
          <a:p>
            <a:endParaRPr lang="fi-FI" dirty="0"/>
          </a:p>
          <a:p>
            <a:r>
              <a:rPr lang="fi-FI" dirty="0" smtClean="0"/>
              <a:t>kolmi- </a:t>
            </a:r>
            <a:r>
              <a:rPr lang="fi-FI" dirty="0"/>
              <a:t>ja useampitavuisilla i-loppuisilla on vapaata vaihtelua: </a:t>
            </a:r>
          </a:p>
          <a:p>
            <a:pPr marL="0" indent="0">
              <a:buNone/>
            </a:pPr>
            <a:r>
              <a:rPr lang="fi-FI" dirty="0"/>
              <a:t>  </a:t>
            </a:r>
            <a:r>
              <a:rPr lang="cs-CZ" dirty="0" smtClean="0"/>
              <a:t>	</a:t>
            </a:r>
            <a:r>
              <a:rPr lang="fi-FI" i="1" dirty="0" smtClean="0"/>
              <a:t>lääkärien </a:t>
            </a:r>
            <a:r>
              <a:rPr lang="fi-FI" i="1" dirty="0"/>
              <a:t>- lääkäreiden - lääkäreitten</a:t>
            </a:r>
          </a:p>
          <a:p>
            <a:endParaRPr lang="fi-FI" dirty="0"/>
          </a:p>
          <a:p>
            <a:r>
              <a:rPr lang="cs-CZ" dirty="0" smtClean="0"/>
              <a:t>e</a:t>
            </a:r>
            <a:r>
              <a:rPr lang="fi-FI" dirty="0" smtClean="0"/>
              <a:t>räistä </a:t>
            </a:r>
            <a:r>
              <a:rPr lang="fi-FI" dirty="0"/>
              <a:t>sanoista on käytetty analogisesti </a:t>
            </a:r>
            <a:r>
              <a:rPr lang="fi-FI" i="1" dirty="0"/>
              <a:t>askel-ten</a:t>
            </a:r>
            <a:r>
              <a:rPr lang="fi-FI" dirty="0"/>
              <a:t> mallin </a:t>
            </a:r>
            <a:r>
              <a:rPr lang="fi-FI" dirty="0" smtClean="0"/>
              <a:t>mukaan</a:t>
            </a:r>
            <a:r>
              <a:rPr lang="cs-CZ" dirty="0" smtClean="0"/>
              <a:t> -</a:t>
            </a:r>
            <a:r>
              <a:rPr lang="fi-FI" i="1" dirty="0" smtClean="0"/>
              <a:t>ten</a:t>
            </a:r>
            <a:r>
              <a:rPr lang="fi-FI" dirty="0" smtClean="0"/>
              <a:t>-päätteisiä </a:t>
            </a:r>
            <a:r>
              <a:rPr lang="fi-FI" dirty="0"/>
              <a:t>muotoja, vaikka sanat ovat yksivartaloisia:</a:t>
            </a:r>
          </a:p>
          <a:p>
            <a:pPr marL="0" indent="0">
              <a:buNone/>
            </a:pPr>
            <a:r>
              <a:rPr lang="cs-CZ" dirty="0" smtClean="0"/>
              <a:t>	</a:t>
            </a:r>
            <a:r>
              <a:rPr lang="fi-FI" i="1" dirty="0" smtClean="0"/>
              <a:t>enkel+ten</a:t>
            </a:r>
            <a:r>
              <a:rPr lang="fi-FI" i="1" dirty="0"/>
              <a:t>, jumal+ten, sankar+ten</a:t>
            </a:r>
          </a:p>
          <a:p>
            <a:endParaRPr lang="fi-FI" dirty="0"/>
          </a:p>
          <a:p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810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TAIVUTUS ELI FLEKSIO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24744"/>
            <a:ext cx="8280920" cy="5544616"/>
          </a:xfrm>
        </p:spPr>
        <p:txBody>
          <a:bodyPr>
            <a:normAutofit fontScale="70000" lnSpcReduction="20000"/>
          </a:bodyPr>
          <a:lstStyle/>
          <a:p>
            <a:r>
              <a:rPr lang="fi-FI" dirty="0" smtClean="0"/>
              <a:t>sanavartaloon </a:t>
            </a:r>
            <a:r>
              <a:rPr lang="fi-FI" dirty="0"/>
              <a:t>liitetään </a:t>
            </a:r>
            <a:r>
              <a:rPr lang="fi-FI" dirty="0" smtClean="0"/>
              <a:t>taivutussuffikseja</a:t>
            </a:r>
            <a:r>
              <a:rPr lang="fi-FI" dirty="0"/>
              <a:t>: tunnuksia ja </a:t>
            </a:r>
            <a:r>
              <a:rPr lang="fi-FI" dirty="0" smtClean="0"/>
              <a:t>taivutuspäätteitä </a:t>
            </a:r>
            <a:endParaRPr lang="fi-FI" dirty="0"/>
          </a:p>
          <a:p>
            <a:r>
              <a:rPr lang="cs-CZ" dirty="0"/>
              <a:t>s</a:t>
            </a:r>
            <a:r>
              <a:rPr lang="fi-FI" dirty="0" smtClean="0"/>
              <a:t>uome</a:t>
            </a:r>
            <a:r>
              <a:rPr lang="cs-CZ" dirty="0" smtClean="0"/>
              <a:t>n </a:t>
            </a:r>
            <a:r>
              <a:rPr lang="cs-CZ" dirty="0" err="1" smtClean="0"/>
              <a:t>kielessä</a:t>
            </a:r>
            <a:r>
              <a:rPr lang="fi-FI" dirty="0" smtClean="0"/>
              <a:t> </a:t>
            </a:r>
            <a:r>
              <a:rPr lang="fi-FI" dirty="0"/>
              <a:t>suffiksi liitetään vartaloon tavallisesti 'liimaamalla'; </a:t>
            </a:r>
            <a:r>
              <a:rPr lang="fi-FI" dirty="0" smtClean="0"/>
              <a:t>tällaista </a:t>
            </a:r>
            <a:r>
              <a:rPr lang="fi-FI" dirty="0"/>
              <a:t>suffiksin liittämistä kutsutaan </a:t>
            </a:r>
            <a:r>
              <a:rPr lang="fi-FI" b="1" dirty="0" smtClean="0">
                <a:solidFill>
                  <a:srgbClr val="FF0000"/>
                </a:solidFill>
              </a:rPr>
              <a:t>agglutionaatioksi  </a:t>
            </a:r>
            <a:endParaRPr lang="cs-CZ" b="1" dirty="0" smtClean="0">
              <a:solidFill>
                <a:srgbClr val="FF0000"/>
              </a:solidFill>
            </a:endParaRPr>
          </a:p>
          <a:p>
            <a:r>
              <a:rPr lang="fi-FI" dirty="0" smtClean="0"/>
              <a:t>agglutinaatio </a:t>
            </a:r>
            <a:r>
              <a:rPr lang="cs-CZ" dirty="0" err="1" smtClean="0"/>
              <a:t>usein</a:t>
            </a:r>
            <a:r>
              <a:rPr lang="cs-CZ" dirty="0" smtClean="0"/>
              <a:t> </a:t>
            </a:r>
            <a:r>
              <a:rPr lang="fi-FI" dirty="0" smtClean="0"/>
              <a:t>ei </a:t>
            </a:r>
            <a:r>
              <a:rPr lang="fi-FI" dirty="0"/>
              <a:t>toteudu puhtaasti ja sanavartalon </a:t>
            </a:r>
            <a:r>
              <a:rPr lang="fi-FI" dirty="0" smtClean="0"/>
              <a:t>loppuäänteistössä </a:t>
            </a:r>
            <a:r>
              <a:rPr lang="fi-FI" dirty="0"/>
              <a:t>tapahtuu </a:t>
            </a:r>
            <a:r>
              <a:rPr lang="fi-FI" b="1" dirty="0" smtClean="0">
                <a:solidFill>
                  <a:srgbClr val="FF0000"/>
                </a:solidFill>
              </a:rPr>
              <a:t>muutoksia</a:t>
            </a:r>
            <a:r>
              <a:rPr lang="cs-CZ" dirty="0" smtClean="0"/>
              <a:t>:</a:t>
            </a:r>
          </a:p>
          <a:p>
            <a:pPr marL="27432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kaupa+i+ssa    </a:t>
            </a:r>
            <a:r>
              <a:rPr lang="fi-FI" i="1" dirty="0"/>
              <a:t>&gt;  kaupo+i+ssa       </a:t>
            </a:r>
          </a:p>
          <a:p>
            <a:pPr marL="274320" lvl="1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laula+tta+i+in </a:t>
            </a:r>
            <a:r>
              <a:rPr lang="fi-FI" i="1" dirty="0"/>
              <a:t>&gt;  laule+tt+i+in</a:t>
            </a:r>
          </a:p>
          <a:p>
            <a:endParaRPr lang="fi-FI" dirty="0"/>
          </a:p>
          <a:p>
            <a:r>
              <a:rPr lang="cs-CZ" b="1" dirty="0">
                <a:solidFill>
                  <a:srgbClr val="FF0000"/>
                </a:solidFill>
              </a:rPr>
              <a:t>f</a:t>
            </a:r>
            <a:r>
              <a:rPr lang="fi-FI" b="1" dirty="0" smtClean="0">
                <a:solidFill>
                  <a:srgbClr val="FF0000"/>
                </a:solidFill>
              </a:rPr>
              <a:t>uusio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- f</a:t>
            </a:r>
            <a:r>
              <a:rPr lang="fi-FI" dirty="0" smtClean="0"/>
              <a:t>uusiossa </a:t>
            </a:r>
            <a:r>
              <a:rPr lang="fi-FI" dirty="0"/>
              <a:t>morfeemien rajoja ei voi erottaa </a:t>
            </a:r>
            <a:r>
              <a:rPr lang="fi-FI" dirty="0" smtClean="0"/>
              <a:t>selvästi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 </a:t>
            </a:r>
            <a:r>
              <a:rPr lang="cs-CZ" dirty="0" smtClean="0"/>
              <a:t>	 	</a:t>
            </a:r>
            <a:r>
              <a:rPr lang="fi-FI" i="1" dirty="0" smtClean="0"/>
              <a:t>hakat+ta+an    </a:t>
            </a:r>
            <a:r>
              <a:rPr lang="fi-FI" i="1" dirty="0"/>
              <a:t>&gt;  hakat+a+an</a:t>
            </a:r>
          </a:p>
          <a:p>
            <a:pPr marL="0" indent="0">
              <a:buNone/>
            </a:pPr>
            <a:r>
              <a:rPr lang="fi-FI" i="1" dirty="0"/>
              <a:t>             </a:t>
            </a:r>
            <a:r>
              <a:rPr lang="cs-CZ" i="1" dirty="0" smtClean="0"/>
              <a:t>		</a:t>
            </a:r>
            <a:r>
              <a:rPr lang="fi-FI" i="1" dirty="0" smtClean="0"/>
              <a:t>oppi+isi+n     </a:t>
            </a:r>
            <a:r>
              <a:rPr lang="fi-FI" i="1" dirty="0"/>
              <a:t>&gt;  opp+isi+n</a:t>
            </a:r>
          </a:p>
          <a:p>
            <a:pPr marL="0" indent="0">
              <a:buNone/>
            </a:pPr>
            <a:r>
              <a:rPr lang="fi-FI" i="1" dirty="0"/>
              <a:t>             </a:t>
            </a:r>
            <a:r>
              <a:rPr lang="cs-CZ" i="1" dirty="0" smtClean="0"/>
              <a:t>		</a:t>
            </a:r>
            <a:r>
              <a:rPr lang="fi-FI" i="1" dirty="0" smtClean="0"/>
              <a:t>talot+nsa       </a:t>
            </a:r>
            <a:r>
              <a:rPr lang="fi-FI" i="1" dirty="0"/>
              <a:t>&gt;   talo+nsa</a:t>
            </a:r>
          </a:p>
          <a:p>
            <a:pPr marL="0" indent="0">
              <a:buNone/>
            </a:pPr>
            <a:r>
              <a:rPr lang="fi-FI" i="1" dirty="0"/>
              <a:t>             </a:t>
            </a:r>
            <a:r>
              <a:rPr lang="cs-CZ" i="1" dirty="0" smtClean="0"/>
              <a:t>		</a:t>
            </a:r>
            <a:r>
              <a:rPr lang="fi-FI" i="1" dirty="0" smtClean="0"/>
              <a:t>taloon+ni      </a:t>
            </a:r>
            <a:r>
              <a:rPr lang="fi-FI" i="1" dirty="0"/>
              <a:t>&gt;   taloo+ni</a:t>
            </a:r>
          </a:p>
          <a:p>
            <a:endParaRPr lang="fi-FI" dirty="0"/>
          </a:p>
          <a:p>
            <a:r>
              <a:rPr lang="fi-FI" dirty="0"/>
              <a:t>puhdas </a:t>
            </a:r>
            <a:r>
              <a:rPr lang="fi-FI" dirty="0" smtClean="0"/>
              <a:t>agglutionaatio</a:t>
            </a:r>
            <a:r>
              <a:rPr lang="cs-CZ" dirty="0" smtClean="0"/>
              <a:t> - </a:t>
            </a:r>
            <a:r>
              <a:rPr lang="fi-FI" dirty="0"/>
              <a:t>morfeemien rajat ovat </a:t>
            </a:r>
            <a:r>
              <a:rPr lang="fi-FI" dirty="0" smtClean="0"/>
              <a:t>selvät:    </a:t>
            </a:r>
            <a:r>
              <a:rPr lang="fi-FI" i="1" dirty="0"/>
              <a:t>talo+i+ssa+ni+kin</a:t>
            </a:r>
          </a:p>
          <a:p>
            <a:pPr marL="0" indent="0">
              <a:buNone/>
            </a:pPr>
            <a:endParaRPr lang="fi-FI" dirty="0"/>
          </a:p>
          <a:p>
            <a:r>
              <a:rPr lang="cs-CZ" dirty="0" smtClean="0"/>
              <a:t>n</a:t>
            </a:r>
            <a:r>
              <a:rPr lang="fi-FI" dirty="0" smtClean="0"/>
              <a:t>ominintaivutusta </a:t>
            </a:r>
            <a:r>
              <a:rPr lang="fi-FI" dirty="0"/>
              <a:t>sanotaan </a:t>
            </a:r>
            <a:r>
              <a:rPr lang="fi-FI" b="1" dirty="0" smtClean="0">
                <a:solidFill>
                  <a:srgbClr val="FF0000"/>
                </a:solidFill>
              </a:rPr>
              <a:t>deklinaatioksi</a:t>
            </a:r>
            <a:endParaRPr lang="fi-FI" b="1" dirty="0">
              <a:solidFill>
                <a:srgbClr val="FF0000"/>
              </a:solidFill>
            </a:endParaRPr>
          </a:p>
          <a:p>
            <a:r>
              <a:rPr lang="cs-CZ" dirty="0" smtClean="0"/>
              <a:t>v</a:t>
            </a:r>
            <a:r>
              <a:rPr lang="fi-FI" dirty="0" smtClean="0"/>
              <a:t>erbintaivutus </a:t>
            </a:r>
            <a:r>
              <a:rPr lang="fi-FI" dirty="0"/>
              <a:t>on </a:t>
            </a:r>
            <a:r>
              <a:rPr lang="fi-FI" b="1" dirty="0" smtClean="0">
                <a:solidFill>
                  <a:srgbClr val="FF0000"/>
                </a:solidFill>
              </a:rPr>
              <a:t>konjugaatiota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3922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NOMININTAIVUTUS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77544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</a:t>
            </a:r>
            <a:r>
              <a:rPr lang="fi-FI" dirty="0" smtClean="0"/>
              <a:t>uomen </a:t>
            </a:r>
            <a:r>
              <a:rPr lang="fi-FI" dirty="0"/>
              <a:t>deklinaatiossa ilmaista </a:t>
            </a:r>
            <a:r>
              <a:rPr lang="fi-FI" b="1" dirty="0">
                <a:solidFill>
                  <a:srgbClr val="FF0000"/>
                </a:solidFill>
              </a:rPr>
              <a:t>luku</a:t>
            </a:r>
            <a:r>
              <a:rPr lang="fi-FI" dirty="0"/>
              <a:t>, </a:t>
            </a:r>
            <a:r>
              <a:rPr lang="fi-FI" b="1" dirty="0">
                <a:solidFill>
                  <a:srgbClr val="FF0000"/>
                </a:solidFill>
              </a:rPr>
              <a:t>sija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ja </a:t>
            </a:r>
            <a:r>
              <a:rPr lang="fi-FI" b="1" dirty="0" smtClean="0">
                <a:solidFill>
                  <a:srgbClr val="FF0000"/>
                </a:solidFill>
              </a:rPr>
              <a:t>persoona</a:t>
            </a:r>
            <a:endParaRPr lang="fi-FI" dirty="0"/>
          </a:p>
          <a:p>
            <a:r>
              <a:rPr lang="cs-CZ" b="1" dirty="0"/>
              <a:t>l</a:t>
            </a:r>
            <a:r>
              <a:rPr lang="fi-FI" b="1" dirty="0" smtClean="0"/>
              <a:t>uku</a:t>
            </a:r>
            <a:r>
              <a:rPr lang="fi-FI" dirty="0" smtClean="0"/>
              <a:t> </a:t>
            </a:r>
            <a:r>
              <a:rPr lang="fi-FI" dirty="0"/>
              <a:t>ilmaistaan </a:t>
            </a:r>
            <a:r>
              <a:rPr lang="fi-FI" b="1" dirty="0">
                <a:solidFill>
                  <a:srgbClr val="FF0000"/>
                </a:solidFill>
              </a:rPr>
              <a:t>tunnuksella</a:t>
            </a:r>
            <a:r>
              <a:rPr lang="fi-FI" dirty="0"/>
              <a:t>, </a:t>
            </a:r>
            <a:r>
              <a:rPr lang="fi-FI" b="1" dirty="0"/>
              <a:t>sija</a:t>
            </a:r>
            <a:r>
              <a:rPr lang="fi-FI" dirty="0"/>
              <a:t> </a:t>
            </a:r>
            <a:r>
              <a:rPr lang="fi-FI" b="1" dirty="0">
                <a:solidFill>
                  <a:srgbClr val="FF0000"/>
                </a:solidFill>
              </a:rPr>
              <a:t>päätteillä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ja </a:t>
            </a:r>
            <a:r>
              <a:rPr lang="fi-FI" b="1" dirty="0"/>
              <a:t>persoona</a:t>
            </a:r>
            <a:r>
              <a:rPr lang="fi-FI" dirty="0"/>
              <a:t> </a:t>
            </a:r>
            <a:r>
              <a:rPr lang="fi-FI" b="1" dirty="0" smtClean="0">
                <a:solidFill>
                  <a:srgbClr val="FF0000"/>
                </a:solidFill>
              </a:rPr>
              <a:t>omistusliitteillä</a:t>
            </a:r>
            <a:endParaRPr lang="fi-FI" b="1" dirty="0">
              <a:solidFill>
                <a:srgbClr val="FF0000"/>
              </a:solidFill>
            </a:endParaRPr>
          </a:p>
          <a:p>
            <a:endParaRPr lang="fi-FI" dirty="0"/>
          </a:p>
          <a:p>
            <a:pPr marL="0" indent="0">
              <a:buNone/>
            </a:pPr>
            <a:r>
              <a:rPr lang="fi-FI" b="1" dirty="0"/>
              <a:t>Nominintaivutusta</a:t>
            </a:r>
            <a:r>
              <a:rPr lang="fi-FI" dirty="0"/>
              <a:t> vaikeuttavat seuraavat seikat:</a:t>
            </a:r>
          </a:p>
          <a:p>
            <a:pPr marL="0" indent="0">
              <a:buNone/>
            </a:pPr>
            <a:r>
              <a:rPr lang="fi-FI" dirty="0"/>
              <a:t>1) kaikki monikkomuodot eivät perustu </a:t>
            </a:r>
            <a:r>
              <a:rPr lang="fi-FI" i="1" dirty="0"/>
              <a:t>i</a:t>
            </a:r>
            <a:r>
              <a:rPr lang="fi-FI" dirty="0"/>
              <a:t>-tunnuksiseen </a:t>
            </a:r>
          </a:p>
          <a:p>
            <a:pPr marL="0" indent="0">
              <a:buNone/>
            </a:pPr>
            <a:r>
              <a:rPr lang="fi-FI" dirty="0"/>
              <a:t>     monikkovartaloon </a:t>
            </a:r>
          </a:p>
          <a:p>
            <a:pPr marL="0" indent="0">
              <a:buNone/>
            </a:pPr>
            <a:r>
              <a:rPr lang="fi-FI" dirty="0"/>
              <a:t>2) eräät nominityypit ovat </a:t>
            </a:r>
            <a:r>
              <a:rPr lang="fi-FI" b="1" dirty="0"/>
              <a:t>kaksivartaloisia</a:t>
            </a:r>
          </a:p>
          <a:p>
            <a:pPr marL="0" indent="0">
              <a:buNone/>
            </a:pPr>
            <a:r>
              <a:rPr lang="fi-FI" dirty="0"/>
              <a:t>3) eräillä sijoilla on useita päätevariantteja, jotka </a:t>
            </a:r>
          </a:p>
          <a:p>
            <a:pPr marL="0" indent="0">
              <a:buNone/>
            </a:pPr>
            <a:r>
              <a:rPr lang="fi-FI" dirty="0"/>
              <a:t>     keskenään ovat osittain täydennysjakaumassa, </a:t>
            </a:r>
          </a:p>
          <a:p>
            <a:pPr marL="0" indent="0">
              <a:buNone/>
            </a:pPr>
            <a:r>
              <a:rPr lang="fi-FI" dirty="0"/>
              <a:t>     osittain vapaassa </a:t>
            </a:r>
            <a:r>
              <a:rPr lang="fi-FI" dirty="0" smtClean="0"/>
              <a:t>vaihtelussa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0591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LUKU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352928" cy="486152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</a:t>
            </a:r>
            <a:r>
              <a:rPr lang="fi-FI" dirty="0" smtClean="0"/>
              <a:t>uomen </a:t>
            </a:r>
            <a:r>
              <a:rPr lang="fi-FI" dirty="0"/>
              <a:t>nomineilla on kaksi lukua: </a:t>
            </a:r>
            <a:r>
              <a:rPr lang="fi-FI" b="1" dirty="0">
                <a:solidFill>
                  <a:srgbClr val="FF0000"/>
                </a:solidFill>
              </a:rPr>
              <a:t>yksikkö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ja </a:t>
            </a:r>
            <a:r>
              <a:rPr lang="fi-FI" b="1" dirty="0" smtClean="0">
                <a:solidFill>
                  <a:srgbClr val="FF0000"/>
                </a:solidFill>
              </a:rPr>
              <a:t>monikko</a:t>
            </a:r>
            <a:r>
              <a:rPr lang="fi-FI" dirty="0" smtClean="0"/>
              <a:t>  </a:t>
            </a:r>
            <a:endParaRPr lang="fi-FI" dirty="0"/>
          </a:p>
          <a:p>
            <a:r>
              <a:rPr lang="cs-CZ" dirty="0" smtClean="0"/>
              <a:t>y</a:t>
            </a:r>
            <a:r>
              <a:rPr lang="fi-FI" dirty="0" smtClean="0"/>
              <a:t>ksikkö </a:t>
            </a:r>
            <a:r>
              <a:rPr lang="fi-FI" dirty="0"/>
              <a:t>on </a:t>
            </a:r>
            <a:r>
              <a:rPr lang="fi-FI" b="1" dirty="0" smtClean="0"/>
              <a:t>tunnukseton</a:t>
            </a:r>
            <a:endParaRPr lang="cs-CZ" b="1" dirty="0" smtClean="0"/>
          </a:p>
          <a:p>
            <a:r>
              <a:rPr lang="fi-FI" dirty="0" smtClean="0"/>
              <a:t>monikolla </a:t>
            </a:r>
            <a:r>
              <a:rPr lang="fi-FI" dirty="0"/>
              <a:t>on </a:t>
            </a:r>
            <a:r>
              <a:rPr lang="fi-FI" b="1" dirty="0"/>
              <a:t>kolme </a:t>
            </a:r>
            <a:r>
              <a:rPr lang="fi-FI" b="1" dirty="0" smtClean="0"/>
              <a:t>tunnusta</a:t>
            </a:r>
            <a:r>
              <a:rPr lang="fi-FI" dirty="0" smtClean="0"/>
              <a:t>:</a:t>
            </a:r>
            <a:r>
              <a:rPr lang="cs-CZ" dirty="0" smtClean="0"/>
              <a:t> </a:t>
            </a:r>
            <a:r>
              <a:rPr lang="fi-FI" i="1" dirty="0" smtClean="0"/>
              <a:t>t</a:t>
            </a:r>
            <a:r>
              <a:rPr lang="fi-FI" i="1" dirty="0"/>
              <a:t>, j </a:t>
            </a:r>
            <a:r>
              <a:rPr lang="fi-FI" dirty="0"/>
              <a:t>ja </a:t>
            </a:r>
            <a:r>
              <a:rPr lang="fi-FI" i="1" dirty="0" smtClean="0"/>
              <a:t>i</a:t>
            </a:r>
            <a:r>
              <a:rPr lang="fi-FI" dirty="0" smtClean="0"/>
              <a:t> </a:t>
            </a:r>
            <a:r>
              <a:rPr lang="cs-CZ" dirty="0" smtClean="0"/>
              <a:t>; t</a:t>
            </a:r>
            <a:r>
              <a:rPr lang="fi-FI" dirty="0" smtClean="0"/>
              <a:t>unnukset </a:t>
            </a:r>
            <a:r>
              <a:rPr lang="fi-FI" dirty="0"/>
              <a:t>liittyvät </a:t>
            </a:r>
            <a:r>
              <a:rPr lang="fi-FI" dirty="0" smtClean="0"/>
              <a:t>vokaalivartaloon</a:t>
            </a:r>
            <a:endParaRPr lang="fi-FI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pelto </a:t>
            </a:r>
            <a:r>
              <a:rPr lang="fi-FI" i="1" dirty="0"/>
              <a:t>: pello+t : pelto+j+a : pelto+jen : pello+i+lla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mies  </a:t>
            </a:r>
            <a:r>
              <a:rPr lang="fi-FI" i="1" dirty="0"/>
              <a:t>: miehe+t : mieh+i+ä  : mieh+i+en : mieh+i+ssä</a:t>
            </a:r>
          </a:p>
          <a:p>
            <a:endParaRPr lang="fi-FI" dirty="0"/>
          </a:p>
          <a:p>
            <a:r>
              <a:rPr lang="cs-CZ" b="1" dirty="0" smtClean="0">
                <a:solidFill>
                  <a:srgbClr val="FF0000"/>
                </a:solidFill>
              </a:rPr>
              <a:t>p</a:t>
            </a:r>
            <a:r>
              <a:rPr lang="fi-FI" b="1" dirty="0" smtClean="0">
                <a:solidFill>
                  <a:srgbClr val="FF0000"/>
                </a:solidFill>
              </a:rPr>
              <a:t>lurale </a:t>
            </a:r>
            <a:r>
              <a:rPr lang="fi-FI" b="1" dirty="0">
                <a:solidFill>
                  <a:srgbClr val="FF0000"/>
                </a:solidFill>
              </a:rPr>
              <a:t>tantum </a:t>
            </a:r>
            <a:r>
              <a:rPr lang="fi-FI" dirty="0"/>
              <a:t>eli </a:t>
            </a:r>
            <a:r>
              <a:rPr lang="fi-FI" b="1" dirty="0">
                <a:solidFill>
                  <a:srgbClr val="FF0000"/>
                </a:solidFill>
              </a:rPr>
              <a:t>monikkosanoilla</a:t>
            </a:r>
            <a:r>
              <a:rPr lang="fi-FI" dirty="0">
                <a:solidFill>
                  <a:srgbClr val="FF0000"/>
                </a:solidFill>
              </a:rPr>
              <a:t> </a:t>
            </a:r>
            <a:r>
              <a:rPr lang="fi-FI" dirty="0"/>
              <a:t>ei ole lainkaan </a:t>
            </a:r>
            <a:r>
              <a:rPr lang="fi-FI" dirty="0" smtClean="0"/>
              <a:t>yksikön</a:t>
            </a:r>
            <a:r>
              <a:rPr lang="cs-CZ" dirty="0" smtClean="0"/>
              <a:t> </a:t>
            </a:r>
            <a:r>
              <a:rPr lang="fi-FI" dirty="0" smtClean="0"/>
              <a:t>taivutusta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fi-FI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sakset </a:t>
            </a:r>
            <a:r>
              <a:rPr lang="fi-FI" i="1" dirty="0"/>
              <a:t>: </a:t>
            </a:r>
            <a:r>
              <a:rPr lang="fi-FI" i="1" dirty="0" smtClean="0"/>
              <a:t>saks+i+lla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häät </a:t>
            </a:r>
            <a:r>
              <a:rPr lang="fi-FI" i="1" dirty="0"/>
              <a:t>: </a:t>
            </a:r>
            <a:r>
              <a:rPr lang="fi-FI" i="1" dirty="0" smtClean="0"/>
              <a:t>hä+i+hin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kasvot </a:t>
            </a:r>
            <a:r>
              <a:rPr lang="fi-FI" i="1" dirty="0"/>
              <a:t>: kasvo+i+ssa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4061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MONIKON TUNNUKSET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95536" y="1124744"/>
            <a:ext cx="8496944" cy="5472608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m</a:t>
            </a:r>
            <a:r>
              <a:rPr lang="fi-FI" dirty="0" smtClean="0"/>
              <a:t>onikon </a:t>
            </a:r>
            <a:r>
              <a:rPr lang="fi-FI" i="1" dirty="0"/>
              <a:t>t</a:t>
            </a:r>
            <a:r>
              <a:rPr lang="fi-FI" dirty="0"/>
              <a:t>-tunnus  esiintyy monikon nominatiivissa ja </a:t>
            </a:r>
            <a:r>
              <a:rPr lang="fi-FI" dirty="0" smtClean="0"/>
              <a:t>akkusatiivissa</a:t>
            </a:r>
            <a:r>
              <a:rPr lang="fi-FI" dirty="0"/>
              <a:t>, joka on </a:t>
            </a:r>
            <a:r>
              <a:rPr lang="fi-FI" dirty="0" smtClean="0"/>
              <a:t>mon</a:t>
            </a:r>
            <a:r>
              <a:rPr lang="cs-CZ" dirty="0" smtClean="0"/>
              <a:t>ikon</a:t>
            </a:r>
            <a:r>
              <a:rPr lang="fi-FI" dirty="0" smtClean="0"/>
              <a:t> </a:t>
            </a:r>
            <a:r>
              <a:rPr lang="fi-FI" dirty="0"/>
              <a:t>nominatiivin </a:t>
            </a:r>
            <a:r>
              <a:rPr lang="fi-FI" dirty="0" smtClean="0"/>
              <a:t>näköinen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fi-FI" i="1" dirty="0" smtClean="0"/>
              <a:t>auto+t</a:t>
            </a:r>
            <a:r>
              <a:rPr lang="fi-FI" i="1" dirty="0"/>
              <a:t>, kaupa+t, kive+t, ihmise+t</a:t>
            </a:r>
          </a:p>
          <a:p>
            <a:endParaRPr lang="fi-FI" dirty="0"/>
          </a:p>
          <a:p>
            <a:r>
              <a:rPr lang="cs-CZ" dirty="0" smtClean="0"/>
              <a:t>o</a:t>
            </a:r>
            <a:r>
              <a:rPr lang="fi-FI" dirty="0" smtClean="0"/>
              <a:t>mistusliitteellisessä </a:t>
            </a:r>
            <a:r>
              <a:rPr lang="fi-FI" dirty="0"/>
              <a:t>sanassa ei ole monikon nominatiivin </a:t>
            </a:r>
            <a:r>
              <a:rPr lang="cs-CZ" i="1" dirty="0"/>
              <a:t>t</a:t>
            </a:r>
            <a:r>
              <a:rPr lang="fi-FI" dirty="0" smtClean="0"/>
              <a:t>:tä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fi-FI" dirty="0"/>
          </a:p>
          <a:p>
            <a:pPr marL="0" indent="0">
              <a:buNone/>
            </a:pPr>
            <a:r>
              <a:rPr lang="fi-FI" i="1" dirty="0" smtClean="0"/>
              <a:t>vaatteet </a:t>
            </a:r>
            <a:r>
              <a:rPr lang="fi-FI" i="1" dirty="0"/>
              <a:t>: </a:t>
            </a:r>
            <a:r>
              <a:rPr lang="fi-FI" i="1" dirty="0" smtClean="0"/>
              <a:t>vaattee+ni</a:t>
            </a:r>
            <a:endParaRPr lang="cs-CZ" i="1" dirty="0" smtClean="0"/>
          </a:p>
          <a:p>
            <a:pPr marL="0" indent="0">
              <a:buNone/>
            </a:pPr>
            <a:r>
              <a:rPr lang="fi-FI" i="1" dirty="0" smtClean="0"/>
              <a:t>talot </a:t>
            </a:r>
            <a:r>
              <a:rPr lang="fi-FI" i="1" dirty="0"/>
              <a:t>: talo+nne</a:t>
            </a:r>
          </a:p>
          <a:p>
            <a:endParaRPr lang="fi-FI" dirty="0"/>
          </a:p>
          <a:p>
            <a:r>
              <a:rPr lang="fi-FI" i="1" dirty="0"/>
              <a:t>j</a:t>
            </a:r>
            <a:r>
              <a:rPr lang="fi-FI" dirty="0"/>
              <a:t>-tunnus esiintyy monikon partitiivin </a:t>
            </a:r>
            <a:r>
              <a:rPr lang="cs-CZ" dirty="0" smtClean="0"/>
              <a:t>-</a:t>
            </a:r>
            <a:r>
              <a:rPr lang="fi-FI" dirty="0" smtClean="0"/>
              <a:t>A(a/ä</a:t>
            </a:r>
            <a:r>
              <a:rPr lang="fi-FI" dirty="0"/>
              <a:t>)-päätteen </a:t>
            </a:r>
            <a:r>
              <a:rPr lang="fi-FI" dirty="0" smtClean="0"/>
              <a:t>ja</a:t>
            </a:r>
            <a:r>
              <a:rPr lang="cs-CZ" dirty="0" smtClean="0"/>
              <a:t> </a:t>
            </a:r>
            <a:r>
              <a:rPr lang="fi-FI" dirty="0" smtClean="0"/>
              <a:t>monikon </a:t>
            </a:r>
            <a:r>
              <a:rPr lang="fi-FI" dirty="0"/>
              <a:t>genetiivin -</a:t>
            </a:r>
            <a:r>
              <a:rPr lang="fi-FI" i="1" dirty="0"/>
              <a:t>en</a:t>
            </a:r>
            <a:r>
              <a:rPr lang="fi-FI" dirty="0"/>
              <a:t>-päätteen edellä, ennen </a:t>
            </a:r>
            <a:r>
              <a:rPr lang="fi-FI" i="1" dirty="0"/>
              <a:t>j:</a:t>
            </a:r>
            <a:r>
              <a:rPr lang="fi-FI" dirty="0"/>
              <a:t>tä on lyhyt vokaali, </a:t>
            </a:r>
            <a:r>
              <a:rPr lang="cs-CZ" dirty="0" smtClean="0"/>
              <a:t> y</a:t>
            </a:r>
            <a:r>
              <a:rPr lang="fi-FI" dirty="0" smtClean="0"/>
              <a:t>l</a:t>
            </a:r>
            <a:r>
              <a:rPr lang="cs-CZ" dirty="0" err="1" smtClean="0"/>
              <a:t>eens</a:t>
            </a:r>
            <a:r>
              <a:rPr lang="cs-CZ" dirty="0" err="1"/>
              <a:t>ä</a:t>
            </a:r>
            <a:r>
              <a:rPr lang="fi-FI" dirty="0" smtClean="0"/>
              <a:t> </a:t>
            </a:r>
            <a:r>
              <a:rPr lang="fi-FI" dirty="0"/>
              <a:t>2-tavuinen  (myös </a:t>
            </a:r>
            <a:r>
              <a:rPr lang="fi-FI" dirty="0" smtClean="0"/>
              <a:t>3-tav</a:t>
            </a:r>
            <a:r>
              <a:rPr lang="cs-CZ" dirty="0" err="1" smtClean="0"/>
              <a:t>uinen</a:t>
            </a:r>
            <a:r>
              <a:rPr lang="fi-FI" dirty="0" smtClean="0"/>
              <a:t>) sana</a:t>
            </a:r>
            <a:r>
              <a:rPr lang="cs-CZ" dirty="0" smtClean="0"/>
              <a:t>:</a:t>
            </a:r>
            <a:endParaRPr lang="fi-FI" dirty="0"/>
          </a:p>
          <a:p>
            <a:pPr marL="0" indent="0">
              <a:buNone/>
            </a:pPr>
            <a:r>
              <a:rPr lang="fi-FI" i="1" dirty="0"/>
              <a:t>                 auto-      : auto+j+a        : auto+j+en   </a:t>
            </a:r>
          </a:p>
          <a:p>
            <a:pPr marL="0" indent="0">
              <a:buNone/>
            </a:pPr>
            <a:r>
              <a:rPr lang="fi-FI" i="1" dirty="0"/>
              <a:t>                 kauppa-  : kauppo+j+a  : kauppo+j+en</a:t>
            </a:r>
          </a:p>
          <a:p>
            <a:pPr marL="0" indent="0">
              <a:buNone/>
            </a:pPr>
            <a:r>
              <a:rPr lang="fi-FI" i="1" dirty="0"/>
              <a:t>                 laatikko- : laatikko+j+a : laatikko+j+en</a:t>
            </a:r>
          </a:p>
          <a:p>
            <a:pPr marL="0" indent="0">
              <a:buNone/>
            </a:pPr>
            <a:r>
              <a:rPr lang="fi-FI" i="1" dirty="0"/>
              <a:t>      </a:t>
            </a:r>
          </a:p>
          <a:p>
            <a:r>
              <a:rPr lang="fi-FI" i="1" dirty="0"/>
              <a:t>j</a:t>
            </a:r>
            <a:r>
              <a:rPr lang="fi-FI" dirty="0"/>
              <a:t> on kehittynyt </a:t>
            </a:r>
            <a:r>
              <a:rPr lang="fi-FI" i="1" dirty="0" smtClean="0"/>
              <a:t>i</a:t>
            </a:r>
            <a:r>
              <a:rPr lang="fi-FI" dirty="0" smtClean="0"/>
              <a:t>:stä </a:t>
            </a:r>
            <a:r>
              <a:rPr lang="fi-FI" dirty="0"/>
              <a:t>ja se aiheuttaa samanlaisia loppuvokaalin </a:t>
            </a:r>
            <a:r>
              <a:rPr lang="fi-FI" dirty="0" smtClean="0"/>
              <a:t>muutoksia </a:t>
            </a:r>
            <a:r>
              <a:rPr lang="fi-FI" dirty="0"/>
              <a:t>kuin </a:t>
            </a:r>
            <a:r>
              <a:rPr lang="fi-FI" i="1" dirty="0"/>
              <a:t>i</a:t>
            </a:r>
            <a:r>
              <a:rPr lang="fi-FI" dirty="0"/>
              <a:t>.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i="1" dirty="0"/>
              <a:t>i</a:t>
            </a:r>
            <a:r>
              <a:rPr lang="fi-FI" dirty="0"/>
              <a:t>-tunnus kaikissa muissa </a:t>
            </a:r>
            <a:r>
              <a:rPr lang="fi-FI" dirty="0" smtClean="0"/>
              <a:t>tapauksissa</a:t>
            </a:r>
            <a:r>
              <a:rPr lang="cs-CZ" dirty="0"/>
              <a:t>: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                 </a:t>
            </a:r>
            <a:r>
              <a:rPr lang="fi-FI" i="1" dirty="0"/>
              <a:t>auto-: auto+i+lla : </a:t>
            </a:r>
            <a:r>
              <a:rPr lang="fi-FI" i="1" dirty="0" smtClean="0"/>
              <a:t>auto+i+na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1954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274638"/>
            <a:ext cx="7859216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SIJAT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836712"/>
            <a:ext cx="8712968" cy="5904656"/>
          </a:xfrm>
        </p:spPr>
        <p:txBody>
          <a:bodyPr>
            <a:normAutofit fontScale="55000" lnSpcReduction="20000"/>
          </a:bodyPr>
          <a:lstStyle/>
          <a:p>
            <a:r>
              <a:rPr lang="cs-CZ" sz="3600" dirty="0" err="1" smtClean="0"/>
              <a:t>nykysuomen</a:t>
            </a:r>
            <a:r>
              <a:rPr lang="cs-CZ" sz="3600" dirty="0" smtClean="0"/>
              <a:t> </a:t>
            </a:r>
            <a:r>
              <a:rPr lang="cs-CZ" sz="3600" dirty="0" err="1"/>
              <a:t>paradigmaan</a:t>
            </a:r>
            <a:r>
              <a:rPr lang="cs-CZ" sz="3600" dirty="0"/>
              <a:t> </a:t>
            </a:r>
            <a:r>
              <a:rPr lang="cs-CZ" sz="3600" dirty="0" err="1"/>
              <a:t>kuuluu</a:t>
            </a:r>
            <a:r>
              <a:rPr lang="cs-CZ" sz="3600" dirty="0"/>
              <a:t> 15 </a:t>
            </a:r>
            <a:r>
              <a:rPr lang="cs-CZ" sz="3600" dirty="0" err="1" smtClean="0"/>
              <a:t>sijaa</a:t>
            </a:r>
            <a:endParaRPr lang="cs-CZ" sz="3600" dirty="0" smtClean="0"/>
          </a:p>
          <a:p>
            <a:r>
              <a:rPr lang="cs-CZ" sz="3600" dirty="0" err="1"/>
              <a:t>a</a:t>
            </a:r>
            <a:r>
              <a:rPr lang="cs-CZ" sz="3600" dirty="0" err="1" smtClean="0"/>
              <a:t>kkusatiivi</a:t>
            </a:r>
            <a:r>
              <a:rPr lang="cs-CZ" sz="3600" dirty="0" smtClean="0"/>
              <a:t> </a:t>
            </a:r>
            <a:r>
              <a:rPr lang="cs-CZ" sz="3600" dirty="0" err="1"/>
              <a:t>ei</a:t>
            </a:r>
            <a:r>
              <a:rPr lang="cs-CZ" sz="3600" dirty="0"/>
              <a:t> </a:t>
            </a:r>
            <a:r>
              <a:rPr lang="cs-CZ" sz="3600" dirty="0" err="1"/>
              <a:t>ole</a:t>
            </a:r>
            <a:r>
              <a:rPr lang="cs-CZ" sz="3600" dirty="0"/>
              <a:t> </a:t>
            </a:r>
            <a:r>
              <a:rPr lang="cs-CZ" sz="3600" dirty="0" err="1" smtClean="0"/>
              <a:t>morfologinen</a:t>
            </a:r>
            <a:r>
              <a:rPr lang="cs-CZ" sz="3600" dirty="0" smtClean="0"/>
              <a:t> </a:t>
            </a:r>
            <a:r>
              <a:rPr lang="cs-CZ" sz="3600" dirty="0" err="1"/>
              <a:t>sija</a:t>
            </a:r>
            <a:r>
              <a:rPr lang="cs-CZ" sz="3600" dirty="0"/>
              <a:t>, </a:t>
            </a:r>
            <a:r>
              <a:rPr lang="cs-CZ" sz="3600" dirty="0" err="1"/>
              <a:t>joten</a:t>
            </a:r>
            <a:r>
              <a:rPr lang="cs-CZ" sz="3600" dirty="0"/>
              <a:t> </a:t>
            </a:r>
            <a:r>
              <a:rPr lang="cs-CZ" sz="3600" dirty="0" err="1"/>
              <a:t>sijapäätteellisiä</a:t>
            </a:r>
            <a:r>
              <a:rPr lang="cs-CZ" sz="3600" dirty="0"/>
              <a:t> </a:t>
            </a:r>
            <a:r>
              <a:rPr lang="cs-CZ" sz="3600" dirty="0" err="1"/>
              <a:t>sijoja</a:t>
            </a:r>
            <a:r>
              <a:rPr lang="cs-CZ" sz="3600" dirty="0"/>
              <a:t> on </a:t>
            </a:r>
            <a:r>
              <a:rPr lang="cs-CZ" sz="3600" dirty="0" err="1"/>
              <a:t>vain</a:t>
            </a:r>
            <a:r>
              <a:rPr lang="cs-CZ" sz="3600" dirty="0"/>
              <a:t> </a:t>
            </a:r>
            <a:r>
              <a:rPr lang="cs-CZ" sz="3600" dirty="0" smtClean="0"/>
              <a:t>14</a:t>
            </a:r>
            <a:endParaRPr lang="cs-CZ" sz="3600" dirty="0"/>
          </a:p>
          <a:p>
            <a:endParaRPr lang="cs-CZ" sz="3600" dirty="0"/>
          </a:p>
          <a:p>
            <a:pPr marL="0" indent="0">
              <a:buNone/>
            </a:pPr>
            <a:r>
              <a:rPr lang="cs-CZ" b="1" dirty="0" smtClean="0"/>
              <a:t>NOMINIPARADIGMA 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</a:t>
            </a:r>
            <a:r>
              <a:rPr lang="cs-CZ" b="1" dirty="0"/>
              <a:t>YKSIKKÖ</a:t>
            </a:r>
            <a:r>
              <a:rPr lang="cs-CZ" dirty="0"/>
              <a:t>        </a:t>
            </a:r>
            <a:r>
              <a:rPr lang="cs-CZ" dirty="0" smtClean="0"/>
              <a:t>	 </a:t>
            </a:r>
            <a:r>
              <a:rPr lang="cs-CZ" b="1" dirty="0"/>
              <a:t>MONIKKO</a:t>
            </a:r>
          </a:p>
          <a:p>
            <a:pPr marL="0" indent="0">
              <a:buNone/>
            </a:pPr>
            <a:r>
              <a:rPr lang="cs-CZ" dirty="0" err="1"/>
              <a:t>Nominatiivi</a:t>
            </a:r>
            <a:r>
              <a:rPr lang="cs-CZ" dirty="0"/>
              <a:t>                 </a:t>
            </a:r>
            <a:r>
              <a:rPr lang="cs-CZ" dirty="0" smtClean="0"/>
              <a:t>	</a:t>
            </a:r>
            <a:r>
              <a:rPr lang="cs-CZ" dirty="0" err="1" smtClean="0"/>
              <a:t>apu</a:t>
            </a:r>
            <a:r>
              <a:rPr lang="cs-CZ" dirty="0" smtClean="0"/>
              <a:t>                     	</a:t>
            </a:r>
            <a:r>
              <a:rPr lang="cs-CZ" dirty="0" err="1" smtClean="0"/>
              <a:t>avu+t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Genetiivi</a:t>
            </a:r>
            <a:r>
              <a:rPr lang="cs-CZ" dirty="0"/>
              <a:t>                     </a:t>
            </a:r>
            <a:r>
              <a:rPr lang="cs-CZ" dirty="0" smtClean="0"/>
              <a:t>	</a:t>
            </a:r>
            <a:r>
              <a:rPr lang="cs-CZ" dirty="0" err="1" smtClean="0"/>
              <a:t>avu+n</a:t>
            </a:r>
            <a:r>
              <a:rPr lang="cs-CZ" dirty="0" smtClean="0"/>
              <a:t>                 	</a:t>
            </a:r>
            <a:r>
              <a:rPr lang="cs-CZ" dirty="0" err="1" smtClean="0"/>
              <a:t>apu+j+en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Akkusatiivi</a:t>
            </a:r>
            <a:r>
              <a:rPr lang="cs-CZ" dirty="0"/>
              <a:t>                 </a:t>
            </a:r>
            <a:r>
              <a:rPr lang="cs-CZ" dirty="0" smtClean="0"/>
              <a:t>	</a:t>
            </a:r>
            <a:r>
              <a:rPr lang="cs-CZ" dirty="0" err="1" smtClean="0"/>
              <a:t>apu</a:t>
            </a:r>
            <a:r>
              <a:rPr lang="cs-CZ" dirty="0"/>
              <a:t>, </a:t>
            </a:r>
            <a:r>
              <a:rPr lang="cs-CZ" dirty="0" err="1"/>
              <a:t>avu+n</a:t>
            </a:r>
            <a:r>
              <a:rPr lang="cs-CZ" dirty="0"/>
              <a:t>         </a:t>
            </a:r>
            <a:r>
              <a:rPr lang="cs-CZ" dirty="0" smtClean="0"/>
              <a:t>	</a:t>
            </a:r>
            <a:r>
              <a:rPr lang="cs-CZ" dirty="0" err="1" smtClean="0"/>
              <a:t>avu+t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Partitiivi</a:t>
            </a:r>
            <a:r>
              <a:rPr lang="cs-CZ" dirty="0"/>
              <a:t>                      </a:t>
            </a:r>
            <a:r>
              <a:rPr lang="cs-CZ" dirty="0" smtClean="0"/>
              <a:t>	</a:t>
            </a:r>
            <a:r>
              <a:rPr lang="cs-CZ" dirty="0" err="1" smtClean="0"/>
              <a:t>apu+a</a:t>
            </a:r>
            <a:r>
              <a:rPr lang="cs-CZ" dirty="0" smtClean="0"/>
              <a:t>                 	</a:t>
            </a:r>
            <a:r>
              <a:rPr lang="cs-CZ" dirty="0" err="1" smtClean="0"/>
              <a:t>apu+j+a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Essiivi</a:t>
            </a:r>
            <a:r>
              <a:rPr lang="cs-CZ" dirty="0"/>
              <a:t>                         </a:t>
            </a:r>
            <a:r>
              <a:rPr lang="cs-CZ" dirty="0" smtClean="0"/>
              <a:t>	</a:t>
            </a:r>
            <a:r>
              <a:rPr lang="cs-CZ" dirty="0" err="1" smtClean="0"/>
              <a:t>apu+na</a:t>
            </a:r>
            <a:r>
              <a:rPr lang="cs-CZ" dirty="0" smtClean="0"/>
              <a:t>               	</a:t>
            </a:r>
            <a:r>
              <a:rPr lang="cs-CZ" dirty="0" err="1" smtClean="0"/>
              <a:t>apu+i+na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Translatiivi</a:t>
            </a:r>
            <a:r>
              <a:rPr lang="cs-CZ" dirty="0"/>
              <a:t>                 </a:t>
            </a:r>
            <a:r>
              <a:rPr lang="cs-CZ" dirty="0" smtClean="0"/>
              <a:t>	</a:t>
            </a:r>
            <a:r>
              <a:rPr lang="cs-CZ" dirty="0" err="1" smtClean="0"/>
              <a:t>avu+ksi</a:t>
            </a:r>
            <a:r>
              <a:rPr lang="cs-CZ" dirty="0" smtClean="0"/>
              <a:t>               	</a:t>
            </a:r>
            <a:r>
              <a:rPr lang="cs-CZ" dirty="0" err="1" smtClean="0"/>
              <a:t>avu+i+ksi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Inessiivi</a:t>
            </a:r>
            <a:r>
              <a:rPr lang="cs-CZ" dirty="0"/>
              <a:t>                     </a:t>
            </a:r>
            <a:r>
              <a:rPr lang="cs-CZ" dirty="0" smtClean="0"/>
              <a:t> 	</a:t>
            </a:r>
            <a:r>
              <a:rPr lang="cs-CZ" dirty="0" err="1" smtClean="0"/>
              <a:t>avu+ssa</a:t>
            </a:r>
            <a:r>
              <a:rPr lang="cs-CZ" dirty="0" smtClean="0"/>
              <a:t>              	</a:t>
            </a:r>
            <a:r>
              <a:rPr lang="cs-CZ" dirty="0" err="1" smtClean="0"/>
              <a:t>avu+i+ssa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Elatiivi</a:t>
            </a:r>
            <a:r>
              <a:rPr lang="cs-CZ" dirty="0"/>
              <a:t>                        </a:t>
            </a:r>
            <a:r>
              <a:rPr lang="cs-CZ" dirty="0" smtClean="0"/>
              <a:t>	</a:t>
            </a:r>
            <a:r>
              <a:rPr lang="cs-CZ" dirty="0" err="1" smtClean="0"/>
              <a:t>avu+sta</a:t>
            </a:r>
            <a:r>
              <a:rPr lang="cs-CZ" dirty="0" smtClean="0"/>
              <a:t>               	</a:t>
            </a:r>
            <a:r>
              <a:rPr lang="cs-CZ" dirty="0" err="1" smtClean="0"/>
              <a:t>avu+i+sta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Illatiivi</a:t>
            </a:r>
            <a:r>
              <a:rPr lang="cs-CZ" dirty="0"/>
              <a:t>                        </a:t>
            </a:r>
            <a:r>
              <a:rPr lang="cs-CZ" dirty="0" smtClean="0"/>
              <a:t>	</a:t>
            </a:r>
            <a:r>
              <a:rPr lang="cs-CZ" dirty="0" err="1" smtClean="0"/>
              <a:t>apu+un</a:t>
            </a:r>
            <a:r>
              <a:rPr lang="cs-CZ" dirty="0" smtClean="0"/>
              <a:t>               	</a:t>
            </a:r>
            <a:r>
              <a:rPr lang="cs-CZ" dirty="0" err="1" smtClean="0"/>
              <a:t>apu+i+hin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Adessiivi</a:t>
            </a:r>
            <a:r>
              <a:rPr lang="cs-CZ" dirty="0"/>
              <a:t>                    </a:t>
            </a:r>
            <a:r>
              <a:rPr lang="cs-CZ" dirty="0" smtClean="0"/>
              <a:t>	</a:t>
            </a:r>
            <a:r>
              <a:rPr lang="cs-CZ" dirty="0" err="1" smtClean="0"/>
              <a:t>avu+lla</a:t>
            </a:r>
            <a:r>
              <a:rPr lang="cs-CZ" dirty="0" smtClean="0"/>
              <a:t>                	</a:t>
            </a:r>
            <a:r>
              <a:rPr lang="cs-CZ" dirty="0" err="1" smtClean="0"/>
              <a:t>avu+i+lla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Ablatiivi</a:t>
            </a:r>
            <a:r>
              <a:rPr lang="cs-CZ" dirty="0"/>
              <a:t>                     </a:t>
            </a:r>
            <a:r>
              <a:rPr lang="cs-CZ" dirty="0" smtClean="0"/>
              <a:t>	</a:t>
            </a:r>
            <a:r>
              <a:rPr lang="cs-CZ" dirty="0" err="1" smtClean="0"/>
              <a:t>avu+lta</a:t>
            </a:r>
            <a:r>
              <a:rPr lang="cs-CZ" dirty="0" smtClean="0"/>
              <a:t>                	</a:t>
            </a:r>
            <a:r>
              <a:rPr lang="cs-CZ" dirty="0" err="1" smtClean="0"/>
              <a:t>avu+i+lta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Allatiivi</a:t>
            </a:r>
            <a:r>
              <a:rPr lang="cs-CZ" dirty="0"/>
              <a:t>                      </a:t>
            </a:r>
            <a:r>
              <a:rPr lang="cs-CZ" dirty="0" smtClean="0"/>
              <a:t>	</a:t>
            </a:r>
            <a:r>
              <a:rPr lang="cs-CZ" dirty="0" err="1" smtClean="0"/>
              <a:t>avu+lle</a:t>
            </a:r>
            <a:r>
              <a:rPr lang="cs-CZ" dirty="0" smtClean="0"/>
              <a:t>                	</a:t>
            </a:r>
            <a:r>
              <a:rPr lang="cs-CZ" dirty="0" err="1" smtClean="0"/>
              <a:t>avu+i+lle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Abessiivi</a:t>
            </a:r>
            <a:r>
              <a:rPr lang="cs-CZ" dirty="0"/>
              <a:t>                    </a:t>
            </a:r>
            <a:r>
              <a:rPr lang="cs-CZ" dirty="0" smtClean="0"/>
              <a:t>	</a:t>
            </a:r>
            <a:r>
              <a:rPr lang="cs-CZ" dirty="0" err="1" smtClean="0"/>
              <a:t>avu+tta</a:t>
            </a:r>
            <a:r>
              <a:rPr lang="cs-CZ" dirty="0" smtClean="0"/>
              <a:t>                	</a:t>
            </a:r>
            <a:r>
              <a:rPr lang="cs-CZ" dirty="0" err="1" smtClean="0"/>
              <a:t>avu+i+tta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Instruktiivi</a:t>
            </a:r>
            <a:r>
              <a:rPr lang="cs-CZ" dirty="0"/>
              <a:t>                </a:t>
            </a:r>
            <a:r>
              <a:rPr lang="cs-CZ" dirty="0" smtClean="0"/>
              <a:t>	(</a:t>
            </a:r>
            <a:r>
              <a:rPr lang="cs-CZ" dirty="0" err="1"/>
              <a:t>avu+n</a:t>
            </a:r>
            <a:r>
              <a:rPr lang="cs-CZ" dirty="0"/>
              <a:t>)                </a:t>
            </a:r>
            <a:r>
              <a:rPr lang="cs-CZ" dirty="0" smtClean="0"/>
              <a:t>	</a:t>
            </a:r>
            <a:r>
              <a:rPr lang="cs-CZ" dirty="0" err="1" smtClean="0"/>
              <a:t>avu+i+n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Komitatiivi</a:t>
            </a:r>
            <a:r>
              <a:rPr lang="cs-CZ" dirty="0"/>
              <a:t>                 -                          </a:t>
            </a:r>
            <a:r>
              <a:rPr lang="cs-CZ" dirty="0" smtClean="0"/>
              <a:t>	</a:t>
            </a:r>
            <a:r>
              <a:rPr lang="cs-CZ" dirty="0" err="1" smtClean="0"/>
              <a:t>apu+i+ne+ni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55371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SIJAT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340768"/>
            <a:ext cx="7931224" cy="51845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b="1" dirty="0"/>
              <a:t>Funktioidensa</a:t>
            </a:r>
            <a:r>
              <a:rPr lang="fi-FI" dirty="0"/>
              <a:t> perusteella voidaan erottaa kolme ryhmää:</a:t>
            </a:r>
          </a:p>
          <a:p>
            <a:pPr marL="0" indent="0">
              <a:buNone/>
            </a:pPr>
            <a:r>
              <a:rPr lang="fi-FI" dirty="0"/>
              <a:t>1) kieliopilliset sijat ilmaisevat </a:t>
            </a:r>
            <a:r>
              <a:rPr lang="fi-FI" dirty="0">
                <a:solidFill>
                  <a:srgbClr val="FF0000"/>
                </a:solidFill>
              </a:rPr>
              <a:t>kieliopillisia</a:t>
            </a:r>
            <a:r>
              <a:rPr lang="fi-FI" dirty="0"/>
              <a:t> </a:t>
            </a:r>
            <a:r>
              <a:rPr lang="fi-FI" dirty="0" smtClean="0"/>
              <a:t>suhteita</a:t>
            </a:r>
            <a:r>
              <a:rPr lang="cs-CZ" dirty="0" smtClean="0"/>
              <a:t>:</a:t>
            </a:r>
            <a:r>
              <a:rPr lang="fi-FI" dirty="0" smtClean="0"/>
              <a:t>    </a:t>
            </a:r>
            <a:endParaRPr lang="fi-FI" dirty="0"/>
          </a:p>
          <a:p>
            <a:pPr marL="0" indent="0">
              <a:buNone/>
            </a:pPr>
            <a:r>
              <a:rPr lang="fi-FI" dirty="0" smtClean="0"/>
              <a:t>nominatiivi</a:t>
            </a:r>
            <a:r>
              <a:rPr lang="fi-FI" dirty="0"/>
              <a:t>, genetiivi, akkusatiivi ja </a:t>
            </a:r>
            <a:r>
              <a:rPr lang="fi-FI" dirty="0" smtClean="0"/>
              <a:t>partitiivi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2) konkreetit sijat ilmaisevat paikkaa, aikaa, tapaa ym. </a:t>
            </a:r>
            <a:r>
              <a:rPr lang="cs-CZ" dirty="0" smtClean="0"/>
              <a:t>m</a:t>
            </a:r>
            <a:r>
              <a:rPr lang="fi-FI" dirty="0" smtClean="0"/>
              <a:t>erkityksiä</a:t>
            </a:r>
            <a:r>
              <a:rPr lang="cs-CZ" dirty="0" smtClean="0"/>
              <a:t>:</a:t>
            </a:r>
            <a:r>
              <a:rPr lang="fi-FI" dirty="0" smtClean="0"/>
              <a:t> </a:t>
            </a:r>
            <a:endParaRPr lang="cs-CZ" dirty="0" smtClean="0"/>
          </a:p>
          <a:p>
            <a:pPr marL="0" indent="0">
              <a:buNone/>
            </a:pPr>
            <a:r>
              <a:rPr lang="fi-FI" dirty="0" smtClean="0">
                <a:solidFill>
                  <a:srgbClr val="FF0000"/>
                </a:solidFill>
              </a:rPr>
              <a:t>sisäpaikallissijat</a:t>
            </a:r>
            <a:r>
              <a:rPr lang="fi-FI" dirty="0" smtClean="0"/>
              <a:t> </a:t>
            </a:r>
            <a:r>
              <a:rPr lang="fi-FI" dirty="0"/>
              <a:t>(inessiivi, </a:t>
            </a:r>
            <a:r>
              <a:rPr lang="fi-FI" dirty="0" smtClean="0"/>
              <a:t>elatiivi</a:t>
            </a:r>
            <a:r>
              <a:rPr lang="fi-FI" dirty="0"/>
              <a:t>, illatiivi</a:t>
            </a:r>
            <a:r>
              <a:rPr lang="fi-FI" dirty="0" smtClean="0"/>
              <a:t>) </a:t>
            </a:r>
            <a:r>
              <a:rPr lang="fi-FI" dirty="0">
                <a:solidFill>
                  <a:srgbClr val="FF0000"/>
                </a:solidFill>
              </a:rPr>
              <a:t>ulkopaikallissijat</a:t>
            </a:r>
            <a:r>
              <a:rPr lang="fi-FI" dirty="0"/>
              <a:t> (adessiivi, </a:t>
            </a:r>
            <a:r>
              <a:rPr lang="fi-FI" dirty="0" smtClean="0"/>
              <a:t>ablatiivi</a:t>
            </a:r>
            <a:r>
              <a:rPr lang="fi-FI" dirty="0"/>
              <a:t>, allatiivi</a:t>
            </a:r>
            <a:r>
              <a:rPr lang="fi-FI" dirty="0" smtClean="0"/>
              <a:t>)</a:t>
            </a:r>
            <a:endParaRPr lang="fi-FI" dirty="0"/>
          </a:p>
          <a:p>
            <a:pPr marL="0" indent="0">
              <a:buNone/>
            </a:pPr>
            <a:r>
              <a:rPr lang="fi-FI" dirty="0"/>
              <a:t>3) </a:t>
            </a:r>
            <a:r>
              <a:rPr lang="fi-FI" dirty="0">
                <a:solidFill>
                  <a:srgbClr val="FF0000"/>
                </a:solidFill>
              </a:rPr>
              <a:t>muut</a:t>
            </a:r>
            <a:r>
              <a:rPr lang="fi-FI" dirty="0"/>
              <a:t> sijat - essiivi, translatiivi, abessiivi, instruktiivi ja </a:t>
            </a:r>
            <a:r>
              <a:rPr lang="fi-FI" dirty="0" smtClean="0"/>
              <a:t>komitatiivi</a:t>
            </a:r>
            <a:endParaRPr lang="fi-FI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80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NOMINATIIVI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83568" y="1447800"/>
            <a:ext cx="8003232" cy="4933528"/>
          </a:xfrm>
        </p:spPr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fi-FI" b="1" dirty="0" smtClean="0"/>
              <a:t>äätteetön</a:t>
            </a:r>
            <a:r>
              <a:rPr lang="fi-FI" dirty="0"/>
              <a:t>, ns. </a:t>
            </a:r>
            <a:r>
              <a:rPr lang="cs-CZ" dirty="0" err="1" smtClean="0"/>
              <a:t>nolla</a:t>
            </a:r>
            <a:r>
              <a:rPr lang="fi-FI" dirty="0" smtClean="0"/>
              <a:t>morfeemi</a:t>
            </a:r>
            <a:endParaRPr lang="cs-CZ" dirty="0" smtClean="0"/>
          </a:p>
          <a:p>
            <a:r>
              <a:rPr lang="cs-CZ" dirty="0"/>
              <a:t>f</a:t>
            </a:r>
            <a:r>
              <a:rPr lang="fi-FI" dirty="0" smtClean="0"/>
              <a:t>rekvenssinsä  </a:t>
            </a:r>
            <a:r>
              <a:rPr lang="fi-FI" dirty="0"/>
              <a:t>peruusteella suomen </a:t>
            </a:r>
            <a:r>
              <a:rPr lang="fi-FI" b="1" dirty="0" smtClean="0"/>
              <a:t>yleisin</a:t>
            </a:r>
            <a:r>
              <a:rPr lang="fi-FI" dirty="0" smtClean="0"/>
              <a:t> sija</a:t>
            </a:r>
            <a:endParaRPr lang="fi-FI" dirty="0"/>
          </a:p>
          <a:p>
            <a:r>
              <a:rPr lang="cs-CZ" dirty="0" smtClean="0"/>
              <a:t>u</a:t>
            </a:r>
            <a:r>
              <a:rPr lang="fi-FI" dirty="0" smtClean="0"/>
              <a:t>seiden </a:t>
            </a:r>
            <a:r>
              <a:rPr lang="fi-FI" dirty="0"/>
              <a:t>sanojen </a:t>
            </a:r>
            <a:r>
              <a:rPr lang="fi-FI" b="1" dirty="0"/>
              <a:t>yksikön nominatiivi on samannäköinen kuin </a:t>
            </a:r>
            <a:r>
              <a:rPr lang="fi-FI" b="1" dirty="0" smtClean="0"/>
              <a:t>sanavartalo</a:t>
            </a:r>
            <a:r>
              <a:rPr lang="fi-FI" dirty="0"/>
              <a:t>, mutta monien sanojen yksikön nominatiivi eroaa </a:t>
            </a:r>
            <a:r>
              <a:rPr lang="fi-FI" dirty="0" smtClean="0"/>
              <a:t>vartalosta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poika</a:t>
            </a:r>
            <a:r>
              <a:rPr lang="fi-FI" dirty="0" smtClean="0"/>
              <a:t> </a:t>
            </a:r>
            <a:r>
              <a:rPr lang="fi-FI" dirty="0"/>
              <a:t>= </a:t>
            </a:r>
            <a:r>
              <a:rPr lang="fi-FI" dirty="0">
                <a:solidFill>
                  <a:srgbClr val="FF0000"/>
                </a:solidFill>
              </a:rPr>
              <a:t>vahva</a:t>
            </a:r>
            <a:r>
              <a:rPr lang="fi-FI" dirty="0"/>
              <a:t> </a:t>
            </a:r>
            <a:r>
              <a:rPr lang="fi-FI" dirty="0" smtClean="0"/>
              <a:t>vok</a:t>
            </a:r>
            <a:r>
              <a:rPr lang="cs-CZ" dirty="0" err="1" smtClean="0"/>
              <a:t>aali</a:t>
            </a:r>
            <a:r>
              <a:rPr lang="fi-FI" dirty="0" smtClean="0"/>
              <a:t>vart</a:t>
            </a:r>
            <a:r>
              <a:rPr lang="cs-CZ" dirty="0" smtClean="0"/>
              <a:t>alo</a:t>
            </a:r>
            <a:endParaRPr lang="fi-FI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askel</a:t>
            </a:r>
            <a:r>
              <a:rPr lang="fi-FI" dirty="0" smtClean="0"/>
              <a:t> </a:t>
            </a:r>
            <a:r>
              <a:rPr lang="fi-FI" dirty="0"/>
              <a:t>= </a:t>
            </a:r>
            <a:r>
              <a:rPr lang="fi-FI" dirty="0" smtClean="0">
                <a:solidFill>
                  <a:srgbClr val="0070C0"/>
                </a:solidFill>
              </a:rPr>
              <a:t>kons</a:t>
            </a:r>
            <a:r>
              <a:rPr lang="cs-CZ" dirty="0" err="1" smtClean="0">
                <a:solidFill>
                  <a:srgbClr val="0070C0"/>
                </a:solidFill>
              </a:rPr>
              <a:t>onantti</a:t>
            </a:r>
            <a:r>
              <a:rPr lang="fi-FI" dirty="0" smtClean="0"/>
              <a:t>vart</a:t>
            </a:r>
            <a:r>
              <a:rPr lang="cs-CZ" dirty="0" smtClean="0"/>
              <a:t>alo</a:t>
            </a:r>
            <a:endParaRPr lang="fi-FI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kivi</a:t>
            </a:r>
            <a:r>
              <a:rPr lang="fi-FI" dirty="0" smtClean="0"/>
              <a:t> </a:t>
            </a:r>
            <a:r>
              <a:rPr lang="fi-FI" dirty="0"/>
              <a:t>(sgNOM) : </a:t>
            </a:r>
            <a:r>
              <a:rPr lang="fi-FI" i="1" dirty="0"/>
              <a:t>kive-</a:t>
            </a:r>
            <a:r>
              <a:rPr lang="fi-FI" dirty="0"/>
              <a:t> = </a:t>
            </a:r>
            <a:r>
              <a:rPr lang="fi-FI" dirty="0" smtClean="0"/>
              <a:t>vok</a:t>
            </a:r>
            <a:r>
              <a:rPr lang="cs-CZ" dirty="0" err="1" smtClean="0"/>
              <a:t>aali</a:t>
            </a:r>
            <a:r>
              <a:rPr lang="fi-FI" dirty="0" smtClean="0"/>
              <a:t>vart</a:t>
            </a:r>
            <a:r>
              <a:rPr lang="cs-CZ" dirty="0" smtClean="0"/>
              <a:t>alo</a:t>
            </a:r>
          </a:p>
          <a:p>
            <a:pPr marL="0" indent="0">
              <a:buNone/>
            </a:pPr>
            <a:endParaRPr lang="fi-FI" dirty="0"/>
          </a:p>
          <a:p>
            <a:r>
              <a:rPr lang="cs-CZ" dirty="0" smtClean="0"/>
              <a:t>m</a:t>
            </a:r>
            <a:r>
              <a:rPr lang="fi-FI" dirty="0" smtClean="0"/>
              <a:t>onikon </a:t>
            </a:r>
            <a:r>
              <a:rPr lang="fi-FI" dirty="0"/>
              <a:t>nominatiivin </a:t>
            </a:r>
            <a:r>
              <a:rPr lang="cs-CZ" dirty="0" smtClean="0"/>
              <a:t>-</a:t>
            </a:r>
            <a:r>
              <a:rPr lang="fi-FI" i="1" dirty="0" smtClean="0"/>
              <a:t>t</a:t>
            </a:r>
            <a:r>
              <a:rPr lang="fi-FI" dirty="0" smtClean="0"/>
              <a:t> </a:t>
            </a:r>
            <a:r>
              <a:rPr lang="fi-FI" dirty="0"/>
              <a:t>ei ole pääte vaan tunnus</a:t>
            </a:r>
          </a:p>
        </p:txBody>
      </p:sp>
    </p:spTree>
    <p:extLst>
      <p:ext uri="{BB962C8B-B14F-4D97-AF65-F5344CB8AC3E}">
        <p14:creationId xmlns:p14="http://schemas.microsoft.com/office/powerpoint/2010/main" val="36280691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cs-CZ" dirty="0" smtClean="0"/>
              <a:t>AKKUSATIIVI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55576" y="1268760"/>
            <a:ext cx="7931224" cy="5077544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a</a:t>
            </a:r>
            <a:r>
              <a:rPr lang="fi-FI" dirty="0" smtClean="0"/>
              <a:t>kkusatiivi </a:t>
            </a:r>
            <a:r>
              <a:rPr lang="fi-FI" dirty="0"/>
              <a:t>on </a:t>
            </a:r>
            <a:r>
              <a:rPr lang="fi-FI" b="1" dirty="0"/>
              <a:t>objektin</a:t>
            </a:r>
            <a:r>
              <a:rPr lang="fi-FI" dirty="0"/>
              <a:t> </a:t>
            </a:r>
            <a:r>
              <a:rPr lang="fi-FI" dirty="0" smtClean="0"/>
              <a:t>sija</a:t>
            </a:r>
            <a:endParaRPr lang="cs-CZ" dirty="0" smtClean="0"/>
          </a:p>
          <a:p>
            <a:r>
              <a:rPr lang="fi-FI" dirty="0" smtClean="0"/>
              <a:t>se </a:t>
            </a:r>
            <a:r>
              <a:rPr lang="fi-FI" dirty="0"/>
              <a:t>on nominatiivin tai genetiivin </a:t>
            </a:r>
            <a:r>
              <a:rPr lang="fi-FI" dirty="0" smtClean="0"/>
              <a:t>näköinen yksikössä</a:t>
            </a:r>
            <a:endParaRPr lang="cs-CZ" dirty="0" smtClean="0"/>
          </a:p>
          <a:p>
            <a:r>
              <a:rPr lang="cs-CZ" dirty="0"/>
              <a:t>m</a:t>
            </a:r>
            <a:r>
              <a:rPr lang="fi-FI" dirty="0" smtClean="0"/>
              <a:t>onikossa </a:t>
            </a:r>
            <a:r>
              <a:rPr lang="fi-FI" dirty="0"/>
              <a:t>se on nominatiivin </a:t>
            </a:r>
            <a:r>
              <a:rPr lang="fi-FI" dirty="0" smtClean="0"/>
              <a:t>näköinen</a:t>
            </a:r>
            <a:endParaRPr lang="fi-FI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Luen </a:t>
            </a:r>
            <a:r>
              <a:rPr lang="fi-FI" b="1" i="1" dirty="0"/>
              <a:t>kirjan</a:t>
            </a:r>
            <a:r>
              <a:rPr lang="fi-FI" i="1" dirty="0"/>
              <a:t>.  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Lue </a:t>
            </a:r>
            <a:r>
              <a:rPr lang="fi-FI" b="1" i="1" dirty="0" smtClean="0"/>
              <a:t>kirja</a:t>
            </a:r>
            <a:r>
              <a:rPr lang="fi-FI" i="1" dirty="0" smtClean="0"/>
              <a:t>!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Luen </a:t>
            </a:r>
            <a:r>
              <a:rPr lang="fi-FI" b="1" i="1" dirty="0"/>
              <a:t>kirjat</a:t>
            </a:r>
            <a:r>
              <a:rPr lang="fi-FI" i="1" dirty="0"/>
              <a:t>.</a:t>
            </a:r>
          </a:p>
          <a:p>
            <a:endParaRPr lang="fi-FI" dirty="0"/>
          </a:p>
          <a:p>
            <a:r>
              <a:rPr lang="cs-CZ" dirty="0" smtClean="0"/>
              <a:t>v</a:t>
            </a:r>
            <a:r>
              <a:rPr lang="fi-FI" dirty="0" smtClean="0"/>
              <a:t>ain </a:t>
            </a:r>
            <a:r>
              <a:rPr lang="fi-FI" b="1" dirty="0"/>
              <a:t>persoonapronominilla</a:t>
            </a:r>
            <a:r>
              <a:rPr lang="fi-FI" dirty="0"/>
              <a:t> ja </a:t>
            </a:r>
            <a:r>
              <a:rPr lang="cs-CZ" b="1" dirty="0" err="1" smtClean="0"/>
              <a:t>kysymys</a:t>
            </a:r>
            <a:r>
              <a:rPr lang="fi-FI" b="1" dirty="0" smtClean="0"/>
              <a:t>pronominilla </a:t>
            </a:r>
            <a:endParaRPr lang="fi-FI" b="1" dirty="0"/>
          </a:p>
          <a:p>
            <a:pPr marL="0" indent="0">
              <a:buNone/>
            </a:pPr>
            <a:r>
              <a:rPr lang="fi-FI" i="1" dirty="0"/>
              <a:t>ken</a:t>
            </a:r>
            <a:r>
              <a:rPr lang="fi-FI" dirty="0"/>
              <a:t> (</a:t>
            </a:r>
            <a:r>
              <a:rPr lang="fi-FI" i="1" dirty="0"/>
              <a:t>kuka</a:t>
            </a:r>
            <a:r>
              <a:rPr lang="fi-FI" dirty="0"/>
              <a:t>) on morfologinen </a:t>
            </a:r>
            <a:r>
              <a:rPr lang="fi-FI" dirty="0" smtClean="0"/>
              <a:t>akkusatiivi</a:t>
            </a:r>
            <a:r>
              <a:rPr lang="cs-CZ" dirty="0" smtClean="0"/>
              <a:t>:</a:t>
            </a:r>
            <a:r>
              <a:rPr lang="fi-FI" dirty="0" smtClean="0"/>
              <a:t>  </a:t>
            </a:r>
            <a:endParaRPr lang="fi-FI" dirty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minu+t</a:t>
            </a:r>
            <a:r>
              <a:rPr lang="fi-FI" i="1" dirty="0"/>
              <a:t>, sinu+t, häne+t,</a:t>
            </a:r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meidä+t</a:t>
            </a:r>
            <a:r>
              <a:rPr lang="fi-FI" i="1" dirty="0"/>
              <a:t>, teidä+t, </a:t>
            </a:r>
            <a:r>
              <a:rPr lang="fi-FI" i="1" dirty="0" smtClean="0"/>
              <a:t>heidä+t</a:t>
            </a:r>
            <a:endParaRPr lang="cs-CZ" i="1" dirty="0" smtClean="0"/>
          </a:p>
          <a:p>
            <a:pPr marL="0" indent="0">
              <a:buNone/>
            </a:pPr>
            <a:r>
              <a:rPr lang="cs-CZ" i="1" dirty="0" smtClean="0"/>
              <a:t>	</a:t>
            </a:r>
            <a:r>
              <a:rPr lang="fi-FI" i="1" dirty="0" smtClean="0"/>
              <a:t>kene+t</a:t>
            </a:r>
            <a:endParaRPr lang="fi-FI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1409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728</TotalTime>
  <Words>885</Words>
  <Application>Microsoft Office PowerPoint</Application>
  <PresentationFormat>Předvádění na obrazovce (4:3)</PresentationFormat>
  <Paragraphs>241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Jmění</vt:lpstr>
      <vt:lpstr>MORFOLOGIA</vt:lpstr>
      <vt:lpstr>TAIVUTUS ELI FLEKSIO</vt:lpstr>
      <vt:lpstr>NOMININTAIVUTUS</vt:lpstr>
      <vt:lpstr>LUKU</vt:lpstr>
      <vt:lpstr>MONIKON TUNNUKSET</vt:lpstr>
      <vt:lpstr>SIJAT</vt:lpstr>
      <vt:lpstr>SIJAT</vt:lpstr>
      <vt:lpstr>NOMINATIIVI</vt:lpstr>
      <vt:lpstr>AKKUSATIIVI</vt:lpstr>
      <vt:lpstr>PARTITIIVI</vt:lpstr>
      <vt:lpstr>PARTITIIVIN PÄÄTEVARIANTIT</vt:lpstr>
      <vt:lpstr>PARTITIIVI – 3- tai 4-tavuiset sanat</vt:lpstr>
      <vt:lpstr>PARTITIIVI – 3- tai 4-tavuiset sanat</vt:lpstr>
      <vt:lpstr>GENETIIVI</vt:lpstr>
      <vt:lpstr>MONIKON GENETIIVI</vt:lpstr>
      <vt:lpstr>MONIKON GENETIIVI</vt:lpstr>
      <vt:lpstr>MONIKON GENETIIVI – 3 JA USEMPITAVUISET SANAT</vt:lpstr>
      <vt:lpstr>MONIKON 1. JA 2. GENETIIVIN VAIHTELU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MORFOLOGIA</dc:title>
  <dc:creator>HP</dc:creator>
  <cp:lastModifiedBy>HP</cp:lastModifiedBy>
  <cp:revision>16</cp:revision>
  <dcterms:created xsi:type="dcterms:W3CDTF">2020-11-15T11:46:29Z</dcterms:created>
  <dcterms:modified xsi:type="dcterms:W3CDTF">2020-11-18T19:27:30Z</dcterms:modified>
</cp:coreProperties>
</file>