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4" r:id="rId7"/>
    <p:sldId id="265" r:id="rId8"/>
    <p:sldId id="261" r:id="rId9"/>
    <p:sldId id="262" r:id="rId10"/>
    <p:sldId id="263" r:id="rId11"/>
    <p:sldId id="266" r:id="rId12"/>
    <p:sldId id="267" r:id="rId13"/>
    <p:sldId id="268" r:id="rId14"/>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1"/>
      </p:bgRef>
    </p:bg>
    <p:spTree>
      <p:nvGrpSpPr>
        <p:cNvPr id="1" name=""/>
        <p:cNvGrpSpPr/>
        <p:nvPr/>
      </p:nvGrpSpPr>
      <p:grpSpPr>
        <a:xfrm>
          <a:off x="0" y="0"/>
          <a:ext cx="0" cy="0"/>
          <a:chOff x="0" y="0"/>
          <a:chExt cx="0" cy="0"/>
        </a:xfrm>
      </p:grpSpPr>
      <p:sp>
        <p:nvSpPr>
          <p:cNvPr id="8" name="Nadpis 7"/>
          <p:cNvSpPr>
            <a:spLocks noGrp="1"/>
          </p:cNvSpPr>
          <p:nvPr>
            <p:ph type="ctrTitle"/>
          </p:nvPr>
        </p:nvSpPr>
        <p:spPr>
          <a:xfrm>
            <a:off x="2286000" y="3124200"/>
            <a:ext cx="6172200" cy="1894362"/>
          </a:xfrm>
        </p:spPr>
        <p:txBody>
          <a:bodyPr/>
          <a:lstStyle>
            <a:lvl1pPr>
              <a:defRPr b="1"/>
            </a:lvl1pPr>
          </a:lstStyle>
          <a:p>
            <a:r>
              <a:rPr kumimoji="0" lang="cs-CZ" smtClean="0"/>
              <a:t>Klepnutím lze upravit styl předlohy nadpisů.</a:t>
            </a:r>
            <a:endParaRPr kumimoji="0" lang="en-US"/>
          </a:p>
        </p:txBody>
      </p:sp>
      <p:sp>
        <p:nvSpPr>
          <p:cNvPr id="9" name="Podnadpis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28" name="Zástupný symbol pro datum 27"/>
          <p:cNvSpPr>
            <a:spLocks noGrp="1"/>
          </p:cNvSpPr>
          <p:nvPr>
            <p:ph type="dt" sz="half" idx="10"/>
          </p:nvPr>
        </p:nvSpPr>
        <p:spPr bwMode="auto">
          <a:xfrm rot="5400000">
            <a:off x="7764621" y="1174097"/>
            <a:ext cx="2286000" cy="381000"/>
          </a:xfrm>
        </p:spPr>
        <p:txBody>
          <a:bodyPr/>
          <a:lstStyle/>
          <a:p>
            <a:fld id="{8E8E6256-548A-4AD8-94E4-81AD8911BCF4}" type="datetimeFigureOut">
              <a:rPr lang="cs-CZ" smtClean="0"/>
              <a:pPr/>
              <a:t>1.4.2014</a:t>
            </a:fld>
            <a:endParaRPr lang="cs-CZ"/>
          </a:p>
        </p:txBody>
      </p:sp>
      <p:sp>
        <p:nvSpPr>
          <p:cNvPr id="17" name="Zástupný symbol pro zápatí 16"/>
          <p:cNvSpPr>
            <a:spLocks noGrp="1"/>
          </p:cNvSpPr>
          <p:nvPr>
            <p:ph type="ftr" sz="quarter" idx="11"/>
          </p:nvPr>
        </p:nvSpPr>
        <p:spPr bwMode="auto">
          <a:xfrm rot="5400000">
            <a:off x="7077269" y="4181669"/>
            <a:ext cx="3657600" cy="384048"/>
          </a:xfrm>
        </p:spPr>
        <p:txBody>
          <a:bodyPr/>
          <a:lstStyle/>
          <a:p>
            <a:endParaRPr lang="cs-CZ"/>
          </a:p>
        </p:txBody>
      </p:sp>
      <p:sp>
        <p:nvSpPr>
          <p:cNvPr id="10" name="Obdélní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Obdélník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bdélník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Obdélník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římá spojovací čára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Přímá spojovací čára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Přímá spojovací čára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Přímá spojovací čára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Přímá spojovací čára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Přímá spojovací čára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Obdélní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a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a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a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Zástupný symbol pro číslo snímku 28"/>
          <p:cNvSpPr>
            <a:spLocks noGrp="1"/>
          </p:cNvSpPr>
          <p:nvPr>
            <p:ph type="sldNum" sz="quarter" idx="12"/>
          </p:nvPr>
        </p:nvSpPr>
        <p:spPr bwMode="auto">
          <a:xfrm>
            <a:off x="1325544" y="4928702"/>
            <a:ext cx="609600" cy="517524"/>
          </a:xfrm>
        </p:spPr>
        <p:txBody>
          <a:bodyPr/>
          <a:lstStyle/>
          <a:p>
            <a:fld id="{843C2201-7E29-4555-9EBA-458E75F27AA2}" type="slidenum">
              <a:rPr lang="cs-CZ" smtClean="0"/>
              <a:pPr/>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8E8E6256-548A-4AD8-94E4-81AD8911BCF4}" type="datetimeFigureOut">
              <a:rPr lang="cs-CZ" smtClean="0"/>
              <a:pPr/>
              <a:t>1.4.2014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43C2201-7E29-4555-9EBA-458E75F27AA2}"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9"/>
            <a:ext cx="1676400" cy="5851525"/>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8E8E6256-548A-4AD8-94E4-81AD8911BCF4}" type="datetimeFigureOut">
              <a:rPr lang="cs-CZ" smtClean="0"/>
              <a:pPr/>
              <a:t>1.4.2014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43C2201-7E29-4555-9EBA-458E75F27AA2}"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8" name="Zástupný symbol pro obsah 7"/>
          <p:cNvSpPr>
            <a:spLocks noGrp="1"/>
          </p:cNvSpPr>
          <p:nvPr>
            <p:ph sz="quarter" idx="1"/>
          </p:nvPr>
        </p:nvSpPr>
        <p:spPr>
          <a:xfrm>
            <a:off x="457200" y="1600200"/>
            <a:ext cx="7467600" cy="4873752"/>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4"/>
          </p:nvPr>
        </p:nvSpPr>
        <p:spPr/>
        <p:txBody>
          <a:bodyPr rtlCol="0"/>
          <a:lstStyle/>
          <a:p>
            <a:fld id="{8E8E6256-548A-4AD8-94E4-81AD8911BCF4}" type="datetimeFigureOut">
              <a:rPr lang="cs-CZ" smtClean="0"/>
              <a:pPr/>
              <a:t>1.4.2014</a:t>
            </a:fld>
            <a:endParaRPr lang="cs-CZ"/>
          </a:p>
        </p:txBody>
      </p:sp>
      <p:sp>
        <p:nvSpPr>
          <p:cNvPr id="9" name="Zástupný symbol pro číslo snímku 8"/>
          <p:cNvSpPr>
            <a:spLocks noGrp="1"/>
          </p:cNvSpPr>
          <p:nvPr>
            <p:ph type="sldNum" sz="quarter" idx="15"/>
          </p:nvPr>
        </p:nvSpPr>
        <p:spPr/>
        <p:txBody>
          <a:bodyPr rtlCol="0"/>
          <a:lstStyle/>
          <a:p>
            <a:fld id="{843C2201-7E29-4555-9EBA-458E75F27AA2}" type="slidenum">
              <a:rPr lang="cs-CZ" smtClean="0"/>
              <a:pPr/>
              <a:t>‹#›</a:t>
            </a:fld>
            <a:endParaRPr lang="cs-CZ"/>
          </a:p>
        </p:txBody>
      </p:sp>
      <p:sp>
        <p:nvSpPr>
          <p:cNvPr id="10" name="Zástupný symbol pro zápatí 9"/>
          <p:cNvSpPr>
            <a:spLocks noGrp="1"/>
          </p:cNvSpPr>
          <p:nvPr>
            <p:ph type="ftr" sz="quarter" idx="16"/>
          </p:nvPr>
        </p:nvSpPr>
        <p:spPr/>
        <p:txBody>
          <a:bodyPr rtlCol="0"/>
          <a:lstStyle/>
          <a:p>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2286000" y="2895600"/>
            <a:ext cx="6172200" cy="2053590"/>
          </a:xfrm>
        </p:spPr>
        <p:txBody>
          <a:bodyPr/>
          <a:lstStyle>
            <a:lvl1pPr algn="l">
              <a:buNone/>
              <a:defRPr sz="3000" b="1" cap="small" baseline="0"/>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bwMode="auto">
          <a:xfrm rot="5400000">
            <a:off x="7763256" y="1170432"/>
            <a:ext cx="2286000" cy="381000"/>
          </a:xfrm>
        </p:spPr>
        <p:txBody>
          <a:bodyPr/>
          <a:lstStyle/>
          <a:p>
            <a:fld id="{8E8E6256-548A-4AD8-94E4-81AD8911BCF4}" type="datetimeFigureOut">
              <a:rPr lang="cs-CZ" smtClean="0"/>
              <a:pPr/>
              <a:t>1.4.2014</a:t>
            </a:fld>
            <a:endParaRPr lang="cs-CZ"/>
          </a:p>
        </p:txBody>
      </p:sp>
      <p:sp>
        <p:nvSpPr>
          <p:cNvPr id="5" name="Zástupný symbol pro zápatí 4"/>
          <p:cNvSpPr>
            <a:spLocks noGrp="1"/>
          </p:cNvSpPr>
          <p:nvPr>
            <p:ph type="ftr" sz="quarter" idx="11"/>
          </p:nvPr>
        </p:nvSpPr>
        <p:spPr bwMode="auto">
          <a:xfrm rot="5400000">
            <a:off x="7077456" y="4178808"/>
            <a:ext cx="3657600" cy="384048"/>
          </a:xfrm>
        </p:spPr>
        <p:txBody>
          <a:bodyPr/>
          <a:lstStyle/>
          <a:p>
            <a:endParaRPr lang="cs-CZ"/>
          </a:p>
        </p:txBody>
      </p:sp>
      <p:sp>
        <p:nvSpPr>
          <p:cNvPr id="9" name="Obdélní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bdélník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bdélník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Obdélník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Přímá spojovací čára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Přímá spojovací čára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Přímá spojovací čára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Přímá spojovací čára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Přímá spojovací čára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Obdélní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a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a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a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Přímá spojovací čára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Zástupný symbol pro číslo snímku 5"/>
          <p:cNvSpPr>
            <a:spLocks noGrp="1"/>
          </p:cNvSpPr>
          <p:nvPr>
            <p:ph type="sldNum" sz="quarter" idx="12"/>
          </p:nvPr>
        </p:nvSpPr>
        <p:spPr bwMode="auto">
          <a:xfrm>
            <a:off x="1340616" y="4928702"/>
            <a:ext cx="609600" cy="517524"/>
          </a:xfrm>
        </p:spPr>
        <p:txBody>
          <a:bodyPr/>
          <a:lstStyle/>
          <a:p>
            <a:fld id="{843C2201-7E29-4555-9EBA-458E75F27AA2}" type="slidenum">
              <a:rPr lang="cs-CZ" smtClean="0"/>
              <a:pPr/>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5" name="Zástupný symbol pro datum 4"/>
          <p:cNvSpPr>
            <a:spLocks noGrp="1"/>
          </p:cNvSpPr>
          <p:nvPr>
            <p:ph type="dt" sz="half" idx="10"/>
          </p:nvPr>
        </p:nvSpPr>
        <p:spPr/>
        <p:txBody>
          <a:bodyPr/>
          <a:lstStyle/>
          <a:p>
            <a:fld id="{8E8E6256-548A-4AD8-94E4-81AD8911BCF4}" type="datetimeFigureOut">
              <a:rPr lang="cs-CZ" smtClean="0"/>
              <a:pPr/>
              <a:t>1.4.2014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843C2201-7E29-4555-9EBA-458E75F27AA2}" type="slidenum">
              <a:rPr lang="cs-CZ" smtClean="0"/>
              <a:pPr/>
              <a:t>‹#›</a:t>
            </a:fld>
            <a:endParaRPr lang="cs-CZ"/>
          </a:p>
        </p:txBody>
      </p:sp>
      <p:sp>
        <p:nvSpPr>
          <p:cNvPr id="9" name="Zástupný symbol pro obsah 8"/>
          <p:cNvSpPr>
            <a:spLocks noGrp="1"/>
          </p:cNvSpPr>
          <p:nvPr>
            <p:ph sz="quarter" idx="1"/>
          </p:nvPr>
        </p:nvSpPr>
        <p:spPr>
          <a:xfrm>
            <a:off x="457200" y="1600200"/>
            <a:ext cx="3657600" cy="45720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1" name="Zástupný symbol pro obsah 10"/>
          <p:cNvSpPr>
            <a:spLocks noGrp="1"/>
          </p:cNvSpPr>
          <p:nvPr>
            <p:ph sz="quarter" idx="2"/>
          </p:nvPr>
        </p:nvSpPr>
        <p:spPr>
          <a:xfrm>
            <a:off x="4270248" y="1600200"/>
            <a:ext cx="3657600" cy="45720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7543800" cy="1143000"/>
          </a:xfrm>
        </p:spPr>
        <p:txBody>
          <a:bodyPr anchor="b"/>
          <a:lstStyle>
            <a:lvl1pPr>
              <a:defRPr/>
            </a:lvl1pPr>
          </a:lstStyle>
          <a:p>
            <a:r>
              <a:rPr kumimoji="0" lang="cs-CZ" smtClean="0"/>
              <a:t>Klepnutím lze upravit styl předlohy nadpisů.</a:t>
            </a:r>
            <a:endParaRPr kumimoji="0" lang="en-US"/>
          </a:p>
        </p:txBody>
      </p:sp>
      <p:sp>
        <p:nvSpPr>
          <p:cNvPr id="7" name="Zástupný symbol pro datum 6"/>
          <p:cNvSpPr>
            <a:spLocks noGrp="1"/>
          </p:cNvSpPr>
          <p:nvPr>
            <p:ph type="dt" sz="half" idx="10"/>
          </p:nvPr>
        </p:nvSpPr>
        <p:spPr/>
        <p:txBody>
          <a:bodyPr/>
          <a:lstStyle/>
          <a:p>
            <a:fld id="{8E8E6256-548A-4AD8-94E4-81AD8911BCF4}" type="datetimeFigureOut">
              <a:rPr lang="cs-CZ" smtClean="0"/>
              <a:pPr/>
              <a:t>1.4.2014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843C2201-7E29-4555-9EBA-458E75F27AA2}" type="slidenum">
              <a:rPr lang="cs-CZ" smtClean="0"/>
              <a:pPr/>
              <a:t>‹#›</a:t>
            </a:fld>
            <a:endParaRPr lang="cs-CZ"/>
          </a:p>
        </p:txBody>
      </p:sp>
      <p:sp>
        <p:nvSpPr>
          <p:cNvPr id="11" name="Zástupný symbol pro obsah 10"/>
          <p:cNvSpPr>
            <a:spLocks noGrp="1"/>
          </p:cNvSpPr>
          <p:nvPr>
            <p:ph sz="quarter" idx="2"/>
          </p:nvPr>
        </p:nvSpPr>
        <p:spPr>
          <a:xfrm>
            <a:off x="457200" y="2362200"/>
            <a:ext cx="3657600" cy="38862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3" name="Zástupný symbol pro obsah 12"/>
          <p:cNvSpPr>
            <a:spLocks noGrp="1"/>
          </p:cNvSpPr>
          <p:nvPr>
            <p:ph sz="quarter" idx="4"/>
          </p:nvPr>
        </p:nvSpPr>
        <p:spPr>
          <a:xfrm>
            <a:off x="4371975" y="2362200"/>
            <a:ext cx="3657600" cy="38862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2" name="Zástupný symbol pro text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cs-CZ" smtClean="0"/>
              <a:t>Klepnutím lze upravit styly předlohy textu.</a:t>
            </a:r>
          </a:p>
        </p:txBody>
      </p:sp>
      <p:sp>
        <p:nvSpPr>
          <p:cNvPr id="14" name="Zástupný symbol pro text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cs-CZ" smtClean="0"/>
              <a:t>Klepnutím lze upravit styly předlohy textu.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6" name="Zástupný symbol pro datum 5"/>
          <p:cNvSpPr>
            <a:spLocks noGrp="1"/>
          </p:cNvSpPr>
          <p:nvPr>
            <p:ph type="dt" sz="half" idx="10"/>
          </p:nvPr>
        </p:nvSpPr>
        <p:spPr/>
        <p:txBody>
          <a:bodyPr rtlCol="0"/>
          <a:lstStyle/>
          <a:p>
            <a:fld id="{8E8E6256-548A-4AD8-94E4-81AD8911BCF4}" type="datetimeFigureOut">
              <a:rPr lang="cs-CZ" smtClean="0"/>
              <a:pPr/>
              <a:t>1.4.2014</a:t>
            </a:fld>
            <a:endParaRPr lang="cs-CZ"/>
          </a:p>
        </p:txBody>
      </p:sp>
      <p:sp>
        <p:nvSpPr>
          <p:cNvPr id="7" name="Zástupný symbol pro číslo snímku 6"/>
          <p:cNvSpPr>
            <a:spLocks noGrp="1"/>
          </p:cNvSpPr>
          <p:nvPr>
            <p:ph type="sldNum" sz="quarter" idx="11"/>
          </p:nvPr>
        </p:nvSpPr>
        <p:spPr/>
        <p:txBody>
          <a:bodyPr rtlCol="0"/>
          <a:lstStyle/>
          <a:p>
            <a:fld id="{843C2201-7E29-4555-9EBA-458E75F27AA2}" type="slidenum">
              <a:rPr lang="cs-CZ" smtClean="0"/>
              <a:pPr/>
              <a:t>‹#›</a:t>
            </a:fld>
            <a:endParaRPr lang="cs-CZ"/>
          </a:p>
        </p:txBody>
      </p:sp>
      <p:sp>
        <p:nvSpPr>
          <p:cNvPr id="8" name="Zástupný symbol pro zápatí 7"/>
          <p:cNvSpPr>
            <a:spLocks noGrp="1"/>
          </p:cNvSpPr>
          <p:nvPr>
            <p:ph type="ftr" sz="quarter" idx="12"/>
          </p:nvPr>
        </p:nvSpPr>
        <p:spPr/>
        <p:txBody>
          <a:bodyPr rtlCol="0"/>
          <a:lstStyle/>
          <a:p>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8E8E6256-548A-4AD8-94E4-81AD8911BCF4}" type="datetimeFigureOut">
              <a:rPr lang="cs-CZ" smtClean="0"/>
              <a:pPr/>
              <a:t>1.4.2014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843C2201-7E29-4555-9EBA-458E75F27AA2}"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1"/>
      </p:bgRef>
    </p:bg>
    <p:spTree>
      <p:nvGrpSpPr>
        <p:cNvPr id="1" name=""/>
        <p:cNvGrpSpPr/>
        <p:nvPr/>
      </p:nvGrpSpPr>
      <p:grpSpPr>
        <a:xfrm>
          <a:off x="0" y="0"/>
          <a:ext cx="0" cy="0"/>
          <a:chOff x="0" y="0"/>
          <a:chExt cx="0" cy="0"/>
        </a:xfrm>
      </p:grpSpPr>
      <p:sp>
        <p:nvSpPr>
          <p:cNvPr id="10" name="Přímá spojovací čára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Nadpis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cs-CZ" smtClean="0"/>
              <a:t>Klepnutím lze upravit styly předlohy textu.</a:t>
            </a:r>
          </a:p>
        </p:txBody>
      </p:sp>
      <p:sp>
        <p:nvSpPr>
          <p:cNvPr id="8" name="Přímá spojovací čára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Přímá spojovací čára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Přímá spojovací čára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bdélní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Přímá spojovací čára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a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Zástupný symbol pro obsah 17"/>
          <p:cNvSpPr>
            <a:spLocks noGrp="1"/>
          </p:cNvSpPr>
          <p:nvPr>
            <p:ph sz="quarter" idx="1"/>
          </p:nvPr>
        </p:nvSpPr>
        <p:spPr>
          <a:xfrm>
            <a:off x="304800" y="274320"/>
            <a:ext cx="5638800" cy="6327648"/>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1" name="Zástupný symbol pro datum 20"/>
          <p:cNvSpPr>
            <a:spLocks noGrp="1"/>
          </p:cNvSpPr>
          <p:nvPr>
            <p:ph type="dt" sz="half" idx="14"/>
          </p:nvPr>
        </p:nvSpPr>
        <p:spPr/>
        <p:txBody>
          <a:bodyPr rtlCol="0"/>
          <a:lstStyle/>
          <a:p>
            <a:fld id="{8E8E6256-548A-4AD8-94E4-81AD8911BCF4}" type="datetimeFigureOut">
              <a:rPr lang="cs-CZ" smtClean="0"/>
              <a:pPr/>
              <a:t>1.4.2014</a:t>
            </a:fld>
            <a:endParaRPr lang="cs-CZ"/>
          </a:p>
        </p:txBody>
      </p:sp>
      <p:sp>
        <p:nvSpPr>
          <p:cNvPr id="22" name="Zástupný symbol pro číslo snímku 21"/>
          <p:cNvSpPr>
            <a:spLocks noGrp="1"/>
          </p:cNvSpPr>
          <p:nvPr>
            <p:ph type="sldNum" sz="quarter" idx="15"/>
          </p:nvPr>
        </p:nvSpPr>
        <p:spPr/>
        <p:txBody>
          <a:bodyPr rtlCol="0"/>
          <a:lstStyle/>
          <a:p>
            <a:fld id="{843C2201-7E29-4555-9EBA-458E75F27AA2}" type="slidenum">
              <a:rPr lang="cs-CZ" smtClean="0"/>
              <a:pPr/>
              <a:t>‹#›</a:t>
            </a:fld>
            <a:endParaRPr lang="cs-CZ"/>
          </a:p>
        </p:txBody>
      </p:sp>
      <p:sp>
        <p:nvSpPr>
          <p:cNvPr id="23" name="Zástupný symbol pro zápatí 22"/>
          <p:cNvSpPr>
            <a:spLocks noGrp="1"/>
          </p:cNvSpPr>
          <p:nvPr>
            <p:ph type="ftr" sz="quarter" idx="16"/>
          </p:nvPr>
        </p:nvSpPr>
        <p:spPr/>
        <p:txBody>
          <a:bodyPr rtlCol="0"/>
          <a:lstStyle/>
          <a:p>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Přímá spojovací čára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a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Nadpis 1"/>
          <p:cNvSpPr>
            <a:spLocks noGrp="1"/>
          </p:cNvSpPr>
          <p:nvPr>
            <p:ph type="title"/>
          </p:nvPr>
        </p:nvSpPr>
        <p:spPr>
          <a:xfrm rot="5400000">
            <a:off x="3350133" y="3200400"/>
            <a:ext cx="6309360" cy="457200"/>
          </a:xfrm>
        </p:spPr>
        <p:txBody>
          <a:bodyPr anchor="b"/>
          <a:lstStyle>
            <a:lvl1pPr algn="l">
              <a:buNone/>
              <a:defRPr sz="2000" b="1"/>
            </a:lvl1pPr>
          </a:lstStyle>
          <a:p>
            <a:r>
              <a:rPr kumimoji="0" lang="cs-CZ" smtClean="0"/>
              <a:t>Klepnutím lze upravit styl předlohy nadpisů.</a:t>
            </a:r>
            <a:endParaRPr kumimoji="0" lang="en-US"/>
          </a:p>
        </p:txBody>
      </p:sp>
      <p:sp>
        <p:nvSpPr>
          <p:cNvPr id="3" name="Zástupný symbol pro obrázek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cs-CZ" smtClean="0"/>
              <a:t>Klepnutím na ikonu přidáte obrázek.</a:t>
            </a:r>
            <a:endParaRPr kumimoji="0" lang="en-US" dirty="0"/>
          </a:p>
        </p:txBody>
      </p:sp>
      <p:sp>
        <p:nvSpPr>
          <p:cNvPr id="4" name="Zástupný symbol pro text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10" name="Přímá spojovací čára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Obdélník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římá spojovací čára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Přímá spojovací čára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Přímá spojovací čára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Zástupný symbol pro datum 16"/>
          <p:cNvSpPr>
            <a:spLocks noGrp="1"/>
          </p:cNvSpPr>
          <p:nvPr>
            <p:ph type="dt" sz="half" idx="10"/>
          </p:nvPr>
        </p:nvSpPr>
        <p:spPr/>
        <p:txBody>
          <a:bodyPr rtlCol="0"/>
          <a:lstStyle/>
          <a:p>
            <a:fld id="{8E8E6256-548A-4AD8-94E4-81AD8911BCF4}" type="datetimeFigureOut">
              <a:rPr lang="cs-CZ" smtClean="0"/>
              <a:pPr/>
              <a:t>1.4.2014</a:t>
            </a:fld>
            <a:endParaRPr lang="cs-CZ"/>
          </a:p>
        </p:txBody>
      </p:sp>
      <p:sp>
        <p:nvSpPr>
          <p:cNvPr id="18" name="Zástupný symbol pro číslo snímku 17"/>
          <p:cNvSpPr>
            <a:spLocks noGrp="1"/>
          </p:cNvSpPr>
          <p:nvPr>
            <p:ph type="sldNum" sz="quarter" idx="11"/>
          </p:nvPr>
        </p:nvSpPr>
        <p:spPr/>
        <p:txBody>
          <a:bodyPr rtlCol="0"/>
          <a:lstStyle/>
          <a:p>
            <a:fld id="{843C2201-7E29-4555-9EBA-458E75F27AA2}" type="slidenum">
              <a:rPr lang="cs-CZ" smtClean="0"/>
              <a:pPr/>
              <a:t>‹#›</a:t>
            </a:fld>
            <a:endParaRPr lang="cs-CZ"/>
          </a:p>
        </p:txBody>
      </p:sp>
      <p:sp>
        <p:nvSpPr>
          <p:cNvPr id="21" name="Zástupný symbol pro zápatí 20"/>
          <p:cNvSpPr>
            <a:spLocks noGrp="1"/>
          </p:cNvSpPr>
          <p:nvPr>
            <p:ph type="ftr" sz="quarter" idx="12"/>
          </p:nvPr>
        </p:nvSpPr>
        <p:spPr/>
        <p:txBody>
          <a:bodyPr rtlCol="0"/>
          <a:lstStyle/>
          <a:p>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Přímá spojovací čára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Zástupný symbol pro nadpis 21"/>
          <p:cNvSpPr>
            <a:spLocks noGrp="1"/>
          </p:cNvSpPr>
          <p:nvPr>
            <p:ph type="title"/>
          </p:nvPr>
        </p:nvSpPr>
        <p:spPr>
          <a:xfrm>
            <a:off x="457200" y="274638"/>
            <a:ext cx="7467600" cy="1143000"/>
          </a:xfrm>
          <a:prstGeom prst="rect">
            <a:avLst/>
          </a:prstGeom>
        </p:spPr>
        <p:txBody>
          <a:bodyPr vert="horz" anchor="b">
            <a:normAutofit/>
          </a:bodyPr>
          <a:lstStyle/>
          <a:p>
            <a:r>
              <a:rPr kumimoji="0" lang="cs-CZ" smtClean="0"/>
              <a:t>Klepnutím lze upravit styl předlohy nadpisů.</a:t>
            </a:r>
            <a:endParaRPr kumimoji="0" lang="en-US"/>
          </a:p>
        </p:txBody>
      </p:sp>
      <p:sp>
        <p:nvSpPr>
          <p:cNvPr id="13" name="Zástupný symbol pro text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4" name="Zástupný symbol pro datum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E8E6256-548A-4AD8-94E4-81AD8911BCF4}" type="datetimeFigureOut">
              <a:rPr lang="cs-CZ" smtClean="0"/>
              <a:pPr/>
              <a:t>1.4.2014</a:t>
            </a:fld>
            <a:endParaRPr lang="cs-CZ"/>
          </a:p>
        </p:txBody>
      </p:sp>
      <p:sp>
        <p:nvSpPr>
          <p:cNvPr id="3" name="Zástupný symbol pro zápatí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cs-CZ"/>
          </a:p>
        </p:txBody>
      </p:sp>
      <p:sp>
        <p:nvSpPr>
          <p:cNvPr id="7" name="Přímá spojovací čára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Přímá spojovací čára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Obdélní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římá spojovací čára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a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Zástupný symbol pro číslo snímk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43C2201-7E29-4555-9EBA-458E75F27AA2}"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smtClean="0"/>
              <a:t>Nabývání jazyka u dětí </a:t>
            </a:r>
            <a:endParaRPr lang="cs-CZ" dirty="0"/>
          </a:p>
        </p:txBody>
      </p:sp>
      <p:sp>
        <p:nvSpPr>
          <p:cNvPr id="5" name="Zástupný symbol pro obsah 4"/>
          <p:cNvSpPr>
            <a:spLocks noGrp="1"/>
          </p:cNvSpPr>
          <p:nvPr>
            <p:ph sz="quarter" idx="1"/>
          </p:nvPr>
        </p:nvSpPr>
        <p:spPr/>
        <p:txBody>
          <a:bodyPr/>
          <a:lstStyle/>
          <a:p>
            <a:pPr>
              <a:lnSpc>
                <a:spcPct val="150000"/>
              </a:lnSpc>
            </a:pPr>
            <a:r>
              <a:rPr lang="cs-CZ" b="1" dirty="0" smtClean="0"/>
              <a:t>Ontogeneze</a:t>
            </a:r>
            <a:r>
              <a:rPr lang="cs-CZ" dirty="0" smtClean="0"/>
              <a:t> – vývoj jazyka u jednotlivce.</a:t>
            </a:r>
          </a:p>
          <a:p>
            <a:pPr>
              <a:lnSpc>
                <a:spcPct val="150000"/>
              </a:lnSpc>
            </a:pPr>
            <a:r>
              <a:rPr lang="cs-CZ" b="1" dirty="0" smtClean="0"/>
              <a:t>Fylogeneze </a:t>
            </a:r>
            <a:r>
              <a:rPr lang="cs-CZ" dirty="0" smtClean="0"/>
              <a:t>– proces vzniku, vývoje a zániku jazyka v celém chronologickém průřezu. </a:t>
            </a:r>
          </a:p>
          <a:p>
            <a:pPr>
              <a:lnSpc>
                <a:spcPct val="150000"/>
              </a:lnSpc>
            </a:pPr>
            <a:r>
              <a:rPr lang="cs-CZ" b="1" dirty="0" smtClean="0"/>
              <a:t>Nabývání mateřského jazyka: </a:t>
            </a:r>
            <a:r>
              <a:rPr lang="cs-CZ" dirty="0" smtClean="0"/>
              <a:t>přirozený vývoj</a:t>
            </a:r>
          </a:p>
          <a:p>
            <a:pPr>
              <a:lnSpc>
                <a:spcPct val="150000"/>
              </a:lnSpc>
            </a:pPr>
            <a:r>
              <a:rPr lang="cs-CZ" b="1" dirty="0" smtClean="0"/>
              <a:t>Učení se cizímu jazyku: </a:t>
            </a:r>
            <a:r>
              <a:rPr lang="cs-CZ" dirty="0" smtClean="0"/>
              <a:t>učení se slovíčkům a gramatice, menší efektivita</a:t>
            </a:r>
            <a:endParaRPr lang="cs-CZ"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Je jazyk vrozený či naučený? Biologický x kulturní determinismus</a:t>
            </a:r>
            <a:endParaRPr lang="cs-CZ" dirty="0"/>
          </a:p>
        </p:txBody>
      </p:sp>
      <p:sp>
        <p:nvSpPr>
          <p:cNvPr id="3" name="Zástupný symbol pro obsah 2"/>
          <p:cNvSpPr>
            <a:spLocks noGrp="1"/>
          </p:cNvSpPr>
          <p:nvPr>
            <p:ph sz="quarter" idx="1"/>
          </p:nvPr>
        </p:nvSpPr>
        <p:spPr/>
        <p:txBody>
          <a:bodyPr/>
          <a:lstStyle/>
          <a:p>
            <a:pPr>
              <a:lnSpc>
                <a:spcPct val="150000"/>
              </a:lnSpc>
            </a:pPr>
            <a:r>
              <a:rPr lang="cs-CZ" b="1" dirty="0" err="1" smtClean="0"/>
              <a:t>Noam</a:t>
            </a:r>
            <a:r>
              <a:rPr lang="cs-CZ" b="1" dirty="0" smtClean="0"/>
              <a:t> </a:t>
            </a:r>
            <a:r>
              <a:rPr lang="cs-CZ" b="1" dirty="0" err="1" smtClean="0"/>
              <a:t>Chomsky</a:t>
            </a:r>
            <a:r>
              <a:rPr lang="cs-CZ" b="1" dirty="0" smtClean="0"/>
              <a:t> – </a:t>
            </a:r>
            <a:r>
              <a:rPr lang="cs-CZ" dirty="0" smtClean="0"/>
              <a:t>člověk si může osvojit jakýkoliv přirozený jazyk. </a:t>
            </a:r>
          </a:p>
          <a:p>
            <a:pPr>
              <a:lnSpc>
                <a:spcPct val="150000"/>
              </a:lnSpc>
            </a:pPr>
            <a:r>
              <a:rPr lang="cs-CZ" dirty="0" smtClean="0"/>
              <a:t>Genetický vklad – kompetence x performance. </a:t>
            </a:r>
          </a:p>
          <a:p>
            <a:pPr>
              <a:lnSpc>
                <a:spcPct val="150000"/>
              </a:lnSpc>
              <a:buNone/>
            </a:pPr>
            <a:r>
              <a:rPr lang="cs-CZ" dirty="0" smtClean="0"/>
              <a:t>   Jak vytvářet pravidla. </a:t>
            </a:r>
          </a:p>
          <a:p>
            <a:pPr>
              <a:lnSpc>
                <a:spcPct val="150000"/>
              </a:lnSpc>
            </a:pPr>
            <a:r>
              <a:rPr lang="cs-CZ" dirty="0" smtClean="0"/>
              <a:t>EEG – když dítě slyší řeč, jiná reakce než na jiné zvuky. </a:t>
            </a:r>
          </a:p>
          <a:p>
            <a:pPr>
              <a:lnSpc>
                <a:spcPct val="150000"/>
              </a:lnSpc>
            </a:pPr>
            <a:r>
              <a:rPr lang="cs-CZ" b="1" dirty="0" smtClean="0"/>
              <a:t>Jazyková kreativita – </a:t>
            </a:r>
            <a:r>
              <a:rPr lang="cs-CZ" dirty="0" smtClean="0"/>
              <a:t>dítě dokáže vytvářet výpovědi, které do té doby neslyšelo. </a:t>
            </a:r>
            <a:endParaRPr lang="cs-CZ"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Univerzální gramatika</a:t>
            </a:r>
            <a:endParaRPr lang="cs-CZ" dirty="0"/>
          </a:p>
        </p:txBody>
      </p:sp>
      <p:sp>
        <p:nvSpPr>
          <p:cNvPr id="3" name="Zástupný symbol pro obsah 2"/>
          <p:cNvSpPr>
            <a:spLocks noGrp="1"/>
          </p:cNvSpPr>
          <p:nvPr>
            <p:ph sz="quarter" idx="1"/>
          </p:nvPr>
        </p:nvSpPr>
        <p:spPr/>
        <p:txBody>
          <a:bodyPr/>
          <a:lstStyle/>
          <a:p>
            <a:pPr>
              <a:lnSpc>
                <a:spcPct val="150000"/>
              </a:lnSpc>
            </a:pPr>
            <a:r>
              <a:rPr lang="cs-CZ" b="1" dirty="0" smtClean="0"/>
              <a:t>Univerzální gramatika</a:t>
            </a:r>
            <a:r>
              <a:rPr lang="cs-CZ" dirty="0" smtClean="0"/>
              <a:t> – geneticky naprogramovaná schopnost naučit se jazyk, informace o něm, složená z vrozených principů a nutnosti stanovit jejich parametry. </a:t>
            </a:r>
          </a:p>
          <a:p>
            <a:pPr>
              <a:lnSpc>
                <a:spcPct val="150000"/>
              </a:lnSpc>
            </a:pPr>
            <a:endParaRPr lang="cs-CZ" dirty="0" smtClean="0"/>
          </a:p>
          <a:p>
            <a:pPr>
              <a:lnSpc>
                <a:spcPct val="150000"/>
              </a:lnSpc>
            </a:pPr>
            <a:r>
              <a:rPr lang="cs-CZ" dirty="0" smtClean="0"/>
              <a:t>Dnes už se spíše tážeme, zda je schopnost osvojit si jazyk specifická či je součástí jiných kognitivních schopností. </a:t>
            </a:r>
          </a:p>
          <a:p>
            <a:pPr>
              <a:lnSpc>
                <a:spcPct val="150000"/>
              </a:lnSpc>
              <a:buNone/>
            </a:pPr>
            <a:endParaRPr lang="cs-CZ" dirty="0" smtClean="0"/>
          </a:p>
          <a:p>
            <a:endParaRPr lang="cs-CZ"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Jazyk a myšlení </a:t>
            </a:r>
            <a:endParaRPr lang="cs-CZ" dirty="0"/>
          </a:p>
        </p:txBody>
      </p:sp>
      <p:sp>
        <p:nvSpPr>
          <p:cNvPr id="3" name="Zástupný symbol pro obsah 2"/>
          <p:cNvSpPr>
            <a:spLocks noGrp="1"/>
          </p:cNvSpPr>
          <p:nvPr>
            <p:ph sz="quarter" idx="1"/>
          </p:nvPr>
        </p:nvSpPr>
        <p:spPr/>
        <p:txBody>
          <a:bodyPr/>
          <a:lstStyle/>
          <a:p>
            <a:pPr>
              <a:lnSpc>
                <a:spcPct val="150000"/>
              </a:lnSpc>
            </a:pPr>
            <a:r>
              <a:rPr lang="cs-CZ" dirty="0" smtClean="0"/>
              <a:t>Nemusí být vždy propojeno, např. genetické onemocnění (</a:t>
            </a:r>
            <a:r>
              <a:rPr lang="cs-CZ" dirty="0" err="1" smtClean="0"/>
              <a:t>specific</a:t>
            </a:r>
            <a:r>
              <a:rPr lang="cs-CZ" dirty="0" smtClean="0"/>
              <a:t> </a:t>
            </a:r>
            <a:r>
              <a:rPr lang="cs-CZ" dirty="0" err="1" smtClean="0"/>
              <a:t>language</a:t>
            </a:r>
            <a:r>
              <a:rPr lang="cs-CZ" dirty="0" smtClean="0"/>
              <a:t> </a:t>
            </a:r>
            <a:r>
              <a:rPr lang="cs-CZ" dirty="0" err="1" smtClean="0"/>
              <a:t>impairment</a:t>
            </a:r>
            <a:r>
              <a:rPr lang="cs-CZ" dirty="0" smtClean="0"/>
              <a:t>) může postihnout jen jazyk.</a:t>
            </a:r>
          </a:p>
          <a:p>
            <a:pPr>
              <a:lnSpc>
                <a:spcPct val="150000"/>
              </a:lnSpc>
            </a:pPr>
            <a:endParaRPr lang="cs-CZ" dirty="0" smtClean="0"/>
          </a:p>
          <a:p>
            <a:pPr>
              <a:lnSpc>
                <a:spcPct val="150000"/>
              </a:lnSpc>
            </a:pPr>
            <a:r>
              <a:rPr lang="cs-CZ" dirty="0" smtClean="0"/>
              <a:t>Jedinci s </a:t>
            </a:r>
            <a:r>
              <a:rPr lang="cs-CZ" dirty="0" err="1" smtClean="0"/>
              <a:t>Williamsovým</a:t>
            </a:r>
            <a:r>
              <a:rPr lang="cs-CZ" dirty="0" smtClean="0"/>
              <a:t> syndromem jsou hluboce </a:t>
            </a:r>
            <a:r>
              <a:rPr lang="cs-CZ" smtClean="0"/>
              <a:t>mentálně retardovaní </a:t>
            </a:r>
            <a:r>
              <a:rPr lang="cs-CZ" dirty="0" smtClean="0"/>
              <a:t>(IQ 60 a nižší), ale jsou přesto schopni plynulé a artikulované řeči.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Další literatura</a:t>
            </a:r>
            <a:endParaRPr lang="cs-CZ" dirty="0"/>
          </a:p>
        </p:txBody>
      </p:sp>
      <p:sp>
        <p:nvSpPr>
          <p:cNvPr id="3" name="Zástupný symbol pro obsah 2"/>
          <p:cNvSpPr>
            <a:spLocks noGrp="1"/>
          </p:cNvSpPr>
          <p:nvPr>
            <p:ph sz="quarter" idx="1"/>
          </p:nvPr>
        </p:nvSpPr>
        <p:spPr/>
        <p:txBody>
          <a:bodyPr/>
          <a:lstStyle/>
          <a:p>
            <a:r>
              <a:rPr lang="cs-CZ" dirty="0" smtClean="0"/>
              <a:t>Jan Průcha: Dětská řeč a komunikace. Praha: </a:t>
            </a:r>
            <a:r>
              <a:rPr lang="cs-CZ" dirty="0" err="1" smtClean="0"/>
              <a:t>Grada</a:t>
            </a:r>
            <a:r>
              <a:rPr lang="cs-CZ" dirty="0" smtClean="0"/>
              <a:t> 2011.</a:t>
            </a:r>
          </a:p>
          <a:p>
            <a:endParaRPr lang="cs-CZ" dirty="0" smtClean="0"/>
          </a:p>
          <a:p>
            <a:r>
              <a:rPr lang="cs-CZ" dirty="0" smtClean="0"/>
              <a:t>Daniela </a:t>
            </a:r>
            <a:r>
              <a:rPr lang="cs-CZ" dirty="0" err="1" smtClean="0"/>
              <a:t>Slančová</a:t>
            </a:r>
            <a:r>
              <a:rPr lang="cs-CZ" dirty="0" smtClean="0"/>
              <a:t> (</a:t>
            </a:r>
            <a:r>
              <a:rPr lang="cs-CZ" dirty="0" err="1" smtClean="0"/>
              <a:t>ed</a:t>
            </a:r>
            <a:r>
              <a:rPr lang="cs-CZ" dirty="0" smtClean="0"/>
              <a:t>.): </a:t>
            </a:r>
            <a:r>
              <a:rPr lang="cs-CZ" dirty="0" err="1" smtClean="0"/>
              <a:t>Štúdie</a:t>
            </a:r>
            <a:r>
              <a:rPr lang="cs-CZ" dirty="0" smtClean="0"/>
              <a:t> o </a:t>
            </a:r>
            <a:r>
              <a:rPr lang="cs-CZ" dirty="0" err="1" smtClean="0"/>
              <a:t>detskej</a:t>
            </a:r>
            <a:r>
              <a:rPr lang="cs-CZ" dirty="0" smtClean="0"/>
              <a:t> </a:t>
            </a:r>
            <a:r>
              <a:rPr lang="cs-CZ" dirty="0" err="1" smtClean="0"/>
              <a:t>reči</a:t>
            </a:r>
            <a:r>
              <a:rPr lang="cs-CZ" dirty="0" smtClean="0"/>
              <a:t>. Prešov: Filozofická fakulta </a:t>
            </a:r>
            <a:r>
              <a:rPr lang="cs-CZ" dirty="0" err="1" smtClean="0"/>
              <a:t>Prešovskej</a:t>
            </a:r>
            <a:r>
              <a:rPr lang="cs-CZ" smtClean="0"/>
              <a:t> univerzity 2008.</a:t>
            </a:r>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Bilingvismus </a:t>
            </a:r>
            <a:endParaRPr lang="cs-CZ" dirty="0"/>
          </a:p>
        </p:txBody>
      </p:sp>
      <p:sp>
        <p:nvSpPr>
          <p:cNvPr id="3" name="Zástupný symbol pro obsah 2"/>
          <p:cNvSpPr>
            <a:spLocks noGrp="1"/>
          </p:cNvSpPr>
          <p:nvPr>
            <p:ph sz="quarter" idx="1"/>
          </p:nvPr>
        </p:nvSpPr>
        <p:spPr/>
        <p:txBody>
          <a:bodyPr/>
          <a:lstStyle/>
          <a:p>
            <a:pPr>
              <a:lnSpc>
                <a:spcPct val="150000"/>
              </a:lnSpc>
            </a:pPr>
            <a:r>
              <a:rPr lang="cs-CZ" dirty="0" smtClean="0"/>
              <a:t>Učení se druhému jazyku ve školce k bilingvismu nevede, chybí totální imerse. </a:t>
            </a:r>
          </a:p>
          <a:p>
            <a:pPr>
              <a:lnSpc>
                <a:spcPct val="150000"/>
              </a:lnSpc>
            </a:pPr>
            <a:r>
              <a:rPr lang="cs-CZ" dirty="0" smtClean="0"/>
              <a:t>Bilingvismus časný a pozdní: hranice 4 roky. </a:t>
            </a:r>
          </a:p>
          <a:p>
            <a:pPr>
              <a:lnSpc>
                <a:spcPct val="150000"/>
              </a:lnSpc>
            </a:pPr>
            <a:r>
              <a:rPr lang="cs-CZ" dirty="0" smtClean="0"/>
              <a:t>Bilingvismus souběžný či následný (</a:t>
            </a:r>
            <a:r>
              <a:rPr lang="cs-CZ" dirty="0" err="1" smtClean="0"/>
              <a:t>diglotismus</a:t>
            </a:r>
            <a:r>
              <a:rPr lang="cs-CZ" dirty="0" smtClean="0"/>
              <a:t>).</a:t>
            </a:r>
          </a:p>
          <a:p>
            <a:pPr>
              <a:lnSpc>
                <a:spcPct val="150000"/>
              </a:lnSpc>
            </a:pPr>
            <a:r>
              <a:rPr lang="cs-CZ" dirty="0" smtClean="0"/>
              <a:t>Bilingvismus aditivní: dítě se lépe učí další jazyky. </a:t>
            </a:r>
          </a:p>
          <a:p>
            <a:pPr>
              <a:lnSpc>
                <a:spcPct val="150000"/>
              </a:lnSpc>
            </a:pPr>
            <a:r>
              <a:rPr lang="cs-CZ" dirty="0" smtClean="0"/>
              <a:t>Bilingvismus subtraktivní: dítě nehovoří plynně ani jedním jazykem, mutismus, dyslexie, koktání, opožďování v učení, problémy s chováním. </a:t>
            </a:r>
            <a:endParaRPr lang="cs-C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Fáze nabývání (osvojování ) jazyka</a:t>
            </a:r>
            <a:endParaRPr lang="cs-CZ" dirty="0"/>
          </a:p>
        </p:txBody>
      </p:sp>
      <p:sp>
        <p:nvSpPr>
          <p:cNvPr id="3" name="Zástupný symbol pro obsah 2"/>
          <p:cNvSpPr>
            <a:spLocks noGrp="1"/>
          </p:cNvSpPr>
          <p:nvPr>
            <p:ph sz="quarter" idx="1"/>
          </p:nvPr>
        </p:nvSpPr>
        <p:spPr/>
        <p:txBody>
          <a:bodyPr/>
          <a:lstStyle/>
          <a:p>
            <a:pPr>
              <a:lnSpc>
                <a:spcPct val="150000"/>
              </a:lnSpc>
            </a:pPr>
            <a:r>
              <a:rPr lang="cs-CZ" dirty="0" err="1" smtClean="0"/>
              <a:t>předjazyková</a:t>
            </a:r>
            <a:r>
              <a:rPr lang="cs-CZ" dirty="0" smtClean="0"/>
              <a:t>: broukání (i u hluchých), žvatlání. </a:t>
            </a:r>
          </a:p>
          <a:p>
            <a:pPr>
              <a:lnSpc>
                <a:spcPct val="150000"/>
              </a:lnSpc>
            </a:pPr>
            <a:r>
              <a:rPr lang="cs-CZ" dirty="0" err="1" smtClean="0"/>
              <a:t>holofrastická</a:t>
            </a:r>
            <a:r>
              <a:rPr lang="cs-CZ" dirty="0" smtClean="0"/>
              <a:t> (8-18m): období slov, které jsou věty</a:t>
            </a:r>
          </a:p>
          <a:p>
            <a:pPr>
              <a:lnSpc>
                <a:spcPct val="150000"/>
              </a:lnSpc>
            </a:pPr>
            <a:r>
              <a:rPr lang="cs-CZ" dirty="0" smtClean="0"/>
              <a:t>telegrafická fáze (18-24m): elementární věty</a:t>
            </a:r>
          </a:p>
          <a:p>
            <a:pPr>
              <a:lnSpc>
                <a:spcPct val="150000"/>
              </a:lnSpc>
            </a:pPr>
            <a:r>
              <a:rPr lang="cs-CZ" dirty="0" smtClean="0"/>
              <a:t>jazyková fáze (2/3 rok – 13/15 rok), postpubertální fáze, období kritické.</a:t>
            </a:r>
          </a:p>
          <a:p>
            <a:pPr>
              <a:lnSpc>
                <a:spcPct val="150000"/>
              </a:lnSpc>
            </a:pPr>
            <a:endParaRPr lang="cs-CZ" dirty="0" smtClean="0"/>
          </a:p>
          <a:p>
            <a:pPr>
              <a:lnSpc>
                <a:spcPct val="150000"/>
              </a:lnSpc>
            </a:pPr>
            <a:r>
              <a:rPr lang="cs-CZ" dirty="0" smtClean="0"/>
              <a:t>Není-li dítě vystaveno jazyku, nenaučí se ho (příklady vlčích dětí a izolovaných dětí). </a:t>
            </a:r>
          </a:p>
          <a:p>
            <a:pPr>
              <a:lnSpc>
                <a:spcPct val="150000"/>
              </a:lnSpc>
            </a:pPr>
            <a:endParaRPr lang="cs-CZ" dirty="0" smtClean="0"/>
          </a:p>
          <a:p>
            <a:pPr>
              <a:lnSpc>
                <a:spcPct val="150000"/>
              </a:lnSpc>
            </a:pPr>
            <a:endParaRPr lang="cs-CZ"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maminkovština</a:t>
            </a:r>
            <a:endParaRPr lang="cs-CZ" dirty="0"/>
          </a:p>
        </p:txBody>
      </p:sp>
      <p:sp>
        <p:nvSpPr>
          <p:cNvPr id="3" name="Zástupný symbol pro obsah 2"/>
          <p:cNvSpPr>
            <a:spLocks noGrp="1"/>
          </p:cNvSpPr>
          <p:nvPr>
            <p:ph sz="quarter" idx="1"/>
          </p:nvPr>
        </p:nvSpPr>
        <p:spPr/>
        <p:txBody>
          <a:bodyPr/>
          <a:lstStyle/>
          <a:p>
            <a:pPr>
              <a:lnSpc>
                <a:spcPct val="150000"/>
              </a:lnSpc>
            </a:pPr>
            <a:r>
              <a:rPr lang="cs-CZ" dirty="0" smtClean="0"/>
              <a:t>Intonace, pomalejší tempo, zvýrazněna důležitá slova, výraznější výška. Používají i otcové. </a:t>
            </a:r>
          </a:p>
          <a:p>
            <a:pPr>
              <a:lnSpc>
                <a:spcPct val="150000"/>
              </a:lnSpc>
            </a:pPr>
            <a:r>
              <a:rPr lang="cs-CZ" dirty="0" smtClean="0"/>
              <a:t>V dialogu s otcem se ale musí dítě více snažit, aby mu bylo porozuměno.</a:t>
            </a:r>
          </a:p>
          <a:p>
            <a:pPr>
              <a:lnSpc>
                <a:spcPct val="150000"/>
              </a:lnSpc>
            </a:pPr>
            <a:r>
              <a:rPr lang="cs-CZ" dirty="0" err="1" smtClean="0"/>
              <a:t>child</a:t>
            </a:r>
            <a:r>
              <a:rPr lang="cs-CZ" dirty="0" smtClean="0"/>
              <a:t> </a:t>
            </a:r>
            <a:r>
              <a:rPr lang="cs-CZ" dirty="0" err="1" smtClean="0"/>
              <a:t>directed</a:t>
            </a:r>
            <a:r>
              <a:rPr lang="cs-CZ" dirty="0" smtClean="0"/>
              <a:t> </a:t>
            </a:r>
            <a:r>
              <a:rPr lang="cs-CZ" dirty="0" err="1" smtClean="0"/>
              <a:t>speech</a:t>
            </a:r>
            <a:r>
              <a:rPr lang="cs-CZ" dirty="0" smtClean="0"/>
              <a:t>, </a:t>
            </a:r>
            <a:r>
              <a:rPr lang="cs-CZ" dirty="0" err="1" smtClean="0"/>
              <a:t>motherese</a:t>
            </a:r>
            <a:endParaRPr lang="cs-CZ" dirty="0" smtClean="0"/>
          </a:p>
          <a:p>
            <a:pPr>
              <a:lnSpc>
                <a:spcPct val="150000"/>
              </a:lnSpc>
            </a:pPr>
            <a:r>
              <a:rPr lang="cs-CZ" dirty="0" smtClean="0"/>
              <a:t>dětská slova týkající se denního života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Principy osvojování </a:t>
            </a:r>
            <a:endParaRPr lang="cs-CZ" dirty="0"/>
          </a:p>
        </p:txBody>
      </p:sp>
      <p:sp>
        <p:nvSpPr>
          <p:cNvPr id="3" name="Zástupný symbol pro obsah 2"/>
          <p:cNvSpPr>
            <a:spLocks noGrp="1"/>
          </p:cNvSpPr>
          <p:nvPr>
            <p:ph sz="quarter" idx="1"/>
          </p:nvPr>
        </p:nvSpPr>
        <p:spPr/>
        <p:txBody>
          <a:bodyPr/>
          <a:lstStyle/>
          <a:p>
            <a:pPr>
              <a:lnSpc>
                <a:spcPct val="150000"/>
              </a:lnSpc>
            </a:pPr>
            <a:r>
              <a:rPr lang="cs-CZ" dirty="0" smtClean="0"/>
              <a:t>Principy osvojování jazyka dle </a:t>
            </a:r>
            <a:r>
              <a:rPr lang="cs-CZ" dirty="0" err="1" smtClean="0"/>
              <a:t>Jakobsona</a:t>
            </a:r>
            <a:r>
              <a:rPr lang="cs-CZ" dirty="0" smtClean="0"/>
              <a:t>:</a:t>
            </a:r>
          </a:p>
          <a:p>
            <a:pPr>
              <a:lnSpc>
                <a:spcPct val="150000"/>
              </a:lnSpc>
            </a:pPr>
            <a:endParaRPr lang="cs-CZ" dirty="0" smtClean="0"/>
          </a:p>
          <a:p>
            <a:pPr>
              <a:lnSpc>
                <a:spcPct val="150000"/>
              </a:lnSpc>
            </a:pPr>
            <a:r>
              <a:rPr lang="cs-CZ" dirty="0" smtClean="0"/>
              <a:t>maximální kontrast (a, u, i)</a:t>
            </a:r>
          </a:p>
          <a:p>
            <a:pPr>
              <a:lnSpc>
                <a:spcPct val="150000"/>
              </a:lnSpc>
            </a:pPr>
            <a:r>
              <a:rPr lang="cs-CZ" dirty="0" smtClean="0"/>
              <a:t>od jednoduchého ke složitému</a:t>
            </a:r>
          </a:p>
          <a:p>
            <a:pPr>
              <a:lnSpc>
                <a:spcPct val="150000"/>
              </a:lnSpc>
            </a:pPr>
            <a:r>
              <a:rPr lang="cs-CZ" dirty="0" smtClean="0"/>
              <a:t>od bezpříznakových forem k příznakovým (souřadné spojení dříve než podřadné, čas přítomný dříve než minulý a budoucí)</a:t>
            </a:r>
          </a:p>
          <a:p>
            <a:pPr>
              <a:lnSpc>
                <a:spcPct val="150000"/>
              </a:lnSpc>
              <a:buNone/>
            </a:pPr>
            <a:r>
              <a:rPr lang="cs-CZ" dirty="0" smtClean="0"/>
              <a:t> </a:t>
            </a:r>
          </a:p>
          <a:p>
            <a:endParaRPr lang="cs-C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Základy rozlišování fonémů </a:t>
            </a:r>
            <a:endParaRPr lang="cs-CZ" dirty="0"/>
          </a:p>
        </p:txBody>
      </p:sp>
      <p:sp>
        <p:nvSpPr>
          <p:cNvPr id="3" name="Zástupný symbol pro obsah 2"/>
          <p:cNvSpPr>
            <a:spLocks noGrp="1"/>
          </p:cNvSpPr>
          <p:nvPr>
            <p:ph sz="quarter" idx="1"/>
          </p:nvPr>
        </p:nvSpPr>
        <p:spPr/>
        <p:txBody>
          <a:bodyPr/>
          <a:lstStyle/>
          <a:p>
            <a:pPr>
              <a:lnSpc>
                <a:spcPct val="150000"/>
              </a:lnSpc>
            </a:pPr>
            <a:r>
              <a:rPr lang="cs-CZ" dirty="0" smtClean="0"/>
              <a:t>Při testování kolem jednoho a dvou měsíců věku děti kterékoliv národnosti reagují na jakýkoliv kontrast, který se v jakémkoliv lidském jazyce vyskytuje. V šesti měsících věku lze pozorovat určité odlišnosti ve fonetické citlivosti a ve dvanácti měsících věku je citlivost dítěte vůči cizím kontrastním hláskám významně snížena.</a:t>
            </a:r>
            <a:endParaRPr lang="cs-C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gramatika</a:t>
            </a:r>
            <a:endParaRPr lang="cs-CZ" dirty="0"/>
          </a:p>
        </p:txBody>
      </p:sp>
      <p:sp>
        <p:nvSpPr>
          <p:cNvPr id="3" name="Zástupný symbol pro obsah 2"/>
          <p:cNvSpPr>
            <a:spLocks noGrp="1"/>
          </p:cNvSpPr>
          <p:nvPr>
            <p:ph sz="quarter" idx="1"/>
          </p:nvPr>
        </p:nvSpPr>
        <p:spPr/>
        <p:txBody>
          <a:bodyPr/>
          <a:lstStyle/>
          <a:p>
            <a:r>
              <a:rPr lang="cs-CZ" dirty="0" smtClean="0"/>
              <a:t>Morfologie – dítě nenapodobuje jen to, co slyší, ale rozumí pravidlům, v určitém období hyperkorektní tvary (pudla místo šla, v angličtině pravidelné minulé časy a plurály).</a:t>
            </a:r>
          </a:p>
          <a:p>
            <a:endParaRPr lang="cs-CZ" dirty="0" smtClean="0"/>
          </a:p>
          <a:p>
            <a:r>
              <a:rPr lang="cs-CZ" dirty="0" smtClean="0"/>
              <a:t>Syntax – už ve dvouslovném období, kdy jsou vynechána gramatická slova, jsou vidět základní sémantické vztahy (činitel, sloveso, zasažený objekt, atribut).</a:t>
            </a:r>
            <a:endParaRPr lang="cs-C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Osvojování jazyka ve změněných podmínkách</a:t>
            </a:r>
            <a:endParaRPr lang="cs-CZ" dirty="0"/>
          </a:p>
        </p:txBody>
      </p:sp>
      <p:sp>
        <p:nvSpPr>
          <p:cNvPr id="3" name="Zástupný symbol pro obsah 2"/>
          <p:cNvSpPr>
            <a:spLocks noGrp="1"/>
          </p:cNvSpPr>
          <p:nvPr>
            <p:ph sz="quarter" idx="1"/>
          </p:nvPr>
        </p:nvSpPr>
        <p:spPr/>
        <p:txBody>
          <a:bodyPr>
            <a:normAutofit/>
          </a:bodyPr>
          <a:lstStyle/>
          <a:p>
            <a:r>
              <a:rPr lang="cs-CZ" b="1" dirty="0" smtClean="0"/>
              <a:t>Neslyšící: </a:t>
            </a:r>
            <a:r>
              <a:rPr lang="cs-CZ" dirty="0" smtClean="0"/>
              <a:t>znakový jazyk umožňuje předávat stejný obsah a strukturu jako mluvený jazyk. </a:t>
            </a:r>
          </a:p>
          <a:p>
            <a:r>
              <a:rPr lang="cs-CZ" b="1" dirty="0" smtClean="0"/>
              <a:t>Škola </a:t>
            </a:r>
            <a:r>
              <a:rPr lang="cs-CZ" b="1" smtClean="0"/>
              <a:t>v </a:t>
            </a:r>
            <a:r>
              <a:rPr lang="cs-CZ" b="1" smtClean="0"/>
              <a:t>Nikaragui</a:t>
            </a:r>
            <a:endParaRPr lang="cs-CZ" dirty="0" smtClean="0"/>
          </a:p>
          <a:p>
            <a:r>
              <a:rPr lang="cs-CZ" dirty="0" smtClean="0"/>
              <a:t>Krok za krokem se domácí znakové systémy vyvinuly v jeden společný, který začali všichni užívat. Vznikající systém jazykových gest této školy nyní pozorovaly dvě generace mladších dětí. Tito noví členové nejen že se systém naučí, ale ještě ho propracují, takže během dvaceti let tyto děti doslova vynalezly složitý jazykový systém s propracovanou sémantikou.</a:t>
            </a:r>
            <a:endParaRPr lang="cs-C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Osvojování jazyka ve změněných podmínkách</a:t>
            </a:r>
            <a:endParaRPr lang="cs-CZ" dirty="0"/>
          </a:p>
        </p:txBody>
      </p:sp>
      <p:sp>
        <p:nvSpPr>
          <p:cNvPr id="3" name="Zástupný symbol pro obsah 2"/>
          <p:cNvSpPr>
            <a:spLocks noGrp="1"/>
          </p:cNvSpPr>
          <p:nvPr>
            <p:ph sz="quarter" idx="1"/>
          </p:nvPr>
        </p:nvSpPr>
        <p:spPr/>
        <p:txBody>
          <a:bodyPr/>
          <a:lstStyle/>
          <a:p>
            <a:r>
              <a:rPr lang="cs-CZ" b="1" dirty="0" smtClean="0"/>
              <a:t>Nevidomé děti </a:t>
            </a:r>
            <a:r>
              <a:rPr lang="cs-CZ" dirty="0" smtClean="0"/>
              <a:t>mají velké problémy s porozuměním rozhovoru, který se kolem nich odehrává, což způsobuje velkou frustraci slepým batolatům a někdy vede k závažným problémům v chování. </a:t>
            </a:r>
          </a:p>
          <a:p>
            <a:r>
              <a:rPr lang="cs-CZ" dirty="0" smtClean="0"/>
              <a:t>Jiné porozumění významům – podívej se – hmat. </a:t>
            </a:r>
          </a:p>
          <a:p>
            <a:endParaRPr lang="cs-CZ" dirty="0" smtClean="0"/>
          </a:p>
          <a:p>
            <a:r>
              <a:rPr lang="cs-CZ" b="1" dirty="0" smtClean="0"/>
              <a:t>Případ Helen Kellerové</a:t>
            </a:r>
            <a:endParaRPr lang="cs-CZ" dirty="0" smtClean="0"/>
          </a:p>
          <a:p>
            <a:r>
              <a:rPr lang="cs-CZ" dirty="0" smtClean="0"/>
              <a:t>- ztráta zraku i sluchu kompenzována hmatem (Braillovo písmo)</a:t>
            </a:r>
            <a:endParaRPr lang="cs-CZ"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rkýř">
  <a:themeElements>
    <a:clrScheme name="Arkýř">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Arkýř">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rkýř">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75</TotalTime>
  <Words>480</Words>
  <Application>Microsoft Office PowerPoint</Application>
  <PresentationFormat>Předvádění na obrazovce (4:3)</PresentationFormat>
  <Paragraphs>64</Paragraphs>
  <Slides>13</Slides>
  <Notes>0</Notes>
  <HiddenSlides>0</HiddenSlides>
  <MMClips>0</MMClips>
  <ScaleCrop>false</ScaleCrop>
  <HeadingPairs>
    <vt:vector size="4" baseType="variant">
      <vt:variant>
        <vt:lpstr>Motiv</vt:lpstr>
      </vt:variant>
      <vt:variant>
        <vt:i4>1</vt:i4>
      </vt:variant>
      <vt:variant>
        <vt:lpstr>Nadpisy snímků</vt:lpstr>
      </vt:variant>
      <vt:variant>
        <vt:i4>13</vt:i4>
      </vt:variant>
    </vt:vector>
  </HeadingPairs>
  <TitlesOfParts>
    <vt:vector size="14" baseType="lpstr">
      <vt:lpstr>Arkýř</vt:lpstr>
      <vt:lpstr>Nabývání jazyka u dětí </vt:lpstr>
      <vt:lpstr>Bilingvismus </vt:lpstr>
      <vt:lpstr>Fáze nabývání (osvojování ) jazyka</vt:lpstr>
      <vt:lpstr>maminkovština</vt:lpstr>
      <vt:lpstr>Principy osvojování </vt:lpstr>
      <vt:lpstr>Základy rozlišování fonémů </vt:lpstr>
      <vt:lpstr>gramatika</vt:lpstr>
      <vt:lpstr>Osvojování jazyka ve změněných podmínkách</vt:lpstr>
      <vt:lpstr>Osvojování jazyka ve změněných podmínkách</vt:lpstr>
      <vt:lpstr>Je jazyk vrozený či naučený? Biologický x kulturní determinismus</vt:lpstr>
      <vt:lpstr>Univerzální gramatika</vt:lpstr>
      <vt:lpstr>Jazyk a myšlení </vt:lpstr>
      <vt:lpstr>Další literatura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Nabývání jazyka u dětí</dc:title>
  <dc:creator>Pavla</dc:creator>
  <cp:lastModifiedBy>Pavla</cp:lastModifiedBy>
  <cp:revision>11</cp:revision>
  <dcterms:created xsi:type="dcterms:W3CDTF">2013-03-02T19:19:15Z</dcterms:created>
  <dcterms:modified xsi:type="dcterms:W3CDTF">2014-04-01T18:14:18Z</dcterms:modified>
</cp:coreProperties>
</file>