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369" r:id="rId2"/>
    <p:sldId id="387" r:id="rId3"/>
    <p:sldId id="386" r:id="rId4"/>
    <p:sldId id="313" r:id="rId5"/>
    <p:sldId id="370" r:id="rId6"/>
    <p:sldId id="281" r:id="rId7"/>
    <p:sldId id="327" r:id="rId8"/>
    <p:sldId id="331" r:id="rId9"/>
    <p:sldId id="330" r:id="rId10"/>
    <p:sldId id="329" r:id="rId11"/>
    <p:sldId id="326" r:id="rId12"/>
    <p:sldId id="328" r:id="rId13"/>
    <p:sldId id="324" r:id="rId14"/>
    <p:sldId id="323" r:id="rId15"/>
    <p:sldId id="325" r:id="rId16"/>
    <p:sldId id="388" r:id="rId17"/>
    <p:sldId id="389" r:id="rId18"/>
    <p:sldId id="371" r:id="rId19"/>
    <p:sldId id="338" r:id="rId20"/>
    <p:sldId id="350" r:id="rId21"/>
    <p:sldId id="375" r:id="rId22"/>
    <p:sldId id="376" r:id="rId23"/>
    <p:sldId id="377" r:id="rId24"/>
    <p:sldId id="347" r:id="rId25"/>
    <p:sldId id="378" r:id="rId26"/>
    <p:sldId id="384" r:id="rId27"/>
    <p:sldId id="383" r:id="rId28"/>
    <p:sldId id="382" r:id="rId29"/>
    <p:sldId id="381" r:id="rId30"/>
    <p:sldId id="380" r:id="rId31"/>
    <p:sldId id="379" r:id="rId32"/>
    <p:sldId id="357" r:id="rId33"/>
    <p:sldId id="385" r:id="rId34"/>
    <p:sldId id="298" r:id="rId35"/>
    <p:sldId id="310" r:id="rId36"/>
    <p:sldId id="342" r:id="rId37"/>
    <p:sldId id="309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90A6B-BB71-42BF-9F66-AB427F617F2A}" type="datetimeFigureOut">
              <a:rPr lang="en-US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ECCA9-3DAA-496C-A6E8-BD0670F504D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4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72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0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1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2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9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27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8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7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8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4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32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7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3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03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2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6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31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26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4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4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9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CCA9-3DAA-496C-A6E8-BD0670F504D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7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7393" y="181343"/>
            <a:ext cx="11643918" cy="3003257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Diffusion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Expansion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parallel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evolution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theories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origin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fairytales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Material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First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Research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on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Fairytales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BA12EE-8FF2-4DA6-986D-D730CDDCDBCF}"/>
              </a:ext>
            </a:extLst>
          </p:cNvPr>
          <p:cNvSpPr txBox="1"/>
          <p:nvPr/>
        </p:nvSpPr>
        <p:spPr>
          <a:xfrm>
            <a:off x="4735585" y="1833899"/>
            <a:ext cx="6182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Aarne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-Thompson-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Uther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Tale Type Index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</a:p>
          <a:p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Propp´s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Morphology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of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the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Folktale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13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2466363"/>
            <a:ext cx="10254842" cy="371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          </a:t>
            </a:r>
          </a:p>
          <a:p>
            <a:pPr marL="0" indent="0">
              <a:buNone/>
            </a:pPr>
            <a:r>
              <a:rPr lang="en-US" i="1" dirty="0">
                <a:latin typeface="Arial" charset="0"/>
                <a:cs typeface="Arial" charset="0"/>
              </a:rPr>
              <a:t>        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7F6B7D1-733D-4A73-8130-31F57491D144}"/>
              </a:ext>
            </a:extLst>
          </p:cNvPr>
          <p:cNvSpPr/>
          <p:nvPr/>
        </p:nvSpPr>
        <p:spPr>
          <a:xfrm>
            <a:off x="1117558" y="2466363"/>
            <a:ext cx="851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i="1" dirty="0">
              <a:latin typeface="Arial" charset="0"/>
              <a:cs typeface="Arial" charset="0"/>
            </a:endParaRPr>
          </a:p>
          <a:p>
            <a:r>
              <a:rPr lang="en-US" sz="3200" i="1" dirty="0">
                <a:latin typeface="Arial" charset="0"/>
                <a:cs typeface="Arial" charset="0"/>
              </a:rPr>
              <a:t>b) cosmological / mythological school</a:t>
            </a:r>
          </a:p>
          <a:p>
            <a:r>
              <a:rPr lang="en-US" sz="3200" i="1" dirty="0">
                <a:latin typeface="Arial" charset="0"/>
                <a:cs typeface="Arial" charset="0"/>
              </a:rPr>
              <a:t>          </a:t>
            </a:r>
            <a:r>
              <a:rPr lang="cs-CZ" sz="3200" i="1" dirty="0">
                <a:latin typeface="Arial" charset="0"/>
                <a:cs typeface="Arial" charset="0"/>
              </a:rPr>
              <a:t>        </a:t>
            </a:r>
            <a:r>
              <a:rPr lang="cs-CZ" sz="2000" i="1" dirty="0">
                <a:latin typeface="Arial" charset="0"/>
                <a:cs typeface="Arial" charset="0"/>
              </a:rPr>
              <a:t>(Grimm, Erben)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3BE02AC9-FDE2-4D3B-9C25-0A2D105E7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0" y="1837590"/>
            <a:ext cx="2178016" cy="10504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552056C-F78A-4564-9B4D-C75E6E76F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7" y="1841096"/>
            <a:ext cx="1046973" cy="1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2466363"/>
            <a:ext cx="10254842" cy="371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          </a:t>
            </a:r>
          </a:p>
          <a:p>
            <a:pPr marL="0" indent="0">
              <a:buNone/>
            </a:pPr>
            <a:r>
              <a:rPr lang="en-US" i="1" dirty="0">
                <a:latin typeface="Arial" charset="0"/>
                <a:cs typeface="Arial" charset="0"/>
              </a:rPr>
              <a:t>        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7F6B7D1-733D-4A73-8130-31F57491D144}"/>
              </a:ext>
            </a:extLst>
          </p:cNvPr>
          <p:cNvSpPr/>
          <p:nvPr/>
        </p:nvSpPr>
        <p:spPr>
          <a:xfrm>
            <a:off x="1117558" y="2466363"/>
            <a:ext cx="851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i="1" dirty="0">
              <a:latin typeface="Arial" charset="0"/>
              <a:cs typeface="Arial" charset="0"/>
            </a:endParaRPr>
          </a:p>
          <a:p>
            <a:r>
              <a:rPr lang="en-US" sz="3200" i="1" dirty="0">
                <a:latin typeface="Arial" charset="0"/>
                <a:cs typeface="Arial" charset="0"/>
              </a:rPr>
              <a:t>b) cosmological / mythological school</a:t>
            </a:r>
          </a:p>
          <a:p>
            <a:r>
              <a:rPr lang="en-US" sz="3200" i="1" dirty="0">
                <a:latin typeface="Arial" charset="0"/>
                <a:cs typeface="Arial" charset="0"/>
              </a:rPr>
              <a:t>          </a:t>
            </a:r>
            <a:r>
              <a:rPr lang="cs-CZ" sz="3200" i="1" dirty="0">
                <a:latin typeface="Arial" charset="0"/>
                <a:cs typeface="Arial" charset="0"/>
              </a:rPr>
              <a:t>        </a:t>
            </a:r>
            <a:r>
              <a:rPr lang="cs-CZ" sz="2000" i="1" dirty="0">
                <a:latin typeface="Arial" charset="0"/>
                <a:cs typeface="Arial" charset="0"/>
              </a:rPr>
              <a:t>(Grimm, Erben)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EA0AC36F-ABF4-46C1-92B2-8DA7EEFEB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72" y="2662235"/>
            <a:ext cx="1934538" cy="120752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BE02AC9-FDE2-4D3B-9C25-0A2D105E7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0" y="1837590"/>
            <a:ext cx="2178016" cy="10504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552056C-F78A-4564-9B4D-C75E6E76F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7" y="1841096"/>
            <a:ext cx="1046973" cy="1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9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2466363"/>
            <a:ext cx="10254842" cy="371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          </a:t>
            </a:r>
          </a:p>
          <a:p>
            <a:pPr marL="0" indent="0">
              <a:buNone/>
            </a:pPr>
            <a:r>
              <a:rPr lang="en-US" i="1" dirty="0">
                <a:latin typeface="Arial" charset="0"/>
                <a:cs typeface="Arial" charset="0"/>
              </a:rPr>
              <a:t>        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7F6B7D1-733D-4A73-8130-31F57491D144}"/>
              </a:ext>
            </a:extLst>
          </p:cNvPr>
          <p:cNvSpPr/>
          <p:nvPr/>
        </p:nvSpPr>
        <p:spPr>
          <a:xfrm>
            <a:off x="1117558" y="2466363"/>
            <a:ext cx="851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i="1" dirty="0">
              <a:latin typeface="Arial" charset="0"/>
              <a:cs typeface="Arial" charset="0"/>
            </a:endParaRPr>
          </a:p>
          <a:p>
            <a:r>
              <a:rPr lang="en-US" sz="3200" i="1" dirty="0">
                <a:latin typeface="Arial" charset="0"/>
                <a:cs typeface="Arial" charset="0"/>
              </a:rPr>
              <a:t>b) cosmological / mythological school</a:t>
            </a:r>
          </a:p>
          <a:p>
            <a:r>
              <a:rPr lang="en-US" sz="3200" i="1" dirty="0">
                <a:latin typeface="Arial" charset="0"/>
                <a:cs typeface="Arial" charset="0"/>
              </a:rPr>
              <a:t>          </a:t>
            </a:r>
            <a:r>
              <a:rPr lang="cs-CZ" sz="3200" i="1" dirty="0">
                <a:latin typeface="Arial" charset="0"/>
                <a:cs typeface="Arial" charset="0"/>
              </a:rPr>
              <a:t>        </a:t>
            </a:r>
            <a:r>
              <a:rPr lang="cs-CZ" sz="2000" i="1" dirty="0">
                <a:latin typeface="Arial" charset="0"/>
                <a:cs typeface="Arial" charset="0"/>
              </a:rPr>
              <a:t>(Grimm, Erben)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2F2772-EE66-46FB-96CA-DA73573C71B9}"/>
              </a:ext>
            </a:extLst>
          </p:cNvPr>
          <p:cNvSpPr txBox="1"/>
          <p:nvPr/>
        </p:nvSpPr>
        <p:spPr>
          <a:xfrm>
            <a:off x="2048897" y="4321663"/>
            <a:ext cx="47163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c) anthropological school</a:t>
            </a:r>
          </a:p>
          <a:p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EA0AC36F-ABF4-46C1-92B2-8DA7EEFEB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72" y="2662235"/>
            <a:ext cx="1934538" cy="120752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BE02AC9-FDE2-4D3B-9C25-0A2D105E7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0" y="1837590"/>
            <a:ext cx="2178016" cy="10504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552056C-F78A-4564-9B4D-C75E6E76F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7" y="1841096"/>
            <a:ext cx="1046973" cy="1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2466363"/>
            <a:ext cx="10254842" cy="371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          </a:t>
            </a:r>
          </a:p>
          <a:p>
            <a:pPr marL="0" indent="0">
              <a:buNone/>
            </a:pPr>
            <a:r>
              <a:rPr lang="en-US" i="1" dirty="0">
                <a:latin typeface="Arial" charset="0"/>
                <a:cs typeface="Arial" charset="0"/>
              </a:rPr>
              <a:t>        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7F6B7D1-733D-4A73-8130-31F57491D144}"/>
              </a:ext>
            </a:extLst>
          </p:cNvPr>
          <p:cNvSpPr/>
          <p:nvPr/>
        </p:nvSpPr>
        <p:spPr>
          <a:xfrm>
            <a:off x="1117558" y="2466363"/>
            <a:ext cx="851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i="1" dirty="0">
              <a:latin typeface="Arial" charset="0"/>
              <a:cs typeface="Arial" charset="0"/>
            </a:endParaRPr>
          </a:p>
          <a:p>
            <a:r>
              <a:rPr lang="en-US" sz="3200" i="1" dirty="0">
                <a:latin typeface="Arial" charset="0"/>
                <a:cs typeface="Arial" charset="0"/>
              </a:rPr>
              <a:t>b) cosmological / mythological school</a:t>
            </a:r>
          </a:p>
          <a:p>
            <a:r>
              <a:rPr lang="en-US" sz="3200" i="1" dirty="0">
                <a:latin typeface="Arial" charset="0"/>
                <a:cs typeface="Arial" charset="0"/>
              </a:rPr>
              <a:t>          </a:t>
            </a:r>
            <a:r>
              <a:rPr lang="cs-CZ" sz="3200" i="1" dirty="0">
                <a:latin typeface="Arial" charset="0"/>
                <a:cs typeface="Arial" charset="0"/>
              </a:rPr>
              <a:t>        </a:t>
            </a:r>
            <a:r>
              <a:rPr lang="cs-CZ" sz="2000" i="1" dirty="0">
                <a:latin typeface="Arial" charset="0"/>
                <a:cs typeface="Arial" charset="0"/>
              </a:rPr>
              <a:t>(Grimm, Erben)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2F2772-EE66-46FB-96CA-DA73573C71B9}"/>
              </a:ext>
            </a:extLst>
          </p:cNvPr>
          <p:cNvSpPr txBox="1"/>
          <p:nvPr/>
        </p:nvSpPr>
        <p:spPr>
          <a:xfrm>
            <a:off x="2048897" y="4321663"/>
            <a:ext cx="47163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c) anthropological school</a:t>
            </a: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8F1EA02-7EFF-4921-9C2C-53EA751F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33" y="4364041"/>
            <a:ext cx="2759768" cy="123921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A0AC36F-ABF4-46C1-92B2-8DA7EEFEB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72" y="2662235"/>
            <a:ext cx="1934538" cy="120752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BE02AC9-FDE2-4D3B-9C25-0A2D105E7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0" y="1837590"/>
            <a:ext cx="2178016" cy="10504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552056C-F78A-4564-9B4D-C75E6E76F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7" y="1841096"/>
            <a:ext cx="1046973" cy="1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2466363"/>
            <a:ext cx="10254842" cy="371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          </a:t>
            </a:r>
          </a:p>
          <a:p>
            <a:pPr marL="0" indent="0">
              <a:buNone/>
            </a:pPr>
            <a:r>
              <a:rPr lang="en-US" i="1" dirty="0">
                <a:latin typeface="Arial" charset="0"/>
                <a:cs typeface="Arial" charset="0"/>
              </a:rPr>
              <a:t>        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7F6B7D1-733D-4A73-8130-31F57491D144}"/>
              </a:ext>
            </a:extLst>
          </p:cNvPr>
          <p:cNvSpPr/>
          <p:nvPr/>
        </p:nvSpPr>
        <p:spPr>
          <a:xfrm>
            <a:off x="1117558" y="2466363"/>
            <a:ext cx="851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i="1" dirty="0">
              <a:latin typeface="Arial" charset="0"/>
              <a:cs typeface="Arial" charset="0"/>
            </a:endParaRPr>
          </a:p>
          <a:p>
            <a:r>
              <a:rPr lang="en-US" sz="3200" i="1" dirty="0">
                <a:latin typeface="Arial" charset="0"/>
                <a:cs typeface="Arial" charset="0"/>
              </a:rPr>
              <a:t>b) cosmological / mythological school</a:t>
            </a:r>
          </a:p>
          <a:p>
            <a:r>
              <a:rPr lang="en-US" sz="3200" i="1" dirty="0">
                <a:latin typeface="Arial" charset="0"/>
                <a:cs typeface="Arial" charset="0"/>
              </a:rPr>
              <a:t>          </a:t>
            </a:r>
            <a:r>
              <a:rPr lang="cs-CZ" sz="3200" i="1" dirty="0">
                <a:latin typeface="Arial" charset="0"/>
                <a:cs typeface="Arial" charset="0"/>
              </a:rPr>
              <a:t>        </a:t>
            </a:r>
            <a:r>
              <a:rPr lang="cs-CZ" sz="2000" i="1" dirty="0">
                <a:latin typeface="Arial" charset="0"/>
                <a:cs typeface="Arial" charset="0"/>
              </a:rPr>
              <a:t>(Grimm, Erben)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2F2772-EE66-46FB-96CA-DA73573C71B9}"/>
              </a:ext>
            </a:extLst>
          </p:cNvPr>
          <p:cNvSpPr txBox="1"/>
          <p:nvPr/>
        </p:nvSpPr>
        <p:spPr>
          <a:xfrm>
            <a:off x="2048897" y="4321663"/>
            <a:ext cx="47163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c) anthropological school</a:t>
            </a: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02AB32-D28C-490A-A021-8EE991122EDD}"/>
              </a:ext>
            </a:extLst>
          </p:cNvPr>
          <p:cNvSpPr txBox="1"/>
          <p:nvPr/>
        </p:nvSpPr>
        <p:spPr>
          <a:xfrm>
            <a:off x="2499920" y="5746397"/>
            <a:ext cx="55876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charset="0"/>
                <a:cs typeface="Arial" charset="0"/>
              </a:rPr>
              <a:t>d) pre-psychological theories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  <a:p>
            <a:pPr algn="ctr"/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8F1EA02-7EFF-4921-9C2C-53EA751F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33" y="4364041"/>
            <a:ext cx="2759768" cy="123921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A0AC36F-ABF4-46C1-92B2-8DA7EEFEB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72" y="2662235"/>
            <a:ext cx="1934538" cy="120752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BE02AC9-FDE2-4D3B-9C25-0A2D105E7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0" y="1837590"/>
            <a:ext cx="2178016" cy="10504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552056C-F78A-4564-9B4D-C75E6E76F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7" y="1841096"/>
            <a:ext cx="1046973" cy="1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1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2466363"/>
            <a:ext cx="10254842" cy="371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          </a:t>
            </a:r>
          </a:p>
          <a:p>
            <a:pPr marL="0" indent="0">
              <a:buNone/>
            </a:pPr>
            <a:r>
              <a:rPr lang="en-US" i="1" dirty="0">
                <a:latin typeface="Arial" charset="0"/>
                <a:cs typeface="Arial" charset="0"/>
              </a:rPr>
              <a:t>        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7F6B7D1-733D-4A73-8130-31F57491D144}"/>
              </a:ext>
            </a:extLst>
          </p:cNvPr>
          <p:cNvSpPr/>
          <p:nvPr/>
        </p:nvSpPr>
        <p:spPr>
          <a:xfrm>
            <a:off x="1117558" y="2466363"/>
            <a:ext cx="851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i="1" dirty="0">
              <a:latin typeface="Arial" charset="0"/>
              <a:cs typeface="Arial" charset="0"/>
            </a:endParaRPr>
          </a:p>
          <a:p>
            <a:r>
              <a:rPr lang="en-US" sz="3200" i="1" dirty="0">
                <a:latin typeface="Arial" charset="0"/>
                <a:cs typeface="Arial" charset="0"/>
              </a:rPr>
              <a:t>b) cosmological / mythological school</a:t>
            </a:r>
          </a:p>
          <a:p>
            <a:r>
              <a:rPr lang="en-US" sz="3200" i="1" dirty="0">
                <a:latin typeface="Arial" charset="0"/>
                <a:cs typeface="Arial" charset="0"/>
              </a:rPr>
              <a:t>          </a:t>
            </a:r>
            <a:r>
              <a:rPr lang="cs-CZ" sz="3200" i="1" dirty="0">
                <a:latin typeface="Arial" charset="0"/>
                <a:cs typeface="Arial" charset="0"/>
              </a:rPr>
              <a:t>        </a:t>
            </a:r>
            <a:r>
              <a:rPr lang="cs-CZ" sz="2000" i="1" dirty="0">
                <a:latin typeface="Arial" charset="0"/>
                <a:cs typeface="Arial" charset="0"/>
              </a:rPr>
              <a:t>(Grimm, Erben)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2F2772-EE66-46FB-96CA-DA73573C71B9}"/>
              </a:ext>
            </a:extLst>
          </p:cNvPr>
          <p:cNvSpPr txBox="1"/>
          <p:nvPr/>
        </p:nvSpPr>
        <p:spPr>
          <a:xfrm>
            <a:off x="2048897" y="4321663"/>
            <a:ext cx="47163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c) anthropological school</a:t>
            </a: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02AB32-D28C-490A-A021-8EE991122EDD}"/>
              </a:ext>
            </a:extLst>
          </p:cNvPr>
          <p:cNvSpPr txBox="1"/>
          <p:nvPr/>
        </p:nvSpPr>
        <p:spPr>
          <a:xfrm>
            <a:off x="2499920" y="5746397"/>
            <a:ext cx="55876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charset="0"/>
                <a:cs typeface="Arial" charset="0"/>
              </a:rPr>
              <a:t>d) pre-psychological theories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  <a:p>
            <a:pPr algn="ctr"/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8F1EA02-7EFF-4921-9C2C-53EA751F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33" y="4364041"/>
            <a:ext cx="2759768" cy="123921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A2666F2-6503-4F12-9917-A634CB732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68" y="5460312"/>
            <a:ext cx="1645738" cy="123430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A0AC36F-ABF4-46C1-92B2-8DA7EEFEB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72" y="2662235"/>
            <a:ext cx="1934538" cy="120752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BE02AC9-FDE2-4D3B-9C25-0A2D105E74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0" y="1837590"/>
            <a:ext cx="2178016" cy="10504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552056C-F78A-4564-9B4D-C75E6E76F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7" y="1841096"/>
            <a:ext cx="1046973" cy="1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6378" y="382679"/>
            <a:ext cx="11643918" cy="783390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fairytales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389AA3E-C8C4-422B-BE55-DE373EFD631E}"/>
              </a:ext>
            </a:extLst>
          </p:cNvPr>
          <p:cNvSpPr/>
          <p:nvPr/>
        </p:nvSpPr>
        <p:spPr>
          <a:xfrm>
            <a:off x="188297" y="1911017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200" dirty="0">
              <a:latin typeface="Arial" charset="0"/>
              <a:cs typeface="Arial" charset="0"/>
            </a:endParaRPr>
          </a:p>
          <a:p>
            <a:pPr algn="ctr"/>
            <a:endParaRPr lang="cs-CZ" sz="3200" dirty="0">
              <a:latin typeface="Arial" charset="0"/>
              <a:cs typeface="Arial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4341E-818E-424B-9666-51B83B0B617B}"/>
              </a:ext>
            </a:extLst>
          </p:cNvPr>
          <p:cNvSpPr txBox="1"/>
          <p:nvPr/>
        </p:nvSpPr>
        <p:spPr>
          <a:xfrm>
            <a:off x="3246539" y="1335601"/>
            <a:ext cx="711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Material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Aarne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-Thompson-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Uther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Tale Type Index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</a:p>
          <a:p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	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Propp´s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Morphology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of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the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Folktale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9980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6378" y="382679"/>
            <a:ext cx="11643918" cy="783390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fairytales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389AA3E-C8C4-422B-BE55-DE373EFD631E}"/>
              </a:ext>
            </a:extLst>
          </p:cNvPr>
          <p:cNvSpPr/>
          <p:nvPr/>
        </p:nvSpPr>
        <p:spPr>
          <a:xfrm>
            <a:off x="188297" y="1911017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200" dirty="0">
              <a:latin typeface="Arial" charset="0"/>
              <a:cs typeface="Arial" charset="0"/>
            </a:endParaRPr>
          </a:p>
          <a:p>
            <a:pPr algn="ctr"/>
            <a:endParaRPr lang="cs-CZ" sz="3200" dirty="0">
              <a:latin typeface="Arial" charset="0"/>
              <a:cs typeface="Arial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4341E-818E-424B-9666-51B83B0B617B}"/>
              </a:ext>
            </a:extLst>
          </p:cNvPr>
          <p:cNvSpPr txBox="1"/>
          <p:nvPr/>
        </p:nvSpPr>
        <p:spPr>
          <a:xfrm>
            <a:off x="3246539" y="1335601"/>
            <a:ext cx="711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Material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Aarne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-Thompson-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Uther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Tale Type Index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</a:p>
          <a:p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	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Propp´s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Morphology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of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the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Folktale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F8EB9C-6C0A-4A2B-A102-9F7306400165}"/>
              </a:ext>
            </a:extLst>
          </p:cNvPr>
          <p:cNvSpPr/>
          <p:nvPr/>
        </p:nvSpPr>
        <p:spPr>
          <a:xfrm>
            <a:off x="188297" y="1911017"/>
            <a:ext cx="1219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200" dirty="0">
              <a:latin typeface="Arial" charset="0"/>
              <a:cs typeface="Arial" charset="0"/>
            </a:endParaRPr>
          </a:p>
          <a:p>
            <a:pPr algn="ctr"/>
            <a:r>
              <a:rPr lang="cs-CZ" sz="3200" dirty="0">
                <a:latin typeface="Arial" charset="0"/>
                <a:cs typeface="Arial" charset="0"/>
              </a:rPr>
              <a:t>So many </a:t>
            </a:r>
            <a:r>
              <a:rPr lang="cs-CZ" sz="3200" dirty="0" err="1">
                <a:latin typeface="Arial" charset="0"/>
                <a:cs typeface="Arial" charset="0"/>
              </a:rPr>
              <a:t>tales</a:t>
            </a:r>
            <a:r>
              <a:rPr lang="cs-CZ" sz="3200" dirty="0">
                <a:latin typeface="Arial" charset="0"/>
                <a:cs typeface="Arial" charset="0"/>
              </a:rPr>
              <a:t> </a:t>
            </a:r>
            <a:r>
              <a:rPr lang="cs-CZ" sz="3200" dirty="0" err="1">
                <a:latin typeface="Arial" charset="0"/>
                <a:cs typeface="Arial" charset="0"/>
              </a:rPr>
              <a:t>everywhere</a:t>
            </a:r>
            <a:r>
              <a:rPr lang="cs-CZ" sz="3200" dirty="0">
                <a:latin typeface="Arial" charset="0"/>
                <a:cs typeface="Arial" charset="0"/>
              </a:rPr>
              <a:t>?!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endParaRPr lang="cs-CZ" sz="3200" dirty="0">
              <a:latin typeface="Arial" charset="0"/>
              <a:cs typeface="Arial" charset="0"/>
            </a:endParaRPr>
          </a:p>
          <a:p>
            <a:pPr algn="ctr"/>
            <a:endParaRPr lang="cs-CZ" sz="3200" dirty="0">
              <a:latin typeface="Arial" charset="0"/>
              <a:cs typeface="Arial" charset="0"/>
            </a:endParaRPr>
          </a:p>
          <a:p>
            <a:pPr algn="ctr"/>
            <a:r>
              <a:rPr lang="cs-CZ" sz="3200" dirty="0" err="1">
                <a:latin typeface="Arial" charset="0"/>
                <a:cs typeface="Arial" charset="0"/>
              </a:rPr>
              <a:t>Let´s</a:t>
            </a:r>
            <a:r>
              <a:rPr lang="cs-CZ" sz="3200" dirty="0">
                <a:latin typeface="Arial" charset="0"/>
                <a:cs typeface="Arial" charset="0"/>
              </a:rPr>
              <a:t> make </a:t>
            </a:r>
            <a:r>
              <a:rPr lang="cs-CZ" sz="3200" dirty="0" err="1">
                <a:latin typeface="Arial" charset="0"/>
                <a:cs typeface="Arial" charset="0"/>
              </a:rPr>
              <a:t>some</a:t>
            </a:r>
            <a:r>
              <a:rPr lang="cs-CZ" sz="3200" dirty="0">
                <a:latin typeface="Arial" charset="0"/>
                <a:cs typeface="Arial" charset="0"/>
              </a:rPr>
              <a:t> </a:t>
            </a:r>
            <a:r>
              <a:rPr lang="cs-CZ" sz="3200" dirty="0" err="1">
                <a:latin typeface="Arial" charset="0"/>
                <a:cs typeface="Arial" charset="0"/>
              </a:rPr>
              <a:t>order</a:t>
            </a:r>
            <a:r>
              <a:rPr lang="cs-CZ" sz="3200" dirty="0">
                <a:latin typeface="Arial" charset="0"/>
                <a:cs typeface="Arial" charset="0"/>
              </a:rPr>
              <a:t>!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97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6378" y="382679"/>
            <a:ext cx="11643918" cy="783390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fairytales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389AA3E-C8C4-422B-BE55-DE373EFD631E}"/>
              </a:ext>
            </a:extLst>
          </p:cNvPr>
          <p:cNvSpPr/>
          <p:nvPr/>
        </p:nvSpPr>
        <p:spPr>
          <a:xfrm>
            <a:off x="188297" y="1911017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200" dirty="0">
              <a:latin typeface="Arial" charset="0"/>
              <a:cs typeface="Arial" charset="0"/>
            </a:endParaRPr>
          </a:p>
          <a:p>
            <a:pPr algn="ctr"/>
            <a:endParaRPr lang="cs-CZ" sz="3200" dirty="0">
              <a:latin typeface="Arial" charset="0"/>
              <a:cs typeface="Arial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4341E-818E-424B-9666-51B83B0B617B}"/>
              </a:ext>
            </a:extLst>
          </p:cNvPr>
          <p:cNvSpPr txBox="1"/>
          <p:nvPr/>
        </p:nvSpPr>
        <p:spPr>
          <a:xfrm>
            <a:off x="3246539" y="1335601"/>
            <a:ext cx="711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Material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Aarne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-Thompson-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Uther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Tale Type Index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</a:p>
          <a:p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	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Propp´s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Morphology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of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the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Folktale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F8EB9C-6C0A-4A2B-A102-9F7306400165}"/>
              </a:ext>
            </a:extLst>
          </p:cNvPr>
          <p:cNvSpPr/>
          <p:nvPr/>
        </p:nvSpPr>
        <p:spPr>
          <a:xfrm>
            <a:off x="188297" y="1911017"/>
            <a:ext cx="1219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200" dirty="0">
              <a:latin typeface="Arial" charset="0"/>
              <a:cs typeface="Arial" charset="0"/>
            </a:endParaRPr>
          </a:p>
          <a:p>
            <a:pPr algn="ctr"/>
            <a:r>
              <a:rPr lang="cs-CZ" sz="3200" dirty="0">
                <a:latin typeface="Arial" charset="0"/>
                <a:cs typeface="Arial" charset="0"/>
              </a:rPr>
              <a:t>So many </a:t>
            </a:r>
            <a:r>
              <a:rPr lang="cs-CZ" sz="3200" dirty="0" err="1">
                <a:latin typeface="Arial" charset="0"/>
                <a:cs typeface="Arial" charset="0"/>
              </a:rPr>
              <a:t>tales</a:t>
            </a:r>
            <a:r>
              <a:rPr lang="cs-CZ" sz="3200" dirty="0">
                <a:latin typeface="Arial" charset="0"/>
                <a:cs typeface="Arial" charset="0"/>
              </a:rPr>
              <a:t> </a:t>
            </a:r>
            <a:r>
              <a:rPr lang="cs-CZ" sz="3200" dirty="0" err="1">
                <a:latin typeface="Arial" charset="0"/>
                <a:cs typeface="Arial" charset="0"/>
              </a:rPr>
              <a:t>everywhere</a:t>
            </a:r>
            <a:r>
              <a:rPr lang="cs-CZ" sz="3200" dirty="0">
                <a:latin typeface="Arial" charset="0"/>
                <a:cs typeface="Arial" charset="0"/>
              </a:rPr>
              <a:t>?!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endParaRPr lang="cs-CZ" sz="3200" dirty="0">
              <a:latin typeface="Arial" charset="0"/>
              <a:cs typeface="Arial" charset="0"/>
            </a:endParaRPr>
          </a:p>
          <a:p>
            <a:pPr algn="ctr"/>
            <a:endParaRPr lang="cs-CZ" sz="3200" dirty="0">
              <a:latin typeface="Arial" charset="0"/>
              <a:cs typeface="Arial" charset="0"/>
            </a:endParaRPr>
          </a:p>
          <a:p>
            <a:pPr algn="ctr"/>
            <a:r>
              <a:rPr lang="cs-CZ" sz="3200" dirty="0" err="1">
                <a:latin typeface="Arial" charset="0"/>
                <a:cs typeface="Arial" charset="0"/>
              </a:rPr>
              <a:t>Let´s</a:t>
            </a:r>
            <a:r>
              <a:rPr lang="cs-CZ" sz="3200" dirty="0">
                <a:latin typeface="Arial" charset="0"/>
                <a:cs typeface="Arial" charset="0"/>
              </a:rPr>
              <a:t> make </a:t>
            </a:r>
            <a:r>
              <a:rPr lang="cs-CZ" sz="3200" dirty="0" err="1">
                <a:latin typeface="Arial" charset="0"/>
                <a:cs typeface="Arial" charset="0"/>
              </a:rPr>
              <a:t>some</a:t>
            </a:r>
            <a:r>
              <a:rPr lang="cs-CZ" sz="3200" dirty="0">
                <a:latin typeface="Arial" charset="0"/>
                <a:cs typeface="Arial" charset="0"/>
              </a:rPr>
              <a:t> </a:t>
            </a:r>
            <a:r>
              <a:rPr lang="cs-CZ" sz="3200" dirty="0" err="1">
                <a:latin typeface="Arial" charset="0"/>
                <a:cs typeface="Arial" charset="0"/>
              </a:rPr>
              <a:t>order</a:t>
            </a:r>
            <a:r>
              <a:rPr lang="cs-CZ" sz="3200" dirty="0">
                <a:latin typeface="Arial" charset="0"/>
                <a:cs typeface="Arial" charset="0"/>
              </a:rPr>
              <a:t>!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41634C-0E0C-4456-B15F-93CC3838C596}"/>
              </a:ext>
            </a:extLst>
          </p:cNvPr>
          <p:cNvSpPr txBox="1">
            <a:spLocks/>
          </p:cNvSpPr>
          <p:nvPr/>
        </p:nvSpPr>
        <p:spPr>
          <a:xfrm>
            <a:off x="1421445" y="4565698"/>
            <a:ext cx="9872662" cy="24989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b="1" dirty="0">
                <a:latin typeface="Arial" charset="0"/>
                <a:cs typeface="Arial" charset="0"/>
              </a:rPr>
            </a:br>
            <a:endParaRPr lang="cs-CZ" b="1" dirty="0">
              <a:latin typeface="Arial" charset="0"/>
              <a:cs typeface="Arial" charset="0"/>
            </a:endParaRPr>
          </a:p>
          <a:p>
            <a:endParaRPr lang="cs-CZ" sz="16000" b="1" dirty="0">
              <a:latin typeface="Arial" charset="0"/>
              <a:cs typeface="Arial" charset="0"/>
            </a:endParaRPr>
          </a:p>
          <a:p>
            <a:endParaRPr lang="cs-CZ" sz="16000" b="1" dirty="0">
              <a:latin typeface="Arial" charset="0"/>
              <a:cs typeface="Arial" charset="0"/>
            </a:endParaRPr>
          </a:p>
          <a:p>
            <a:endParaRPr lang="cs-CZ" sz="16000" b="1" dirty="0">
              <a:latin typeface="Arial" charset="0"/>
              <a:cs typeface="Arial" charset="0"/>
            </a:endParaRPr>
          </a:p>
          <a:p>
            <a:endParaRPr lang="cs-CZ" sz="16000" b="1" dirty="0">
              <a:latin typeface="Arial" charset="0"/>
              <a:cs typeface="Arial" charset="0"/>
            </a:endParaRPr>
          </a:p>
          <a:p>
            <a:r>
              <a:rPr lang="en-US" sz="16000" b="1" dirty="0">
                <a:latin typeface="Arial" charset="0"/>
                <a:cs typeface="Arial" charset="0"/>
              </a:rPr>
              <a:t>Organizing, labeling, ordering</a:t>
            </a:r>
            <a:r>
              <a:rPr lang="cs-CZ" sz="16000" b="1" dirty="0">
                <a:latin typeface="Arial" charset="0"/>
                <a:cs typeface="Arial" charset="0"/>
              </a:rPr>
              <a:t> </a:t>
            </a:r>
            <a:br>
              <a:rPr lang="cs-CZ" sz="16000" b="1" dirty="0">
                <a:latin typeface="Arial" charset="0"/>
                <a:cs typeface="Arial" charset="0"/>
              </a:rPr>
            </a:br>
            <a:endParaRPr lang="cs-CZ" sz="16000" b="1" dirty="0">
              <a:latin typeface="Arial" charset="0"/>
              <a:cs typeface="Arial" charset="0"/>
            </a:endParaRPr>
          </a:p>
          <a:p>
            <a:r>
              <a:rPr lang="cs-CZ" sz="16000" b="1" dirty="0">
                <a:latin typeface="Arial" charset="0"/>
                <a:cs typeface="Arial" charset="0"/>
              </a:rPr>
              <a:t>( = </a:t>
            </a:r>
            <a:r>
              <a:rPr lang="en-US" sz="16000" b="1" dirty="0">
                <a:latin typeface="Arial" charset="0"/>
                <a:cs typeface="Arial" charset="0"/>
              </a:rPr>
              <a:t>first classification</a:t>
            </a:r>
            <a:r>
              <a:rPr lang="cs-CZ" sz="16000" b="1" dirty="0">
                <a:latin typeface="Arial" charset="0"/>
                <a:cs typeface="Arial" charset="0"/>
              </a:rPr>
              <a:t>)</a:t>
            </a:r>
            <a:br>
              <a:rPr lang="en-US" sz="16000" b="1" dirty="0">
                <a:latin typeface="Arial" charset="0"/>
                <a:cs typeface="Arial" charset="0"/>
              </a:rPr>
            </a:br>
            <a:r>
              <a:rPr lang="en-US" sz="16000" b="1" dirty="0">
                <a:latin typeface="Arial" charset="0"/>
                <a:cs typeface="Arial" charset="0"/>
              </a:rPr>
              <a:t> </a:t>
            </a:r>
            <a:br>
              <a:rPr lang="en-US" sz="16000" b="1" dirty="0">
                <a:latin typeface="Arial" charset="0"/>
                <a:cs typeface="Arial" charset="0"/>
              </a:rPr>
            </a:br>
            <a:endParaRPr lang="en-US" sz="16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0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81" y="35899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7122CE-26B5-4762-8F92-C3850858B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5" y="2297604"/>
            <a:ext cx="1212631" cy="14504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C0DF86-1389-4732-AC89-6E8135B97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93" y="2297604"/>
            <a:ext cx="1937166" cy="25648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E4B41-7EF5-4B7C-83DE-82170F4261C1}"/>
              </a:ext>
            </a:extLst>
          </p:cNvPr>
          <p:cNvSpPr txBox="1">
            <a:spLocks/>
          </p:cNvSpPr>
          <p:nvPr/>
        </p:nvSpPr>
        <p:spPr>
          <a:xfrm>
            <a:off x="191192" y="4731089"/>
            <a:ext cx="7310830" cy="1985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100" i="1" dirty="0"/>
          </a:p>
          <a:p>
            <a:pPr marL="0" indent="0">
              <a:buNone/>
            </a:pPr>
            <a:endParaRPr lang="en-US" sz="3600" b="1" dirty="0">
              <a:latin typeface="Arial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rial" charset="0"/>
                <a:cs typeface="Arial" charset="0"/>
              </a:rPr>
              <a:t> </a:t>
            </a:r>
          </a:p>
          <a:p>
            <a:endParaRPr lang="en-US" sz="3600" i="1" dirty="0">
              <a:latin typeface="Arial" charset="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8888" y="13145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historical-geographical school</a:t>
            </a:r>
            <a:r>
              <a:rPr lang="cs-CZ" dirty="0">
                <a:latin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  <a:p>
            <a:r>
              <a:rPr lang="cs-CZ" b="1" dirty="0">
                <a:latin typeface="Arial" charset="0"/>
                <a:cs typeface="Arial" charset="0"/>
              </a:rPr>
              <a:t>                              </a:t>
            </a:r>
          </a:p>
          <a:p>
            <a:r>
              <a:rPr lang="en-US" b="1" dirty="0" err="1">
                <a:latin typeface="Arial" charset="0"/>
                <a:cs typeface="Arial" charset="0"/>
              </a:rPr>
              <a:t>Aarne</a:t>
            </a:r>
            <a:r>
              <a:rPr lang="en-US" b="1" dirty="0">
                <a:latin typeface="Arial" charset="0"/>
                <a:cs typeface="Arial" charset="0"/>
              </a:rPr>
              <a:t>-Thompson</a:t>
            </a:r>
            <a:endParaRPr lang="cs-CZ" b="1" dirty="0">
              <a:latin typeface="Arial" charset="0"/>
              <a:cs typeface="Arial" charset="0"/>
            </a:endParaRPr>
          </a:p>
          <a:p>
            <a:endParaRPr lang="cs-CZ" dirty="0">
              <a:latin typeface="Arial" charset="0"/>
              <a:cs typeface="Arial" charset="0"/>
            </a:endParaRPr>
          </a:p>
          <a:p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7393" y="181343"/>
            <a:ext cx="11643918" cy="3003257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Diffusion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Expansion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parallel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evolution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theories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origin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Material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First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Research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on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Fairytales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361CCAA-4C28-4617-90F4-1D93DA948D8C}"/>
              </a:ext>
            </a:extLst>
          </p:cNvPr>
          <p:cNvSpPr/>
          <p:nvPr/>
        </p:nvSpPr>
        <p:spPr>
          <a:xfrm>
            <a:off x="1" y="2073354"/>
            <a:ext cx="1219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charset="0"/>
                <a:cs typeface="Arial" charset="0"/>
              </a:rPr>
              <a:t>1. Migratory theory</a:t>
            </a:r>
            <a:r>
              <a:rPr lang="cs-CZ" sz="3200" b="1" dirty="0">
                <a:latin typeface="Arial" charset="0"/>
                <a:cs typeface="Arial" charset="0"/>
              </a:rPr>
              <a:t> = </a:t>
            </a:r>
            <a:r>
              <a:rPr lang="en-US" sz="3200" b="1" dirty="0">
                <a:latin typeface="Arial" charset="0"/>
                <a:cs typeface="Arial" charset="0"/>
              </a:rPr>
              <a:t>theory of </a:t>
            </a:r>
            <a:r>
              <a:rPr lang="en-US" sz="3200" b="1" dirty="0" err="1">
                <a:latin typeface="Arial" charset="0"/>
                <a:cs typeface="Arial" charset="0"/>
              </a:rPr>
              <a:t>dif</a:t>
            </a:r>
            <a:r>
              <a:rPr lang="cs-CZ" sz="3200" b="1" dirty="0">
                <a:latin typeface="Arial" charset="0"/>
                <a:cs typeface="Arial" charset="0"/>
              </a:rPr>
              <a:t>f</a:t>
            </a:r>
            <a:r>
              <a:rPr lang="en-US" sz="3200" b="1" dirty="0" err="1">
                <a:latin typeface="Arial" charset="0"/>
                <a:cs typeface="Arial" charset="0"/>
              </a:rPr>
              <a:t>usion</a:t>
            </a:r>
            <a:r>
              <a:rPr lang="en-US" sz="3200" b="1" dirty="0">
                <a:latin typeface="Arial" charset="0"/>
                <a:cs typeface="Arial" charset="0"/>
              </a:rPr>
              <a:t>    </a:t>
            </a:r>
          </a:p>
          <a:p>
            <a:pPr algn="ctr"/>
            <a:r>
              <a:rPr lang="en-US" sz="3200" b="1" dirty="0">
                <a:latin typeface="Arial" charset="0"/>
                <a:cs typeface="Arial" charset="0"/>
              </a:rPr>
              <a:t>    ( = theory of monogenesis) </a:t>
            </a:r>
          </a:p>
          <a:p>
            <a:r>
              <a:rPr lang="en-US" sz="3200" b="1" dirty="0">
                <a:latin typeface="Arial" charset="0"/>
                <a:cs typeface="Arial" charset="0"/>
              </a:rPr>
              <a:t> </a:t>
            </a:r>
          </a:p>
          <a:p>
            <a:pPr algn="ctr"/>
            <a:endParaRPr lang="cs-CZ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0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81" y="35899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7122CE-26B5-4762-8F92-C3850858B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5" y="2297604"/>
            <a:ext cx="1212631" cy="14504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C0DF86-1389-4732-AC89-6E8135B97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93" y="2297604"/>
            <a:ext cx="1937166" cy="25648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E4B41-7EF5-4B7C-83DE-82170F4261C1}"/>
              </a:ext>
            </a:extLst>
          </p:cNvPr>
          <p:cNvSpPr txBox="1">
            <a:spLocks/>
          </p:cNvSpPr>
          <p:nvPr/>
        </p:nvSpPr>
        <p:spPr>
          <a:xfrm>
            <a:off x="191192" y="4731089"/>
            <a:ext cx="7310830" cy="1985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100" i="1" dirty="0"/>
          </a:p>
          <a:p>
            <a:pPr marL="0" indent="0">
              <a:buNone/>
            </a:pPr>
            <a:r>
              <a:rPr lang="en-US" sz="8000" i="1" dirty="0"/>
              <a:t>The Types of the Folktale: A Classification and Bibliography</a:t>
            </a:r>
            <a:r>
              <a:rPr lang="cs-CZ" sz="8000" i="1" dirty="0"/>
              <a:t>.</a:t>
            </a: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(1</a:t>
            </a:r>
            <a:r>
              <a:rPr lang="en-US" sz="8000" dirty="0">
                <a:latin typeface="Arial" charset="0"/>
                <a:cs typeface="Arial" charset="0"/>
              </a:rPr>
              <a:t>910, 1928, 1961)</a:t>
            </a: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- a </a:t>
            </a:r>
            <a:r>
              <a:rPr lang="en-US" sz="8000" dirty="0">
                <a:latin typeface="Arial" charset="0"/>
                <a:cs typeface="Arial" charset="0"/>
              </a:rPr>
              <a:t>c</a:t>
            </a:r>
            <a:r>
              <a:rPr lang="cs-CZ" sz="8000" dirty="0" err="1">
                <a:latin typeface="Arial" charset="0"/>
                <a:cs typeface="Arial" charset="0"/>
              </a:rPr>
              <a:t>ataloque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of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European</a:t>
            </a:r>
            <a:r>
              <a:rPr lang="cs-CZ" sz="8000" dirty="0">
                <a:latin typeface="Arial" charset="0"/>
                <a:cs typeface="Arial" charset="0"/>
              </a:rPr>
              <a:t> folk </a:t>
            </a:r>
            <a:r>
              <a:rPr lang="cs-CZ" sz="8000" dirty="0" err="1">
                <a:latin typeface="Arial" charset="0"/>
                <a:cs typeface="Arial" charset="0"/>
              </a:rPr>
              <a:t>tales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types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                 = </a:t>
            </a:r>
            <a:r>
              <a:rPr lang="cs-CZ" sz="8000" b="1" dirty="0">
                <a:latin typeface="Arial" charset="0"/>
                <a:cs typeface="Arial" charset="0"/>
              </a:rPr>
              <a:t>Tale Type Index  = AT </a:t>
            </a:r>
          </a:p>
          <a:p>
            <a:pPr marL="0" indent="0">
              <a:buNone/>
            </a:pPr>
            <a:endParaRPr lang="en-US" sz="3600" b="1" dirty="0">
              <a:latin typeface="Arial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rial" charset="0"/>
                <a:cs typeface="Arial" charset="0"/>
              </a:rPr>
              <a:t> </a:t>
            </a:r>
          </a:p>
          <a:p>
            <a:endParaRPr lang="en-US" sz="3600" i="1" dirty="0">
              <a:latin typeface="Arial" charset="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8888" y="13145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historical-geographical school</a:t>
            </a:r>
            <a:r>
              <a:rPr lang="cs-CZ" dirty="0">
                <a:latin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  <a:p>
            <a:r>
              <a:rPr lang="cs-CZ" b="1" dirty="0">
                <a:latin typeface="Arial" charset="0"/>
                <a:cs typeface="Arial" charset="0"/>
              </a:rPr>
              <a:t>                              </a:t>
            </a:r>
          </a:p>
          <a:p>
            <a:r>
              <a:rPr lang="en-US" b="1" dirty="0" err="1">
                <a:latin typeface="Arial" charset="0"/>
                <a:cs typeface="Arial" charset="0"/>
              </a:rPr>
              <a:t>Aarne</a:t>
            </a:r>
            <a:r>
              <a:rPr lang="en-US" b="1" dirty="0">
                <a:latin typeface="Arial" charset="0"/>
                <a:cs typeface="Arial" charset="0"/>
              </a:rPr>
              <a:t>-Thompson</a:t>
            </a:r>
            <a:r>
              <a:rPr lang="cs-CZ" b="1" dirty="0">
                <a:latin typeface="Arial" charset="0"/>
                <a:cs typeface="Arial" charset="0"/>
              </a:rPr>
              <a:t> Index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81" y="35899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7122CE-26B5-4762-8F92-C3850858B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5" y="2297604"/>
            <a:ext cx="1212631" cy="14504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C0DF86-1389-4732-AC89-6E8135B97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93" y="2297604"/>
            <a:ext cx="1937166" cy="25648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E4B41-7EF5-4B7C-83DE-82170F4261C1}"/>
              </a:ext>
            </a:extLst>
          </p:cNvPr>
          <p:cNvSpPr txBox="1">
            <a:spLocks/>
          </p:cNvSpPr>
          <p:nvPr/>
        </p:nvSpPr>
        <p:spPr>
          <a:xfrm>
            <a:off x="191192" y="4731089"/>
            <a:ext cx="7310830" cy="1985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100" i="1" dirty="0"/>
          </a:p>
          <a:p>
            <a:pPr marL="0" indent="0">
              <a:buNone/>
            </a:pPr>
            <a:r>
              <a:rPr lang="en-US" sz="8000" i="1" dirty="0"/>
              <a:t>The Types of the Folktale: A Classification and Bibliography</a:t>
            </a:r>
            <a:r>
              <a:rPr lang="cs-CZ" sz="8000" i="1" dirty="0"/>
              <a:t>.</a:t>
            </a: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(1</a:t>
            </a:r>
            <a:r>
              <a:rPr lang="en-US" sz="8000" dirty="0">
                <a:latin typeface="Arial" charset="0"/>
                <a:cs typeface="Arial" charset="0"/>
              </a:rPr>
              <a:t>910, 1928, 1961)</a:t>
            </a: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- a </a:t>
            </a:r>
            <a:r>
              <a:rPr lang="en-US" sz="8000" dirty="0">
                <a:latin typeface="Arial" charset="0"/>
                <a:cs typeface="Arial" charset="0"/>
              </a:rPr>
              <a:t>c</a:t>
            </a:r>
            <a:r>
              <a:rPr lang="cs-CZ" sz="8000" dirty="0" err="1">
                <a:latin typeface="Arial" charset="0"/>
                <a:cs typeface="Arial" charset="0"/>
              </a:rPr>
              <a:t>ataloque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of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European</a:t>
            </a:r>
            <a:r>
              <a:rPr lang="cs-CZ" sz="8000" dirty="0">
                <a:latin typeface="Arial" charset="0"/>
                <a:cs typeface="Arial" charset="0"/>
              </a:rPr>
              <a:t> folk </a:t>
            </a:r>
            <a:r>
              <a:rPr lang="cs-CZ" sz="8000" dirty="0" err="1">
                <a:latin typeface="Arial" charset="0"/>
                <a:cs typeface="Arial" charset="0"/>
              </a:rPr>
              <a:t>tales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types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                 = </a:t>
            </a:r>
            <a:r>
              <a:rPr lang="cs-CZ" sz="8000" b="1" dirty="0">
                <a:latin typeface="Arial" charset="0"/>
                <a:cs typeface="Arial" charset="0"/>
              </a:rPr>
              <a:t>Tale Type Index  = AT </a:t>
            </a:r>
          </a:p>
          <a:p>
            <a:pPr marL="0" indent="0">
              <a:buNone/>
            </a:pPr>
            <a:endParaRPr lang="en-US" sz="3600" b="1" dirty="0">
              <a:latin typeface="Arial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rial" charset="0"/>
                <a:cs typeface="Arial" charset="0"/>
              </a:rPr>
              <a:t> </a:t>
            </a:r>
          </a:p>
          <a:p>
            <a:endParaRPr lang="en-US" sz="3600" i="1" dirty="0">
              <a:latin typeface="Arial" charset="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8888" y="13145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historical-geographical school</a:t>
            </a:r>
            <a:r>
              <a:rPr lang="cs-CZ" dirty="0">
                <a:latin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  <a:p>
            <a:r>
              <a:rPr lang="cs-CZ" b="1" dirty="0">
                <a:latin typeface="Arial" charset="0"/>
                <a:cs typeface="Arial" charset="0"/>
              </a:rPr>
              <a:t>                              </a:t>
            </a:r>
          </a:p>
          <a:p>
            <a:r>
              <a:rPr lang="en-US" b="1" dirty="0" err="1">
                <a:latin typeface="Arial" charset="0"/>
                <a:cs typeface="Arial" charset="0"/>
              </a:rPr>
              <a:t>Aarne</a:t>
            </a:r>
            <a:r>
              <a:rPr lang="en-US" b="1" dirty="0">
                <a:latin typeface="Arial" charset="0"/>
                <a:cs typeface="Arial" charset="0"/>
              </a:rPr>
              <a:t>-Thompson</a:t>
            </a:r>
            <a:r>
              <a:rPr lang="cs-CZ" b="1" dirty="0">
                <a:latin typeface="Arial" charset="0"/>
                <a:cs typeface="Arial" charset="0"/>
              </a:rPr>
              <a:t> Index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53332" y="1314559"/>
            <a:ext cx="5320807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Fairy</a:t>
            </a:r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Tales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Opponents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300–399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Enchanted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400–459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2.2.1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400–424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2.2.2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425–449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2.2.3 Brother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450–459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460–499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Helpers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500–559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560–649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650–699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2.7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700–749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81" y="35899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7122CE-26B5-4762-8F92-C3850858B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5" y="2297604"/>
            <a:ext cx="1212631" cy="14504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C0DF86-1389-4732-AC89-6E8135B97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93" y="2297604"/>
            <a:ext cx="1937166" cy="25648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E4B41-7EF5-4B7C-83DE-82170F4261C1}"/>
              </a:ext>
            </a:extLst>
          </p:cNvPr>
          <p:cNvSpPr txBox="1">
            <a:spLocks/>
          </p:cNvSpPr>
          <p:nvPr/>
        </p:nvSpPr>
        <p:spPr>
          <a:xfrm>
            <a:off x="191192" y="4731089"/>
            <a:ext cx="7310830" cy="1985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100" i="1" dirty="0"/>
          </a:p>
          <a:p>
            <a:pPr marL="0" indent="0">
              <a:buNone/>
            </a:pPr>
            <a:r>
              <a:rPr lang="en-US" sz="8000" i="1" dirty="0"/>
              <a:t>The Types of the Folktale: A Classification and Bibliography</a:t>
            </a:r>
            <a:r>
              <a:rPr lang="cs-CZ" sz="8000" i="1" dirty="0"/>
              <a:t>.</a:t>
            </a: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(1</a:t>
            </a:r>
            <a:r>
              <a:rPr lang="en-US" sz="8000" dirty="0">
                <a:latin typeface="Arial" charset="0"/>
                <a:cs typeface="Arial" charset="0"/>
              </a:rPr>
              <a:t>910, 1928, 1961)</a:t>
            </a: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- a </a:t>
            </a:r>
            <a:r>
              <a:rPr lang="en-US" sz="8000" dirty="0">
                <a:latin typeface="Arial" charset="0"/>
                <a:cs typeface="Arial" charset="0"/>
              </a:rPr>
              <a:t>c</a:t>
            </a:r>
            <a:r>
              <a:rPr lang="cs-CZ" sz="8000" dirty="0" err="1">
                <a:latin typeface="Arial" charset="0"/>
                <a:cs typeface="Arial" charset="0"/>
              </a:rPr>
              <a:t>ataloque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of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European</a:t>
            </a:r>
            <a:r>
              <a:rPr lang="cs-CZ" sz="8000" dirty="0">
                <a:latin typeface="Arial" charset="0"/>
                <a:cs typeface="Arial" charset="0"/>
              </a:rPr>
              <a:t> folk </a:t>
            </a:r>
            <a:r>
              <a:rPr lang="cs-CZ" sz="8000" dirty="0" err="1">
                <a:latin typeface="Arial" charset="0"/>
                <a:cs typeface="Arial" charset="0"/>
              </a:rPr>
              <a:t>tales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types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                 = </a:t>
            </a:r>
            <a:r>
              <a:rPr lang="cs-CZ" sz="8000" b="1" dirty="0">
                <a:latin typeface="Arial" charset="0"/>
                <a:cs typeface="Arial" charset="0"/>
              </a:rPr>
              <a:t>Tale Type Index  = AT </a:t>
            </a:r>
          </a:p>
          <a:p>
            <a:pPr marL="0" indent="0">
              <a:buNone/>
            </a:pPr>
            <a:endParaRPr lang="en-US" sz="3600" b="1" dirty="0">
              <a:latin typeface="Arial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rial" charset="0"/>
                <a:cs typeface="Arial" charset="0"/>
              </a:rPr>
              <a:t> </a:t>
            </a:r>
          </a:p>
          <a:p>
            <a:endParaRPr lang="en-US" sz="3600" i="1" dirty="0">
              <a:latin typeface="Arial" charset="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8888" y="13145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historical-geographical school</a:t>
            </a:r>
            <a:r>
              <a:rPr lang="cs-CZ" dirty="0">
                <a:latin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  <a:p>
            <a:r>
              <a:rPr lang="cs-CZ" b="1" dirty="0">
                <a:latin typeface="Arial" charset="0"/>
                <a:cs typeface="Arial" charset="0"/>
              </a:rPr>
              <a:t>                              </a:t>
            </a:r>
          </a:p>
          <a:p>
            <a:r>
              <a:rPr lang="en-US" b="1" dirty="0" err="1">
                <a:latin typeface="Arial" charset="0"/>
                <a:cs typeface="Arial" charset="0"/>
              </a:rPr>
              <a:t>Aarne</a:t>
            </a:r>
            <a:r>
              <a:rPr lang="en-US" b="1" dirty="0">
                <a:latin typeface="Arial" charset="0"/>
                <a:cs typeface="Arial" charset="0"/>
              </a:rPr>
              <a:t>-Thompson</a:t>
            </a:r>
            <a:r>
              <a:rPr lang="cs-CZ" b="1" dirty="0">
                <a:latin typeface="Arial" charset="0"/>
                <a:cs typeface="Arial" charset="0"/>
              </a:rPr>
              <a:t> (-</a:t>
            </a:r>
            <a:r>
              <a:rPr lang="cs-CZ" b="1" dirty="0" err="1">
                <a:latin typeface="Arial" charset="0"/>
                <a:cs typeface="Arial" charset="0"/>
              </a:rPr>
              <a:t>Uther´s</a:t>
            </a:r>
            <a:r>
              <a:rPr lang="cs-CZ" b="1" dirty="0">
                <a:latin typeface="Arial" charset="0"/>
                <a:cs typeface="Arial" charset="0"/>
              </a:rPr>
              <a:t>) Index 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53332" y="1314559"/>
            <a:ext cx="5320807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Fairy</a:t>
            </a:r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Tales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Opponents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300–399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Enchanted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400–459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2.2.1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400–424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2.2.2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425–449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2.2.3 Brother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450–459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460–499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Helpers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500–559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560–649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650–699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2.7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700–749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5BBDBC1-EAEE-4AF8-A0C1-9A8A6B113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79" y="2297605"/>
            <a:ext cx="1356744" cy="21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6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81" y="35899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7122CE-26B5-4762-8F92-C3850858B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5" y="2297604"/>
            <a:ext cx="1212631" cy="14504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C0DF86-1389-4732-AC89-6E8135B97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93" y="2297604"/>
            <a:ext cx="1937166" cy="25648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E4B41-7EF5-4B7C-83DE-82170F4261C1}"/>
              </a:ext>
            </a:extLst>
          </p:cNvPr>
          <p:cNvSpPr txBox="1">
            <a:spLocks/>
          </p:cNvSpPr>
          <p:nvPr/>
        </p:nvSpPr>
        <p:spPr>
          <a:xfrm>
            <a:off x="191192" y="4731089"/>
            <a:ext cx="7310830" cy="1985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100" i="1" dirty="0"/>
          </a:p>
          <a:p>
            <a:pPr marL="0" indent="0">
              <a:buNone/>
            </a:pPr>
            <a:r>
              <a:rPr lang="en-US" sz="8000" i="1" dirty="0"/>
              <a:t>The Types of the Folktale: A Classification and Bibliography</a:t>
            </a:r>
            <a:r>
              <a:rPr lang="cs-CZ" sz="8000" i="1" dirty="0"/>
              <a:t>.</a:t>
            </a: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(1</a:t>
            </a:r>
            <a:r>
              <a:rPr lang="en-US" sz="8000" dirty="0">
                <a:latin typeface="Arial" charset="0"/>
                <a:cs typeface="Arial" charset="0"/>
              </a:rPr>
              <a:t>910, 1928, 1961)</a:t>
            </a: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- a </a:t>
            </a:r>
            <a:r>
              <a:rPr lang="en-US" sz="8000" dirty="0">
                <a:latin typeface="Arial" charset="0"/>
                <a:cs typeface="Arial" charset="0"/>
              </a:rPr>
              <a:t>c</a:t>
            </a:r>
            <a:r>
              <a:rPr lang="cs-CZ" sz="8000" dirty="0" err="1">
                <a:latin typeface="Arial" charset="0"/>
                <a:cs typeface="Arial" charset="0"/>
              </a:rPr>
              <a:t>ataloque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of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European</a:t>
            </a:r>
            <a:r>
              <a:rPr lang="cs-CZ" sz="8000" dirty="0">
                <a:latin typeface="Arial" charset="0"/>
                <a:cs typeface="Arial" charset="0"/>
              </a:rPr>
              <a:t> folk </a:t>
            </a:r>
            <a:r>
              <a:rPr lang="cs-CZ" sz="8000" dirty="0" err="1">
                <a:latin typeface="Arial" charset="0"/>
                <a:cs typeface="Arial" charset="0"/>
              </a:rPr>
              <a:t>tales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  <a:r>
              <a:rPr lang="cs-CZ" sz="8000" dirty="0" err="1">
                <a:latin typeface="Arial" charset="0"/>
                <a:cs typeface="Arial" charset="0"/>
              </a:rPr>
              <a:t>types</a:t>
            </a:r>
            <a:r>
              <a:rPr lang="cs-CZ" sz="8000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sz="8000" dirty="0">
                <a:latin typeface="Arial" charset="0"/>
                <a:cs typeface="Arial" charset="0"/>
              </a:rPr>
              <a:t>                 = </a:t>
            </a:r>
            <a:r>
              <a:rPr lang="cs-CZ" sz="8000" b="1" dirty="0">
                <a:latin typeface="Arial" charset="0"/>
                <a:cs typeface="Arial" charset="0"/>
              </a:rPr>
              <a:t>Tale Type Index  = ATU </a:t>
            </a:r>
          </a:p>
          <a:p>
            <a:pPr marL="0" indent="0">
              <a:buNone/>
            </a:pPr>
            <a:endParaRPr lang="en-US" sz="3600" b="1" dirty="0">
              <a:latin typeface="Arial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rial" charset="0"/>
                <a:cs typeface="Arial" charset="0"/>
              </a:rPr>
              <a:t> </a:t>
            </a:r>
          </a:p>
          <a:p>
            <a:endParaRPr lang="en-US" sz="3600" i="1" dirty="0">
              <a:latin typeface="Arial" charset="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8888" y="13145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historical-geographical school</a:t>
            </a:r>
            <a:r>
              <a:rPr lang="cs-CZ" dirty="0">
                <a:latin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  <a:p>
            <a:r>
              <a:rPr lang="cs-CZ" b="1" dirty="0">
                <a:latin typeface="Arial" charset="0"/>
                <a:cs typeface="Arial" charset="0"/>
              </a:rPr>
              <a:t>                              </a:t>
            </a:r>
          </a:p>
          <a:p>
            <a:r>
              <a:rPr lang="en-US" b="1" dirty="0" err="1">
                <a:latin typeface="Arial" charset="0"/>
                <a:cs typeface="Arial" charset="0"/>
              </a:rPr>
              <a:t>Aarne</a:t>
            </a:r>
            <a:r>
              <a:rPr lang="en-US" b="1" dirty="0">
                <a:latin typeface="Arial" charset="0"/>
                <a:cs typeface="Arial" charset="0"/>
              </a:rPr>
              <a:t>-Thompson</a:t>
            </a:r>
            <a:r>
              <a:rPr lang="cs-CZ" b="1" dirty="0">
                <a:latin typeface="Arial" charset="0"/>
                <a:cs typeface="Arial" charset="0"/>
              </a:rPr>
              <a:t> (-</a:t>
            </a:r>
            <a:r>
              <a:rPr lang="cs-CZ" b="1" dirty="0" err="1">
                <a:latin typeface="Arial" charset="0"/>
                <a:cs typeface="Arial" charset="0"/>
              </a:rPr>
              <a:t>Uther´s</a:t>
            </a:r>
            <a:r>
              <a:rPr lang="cs-CZ" b="1" dirty="0">
                <a:latin typeface="Arial" charset="0"/>
                <a:cs typeface="Arial" charset="0"/>
              </a:rPr>
              <a:t>) Index 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53332" y="1314559"/>
            <a:ext cx="5320807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Fairy</a:t>
            </a:r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Tales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Opponents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300–399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Enchanted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400–459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2.2.1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400–424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2.2.2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425–449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2.2.3 Brother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450–459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460–499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Helpers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500–559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560–649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650–699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2.7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700–749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5BBDBC1-EAEE-4AF8-A0C1-9A8A6B113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78" y="2297604"/>
            <a:ext cx="1356745" cy="21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9" y="36475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79BB26-178D-4E77-8A8A-62CF2ADB1A58}"/>
              </a:ext>
            </a:extLst>
          </p:cNvPr>
          <p:cNvSpPr txBox="1">
            <a:spLocks/>
          </p:cNvSpPr>
          <p:nvPr/>
        </p:nvSpPr>
        <p:spPr>
          <a:xfrm>
            <a:off x="59821" y="1253331"/>
            <a:ext cx="78856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1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9" y="36475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79BB26-178D-4E77-8A8A-62CF2ADB1A58}"/>
              </a:ext>
            </a:extLst>
          </p:cNvPr>
          <p:cNvSpPr txBox="1">
            <a:spLocks/>
          </p:cNvSpPr>
          <p:nvPr/>
        </p:nvSpPr>
        <p:spPr>
          <a:xfrm>
            <a:off x="59821" y="1253331"/>
            <a:ext cx="9459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charset="0"/>
                <a:cs typeface="Arial" charset="0"/>
              </a:rPr>
              <a:t>Vladimir Propp</a:t>
            </a:r>
          </a:p>
          <a:p>
            <a:pPr marL="0" indent="0">
              <a:buNone/>
            </a:pPr>
            <a:r>
              <a:rPr lang="cs-CZ" i="1" dirty="0">
                <a:latin typeface="Arial" charset="0"/>
                <a:cs typeface="Arial" charset="0"/>
              </a:rPr>
              <a:t>        </a:t>
            </a:r>
            <a:r>
              <a:rPr lang="cs-CZ" sz="2000" b="1" dirty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9" y="36475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79BB26-178D-4E77-8A8A-62CF2ADB1A58}"/>
              </a:ext>
            </a:extLst>
          </p:cNvPr>
          <p:cNvSpPr txBox="1">
            <a:spLocks/>
          </p:cNvSpPr>
          <p:nvPr/>
        </p:nvSpPr>
        <p:spPr>
          <a:xfrm>
            <a:off x="59821" y="1253331"/>
            <a:ext cx="9459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charset="0"/>
                <a:cs typeface="Arial" charset="0"/>
              </a:rPr>
              <a:t>Vladimir Propp</a:t>
            </a:r>
          </a:p>
          <a:p>
            <a:pPr marL="0" indent="0">
              <a:buNone/>
            </a:pPr>
            <a:r>
              <a:rPr lang="cs-CZ" i="1" dirty="0">
                <a:latin typeface="Arial" charset="0"/>
                <a:cs typeface="Arial" charset="0"/>
              </a:rPr>
              <a:t>        </a:t>
            </a:r>
            <a:r>
              <a:rPr lang="cs-CZ" sz="2000" b="1" dirty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217D00-F4EC-46E1-A9B0-DEC9D5E9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2908372"/>
            <a:ext cx="1812193" cy="21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0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9" y="36475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79BB26-178D-4E77-8A8A-62CF2ADB1A58}"/>
              </a:ext>
            </a:extLst>
          </p:cNvPr>
          <p:cNvSpPr txBox="1">
            <a:spLocks/>
          </p:cNvSpPr>
          <p:nvPr/>
        </p:nvSpPr>
        <p:spPr>
          <a:xfrm>
            <a:off x="59821" y="1253331"/>
            <a:ext cx="9459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charset="0"/>
                <a:cs typeface="Arial" charset="0"/>
              </a:rPr>
              <a:t>Vladimir Propp</a:t>
            </a:r>
            <a:r>
              <a:rPr lang="cs-CZ" b="1" dirty="0">
                <a:latin typeface="Arial" charset="0"/>
                <a:cs typeface="Arial" charset="0"/>
              </a:rPr>
              <a:t>: </a:t>
            </a:r>
            <a:r>
              <a:rPr lang="en-US" b="1" i="1" dirty="0">
                <a:latin typeface="Arial" charset="0"/>
                <a:cs typeface="Arial" charset="0"/>
              </a:rPr>
              <a:t>Morphology of the Folktale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(1928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r>
              <a:rPr lang="en-US" b="1" i="1" dirty="0">
                <a:latin typeface="Arial" charset="0"/>
                <a:cs typeface="Arial" charset="0"/>
              </a:rPr>
              <a:t> </a:t>
            </a:r>
            <a:r>
              <a:rPr lang="cs-CZ" b="1" i="1" dirty="0">
                <a:latin typeface="Arial" charset="0"/>
                <a:cs typeface="Arial" charset="0"/>
              </a:rPr>
              <a:t>  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latin typeface="Arial" charset="0"/>
                <a:cs typeface="Arial" charset="0"/>
              </a:rPr>
              <a:t>        </a:t>
            </a:r>
            <a:r>
              <a:rPr lang="cs-CZ" sz="2000" b="1" dirty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217D00-F4EC-46E1-A9B0-DEC9D5E9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2908372"/>
            <a:ext cx="1812193" cy="21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6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9" y="36475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79BB26-178D-4E77-8A8A-62CF2ADB1A58}"/>
              </a:ext>
            </a:extLst>
          </p:cNvPr>
          <p:cNvSpPr txBox="1">
            <a:spLocks/>
          </p:cNvSpPr>
          <p:nvPr/>
        </p:nvSpPr>
        <p:spPr>
          <a:xfrm>
            <a:off x="59821" y="1253331"/>
            <a:ext cx="9459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charset="0"/>
                <a:cs typeface="Arial" charset="0"/>
              </a:rPr>
              <a:t>Vladimir Propp</a:t>
            </a:r>
            <a:r>
              <a:rPr lang="cs-CZ" b="1" dirty="0">
                <a:latin typeface="Arial" charset="0"/>
                <a:cs typeface="Arial" charset="0"/>
              </a:rPr>
              <a:t>: </a:t>
            </a:r>
            <a:r>
              <a:rPr lang="en-US" b="1" i="1" dirty="0">
                <a:latin typeface="Arial" charset="0"/>
                <a:cs typeface="Arial" charset="0"/>
              </a:rPr>
              <a:t>Morphology of the Folktale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(1928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r>
              <a:rPr lang="en-US" b="1" i="1" dirty="0">
                <a:latin typeface="Arial" charset="0"/>
                <a:cs typeface="Arial" charset="0"/>
              </a:rPr>
              <a:t> </a:t>
            </a:r>
            <a:r>
              <a:rPr lang="cs-CZ" b="1" i="1" dirty="0">
                <a:latin typeface="Arial" charset="0"/>
                <a:cs typeface="Arial" charset="0"/>
              </a:rPr>
              <a:t>  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latin typeface="Arial" charset="0"/>
                <a:cs typeface="Arial" charset="0"/>
              </a:rPr>
              <a:t>        </a:t>
            </a:r>
            <a:r>
              <a:rPr lang="cs-CZ" sz="2000" b="1" dirty="0">
                <a:latin typeface="Arial" charset="0"/>
                <a:cs typeface="Arial" charset="0"/>
              </a:rPr>
              <a:t> 31 </a:t>
            </a:r>
            <a:r>
              <a:rPr lang="cs-CZ" sz="2000" b="1" dirty="0" err="1">
                <a:latin typeface="Arial" charset="0"/>
                <a:cs typeface="Arial" charset="0"/>
              </a:rPr>
              <a:t>narrative</a:t>
            </a:r>
            <a:r>
              <a:rPr lang="cs-CZ" sz="2000" b="1" dirty="0"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latin typeface="Arial" charset="0"/>
                <a:cs typeface="Arial" charset="0"/>
              </a:rPr>
              <a:t>functions</a:t>
            </a:r>
            <a:endParaRPr lang="en-US" sz="2000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217D00-F4EC-46E1-A9B0-DEC9D5E9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2908372"/>
            <a:ext cx="1812193" cy="21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13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9" y="36475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79BB26-178D-4E77-8A8A-62CF2ADB1A58}"/>
              </a:ext>
            </a:extLst>
          </p:cNvPr>
          <p:cNvSpPr txBox="1">
            <a:spLocks/>
          </p:cNvSpPr>
          <p:nvPr/>
        </p:nvSpPr>
        <p:spPr>
          <a:xfrm>
            <a:off x="59821" y="1253331"/>
            <a:ext cx="9459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charset="0"/>
                <a:cs typeface="Arial" charset="0"/>
              </a:rPr>
              <a:t>Vladimir Propp</a:t>
            </a:r>
            <a:r>
              <a:rPr lang="cs-CZ" b="1" dirty="0">
                <a:latin typeface="Arial" charset="0"/>
                <a:cs typeface="Arial" charset="0"/>
              </a:rPr>
              <a:t>: </a:t>
            </a:r>
            <a:r>
              <a:rPr lang="en-US" b="1" i="1" dirty="0">
                <a:latin typeface="Arial" charset="0"/>
                <a:cs typeface="Arial" charset="0"/>
              </a:rPr>
              <a:t>Morphology of the Folktale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(1928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r>
              <a:rPr lang="en-US" b="1" i="1" dirty="0">
                <a:latin typeface="Arial" charset="0"/>
                <a:cs typeface="Arial" charset="0"/>
              </a:rPr>
              <a:t> </a:t>
            </a:r>
            <a:r>
              <a:rPr lang="cs-CZ" b="1" i="1" dirty="0">
                <a:latin typeface="Arial" charset="0"/>
                <a:cs typeface="Arial" charset="0"/>
              </a:rPr>
              <a:t>  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latin typeface="Arial" charset="0"/>
                <a:cs typeface="Arial" charset="0"/>
              </a:rPr>
              <a:t>        </a:t>
            </a:r>
            <a:r>
              <a:rPr lang="cs-CZ" sz="2000" b="1" dirty="0">
                <a:latin typeface="Arial" charset="0"/>
                <a:cs typeface="Arial" charset="0"/>
              </a:rPr>
              <a:t> 31 </a:t>
            </a:r>
            <a:r>
              <a:rPr lang="cs-CZ" sz="2000" b="1" dirty="0" err="1">
                <a:latin typeface="Arial" charset="0"/>
                <a:cs typeface="Arial" charset="0"/>
              </a:rPr>
              <a:t>narrative</a:t>
            </a:r>
            <a:r>
              <a:rPr lang="cs-CZ" sz="2000" b="1" dirty="0"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latin typeface="Arial" charset="0"/>
                <a:cs typeface="Arial" charset="0"/>
              </a:rPr>
              <a:t>functions</a:t>
            </a:r>
            <a:endParaRPr lang="en-US" sz="2000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217D00-F4EC-46E1-A9B0-DEC9D5E9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2908372"/>
            <a:ext cx="1812193" cy="210939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4888F87-35C5-4BF9-8B1C-30B93A992D72}"/>
              </a:ext>
            </a:extLst>
          </p:cNvPr>
          <p:cNvSpPr/>
          <p:nvPr/>
        </p:nvSpPr>
        <p:spPr>
          <a:xfrm flipH="1">
            <a:off x="2313489" y="2744101"/>
            <a:ext cx="31045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1. ABSENTATION </a:t>
            </a:r>
          </a:p>
          <a:p>
            <a:r>
              <a:rPr lang="cs-CZ" sz="1600" dirty="0"/>
              <a:t>2. INTERDICTION </a:t>
            </a:r>
          </a:p>
          <a:p>
            <a:r>
              <a:rPr lang="cs-CZ" sz="1600" dirty="0"/>
              <a:t>3. VIOLATION </a:t>
            </a:r>
            <a:r>
              <a:rPr lang="cs-CZ" sz="1600" dirty="0" err="1"/>
              <a:t>of</a:t>
            </a:r>
            <a:r>
              <a:rPr lang="cs-CZ" sz="1600" dirty="0"/>
              <a:t> INTERDICTION </a:t>
            </a:r>
          </a:p>
          <a:p>
            <a:r>
              <a:rPr lang="cs-CZ" sz="1600" dirty="0"/>
              <a:t>4. RECONNAISSANCE </a:t>
            </a:r>
          </a:p>
          <a:p>
            <a:r>
              <a:rPr lang="cs-CZ" sz="1600" dirty="0"/>
              <a:t>5. DELIVERY </a:t>
            </a:r>
          </a:p>
          <a:p>
            <a:r>
              <a:rPr lang="cs-CZ" sz="1600" dirty="0"/>
              <a:t>6. TRICKERY </a:t>
            </a:r>
          </a:p>
          <a:p>
            <a:r>
              <a:rPr lang="cs-CZ" sz="1600" dirty="0"/>
              <a:t>7. COMPLICITY </a:t>
            </a:r>
          </a:p>
          <a:p>
            <a:r>
              <a:rPr lang="cs-CZ" sz="1600" dirty="0"/>
              <a:t>8. VILLAINY </a:t>
            </a:r>
            <a:r>
              <a:rPr lang="cs-CZ" sz="1600" dirty="0" err="1"/>
              <a:t>or</a:t>
            </a:r>
            <a:r>
              <a:rPr lang="cs-CZ" sz="1600" dirty="0"/>
              <a:t> LACK </a:t>
            </a:r>
          </a:p>
          <a:p>
            <a:r>
              <a:rPr lang="cs-CZ" sz="1600" dirty="0"/>
              <a:t>9. MEDIATION </a:t>
            </a:r>
          </a:p>
          <a:p>
            <a:r>
              <a:rPr lang="cs-CZ" sz="1600" dirty="0"/>
              <a:t>10. BEGINNING COUNTER-ACTION </a:t>
            </a:r>
          </a:p>
          <a:p>
            <a:r>
              <a:rPr lang="cs-CZ" sz="1600" dirty="0"/>
              <a:t>11. DEPARTURE </a:t>
            </a:r>
          </a:p>
          <a:p>
            <a:r>
              <a:rPr lang="cs-CZ" sz="1600" dirty="0"/>
              <a:t>12. FIRST FUNCTION OF THE DONOR </a:t>
            </a:r>
          </a:p>
          <a:p>
            <a:r>
              <a:rPr lang="cs-CZ" sz="1600" dirty="0"/>
              <a:t>13. HERO'S REACTION </a:t>
            </a:r>
          </a:p>
          <a:p>
            <a:r>
              <a:rPr lang="cs-CZ" sz="1600" dirty="0"/>
              <a:t>14. RECEIPT OF A MAGICAL AGENT 15. GUIDANCE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EB6D96-A7B1-4BAE-97D9-3967DED7CE5E}"/>
              </a:ext>
            </a:extLst>
          </p:cNvPr>
          <p:cNvSpPr txBox="1"/>
          <p:nvPr/>
        </p:nvSpPr>
        <p:spPr>
          <a:xfrm>
            <a:off x="5392393" y="2605601"/>
            <a:ext cx="166168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16. STRUGGLE </a:t>
            </a:r>
          </a:p>
          <a:p>
            <a:r>
              <a:rPr lang="cs-CZ" sz="1600" dirty="0"/>
              <a:t>17. BRANDING </a:t>
            </a:r>
          </a:p>
          <a:p>
            <a:r>
              <a:rPr lang="cs-CZ" sz="1600" dirty="0"/>
              <a:t>18. VICTORY </a:t>
            </a:r>
          </a:p>
          <a:p>
            <a:r>
              <a:rPr lang="cs-CZ" sz="1600" dirty="0"/>
              <a:t>19. LIQUIDATION </a:t>
            </a:r>
          </a:p>
          <a:p>
            <a:r>
              <a:rPr lang="cs-CZ" sz="1600" dirty="0"/>
              <a:t>20. RETURN</a:t>
            </a:r>
          </a:p>
          <a:p>
            <a:r>
              <a:rPr lang="cs-CZ" sz="1600" dirty="0"/>
              <a:t>21. PURSUIT </a:t>
            </a:r>
          </a:p>
          <a:p>
            <a:r>
              <a:rPr lang="cs-CZ" sz="1600" dirty="0"/>
              <a:t>22. RESCUE </a:t>
            </a:r>
          </a:p>
          <a:p>
            <a:r>
              <a:rPr lang="cs-CZ" sz="1600" dirty="0"/>
              <a:t>23. UNRECOGNIZED ARRIVAL </a:t>
            </a:r>
          </a:p>
          <a:p>
            <a:r>
              <a:rPr lang="cs-CZ" sz="1600" dirty="0"/>
              <a:t>24. UNFOUNDED CLAIMS </a:t>
            </a:r>
          </a:p>
          <a:p>
            <a:r>
              <a:rPr lang="cs-CZ" sz="1600" dirty="0"/>
              <a:t>25. DIFFICULT TASK </a:t>
            </a:r>
          </a:p>
          <a:p>
            <a:r>
              <a:rPr lang="cs-CZ" sz="1600" dirty="0"/>
              <a:t>26. SOLUTION </a:t>
            </a:r>
          </a:p>
          <a:p>
            <a:r>
              <a:rPr lang="cs-CZ" sz="1600" dirty="0"/>
              <a:t>27. RECOGNITION </a:t>
            </a:r>
          </a:p>
          <a:p>
            <a:r>
              <a:rPr lang="cs-CZ" sz="1600" dirty="0"/>
              <a:t>28. EXPOSURE </a:t>
            </a:r>
          </a:p>
          <a:p>
            <a:r>
              <a:rPr lang="cs-CZ" sz="1600" dirty="0"/>
              <a:t>29. TRANSFIGURATION </a:t>
            </a:r>
          </a:p>
          <a:p>
            <a:r>
              <a:rPr lang="cs-CZ" sz="1600" dirty="0"/>
              <a:t>30. PUNISHMENT </a:t>
            </a:r>
          </a:p>
          <a:p>
            <a:r>
              <a:rPr lang="cs-CZ" sz="1600" dirty="0"/>
              <a:t>31. WEDDING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98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7393" y="181343"/>
            <a:ext cx="11643918" cy="3003257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Diffusion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Expansion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parallel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evolution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theories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origin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Material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First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Research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on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Fairytales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361CCAA-4C28-4617-90F4-1D93DA948D8C}"/>
              </a:ext>
            </a:extLst>
          </p:cNvPr>
          <p:cNvSpPr/>
          <p:nvPr/>
        </p:nvSpPr>
        <p:spPr>
          <a:xfrm>
            <a:off x="1" y="2073354"/>
            <a:ext cx="1219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charset="0"/>
                <a:cs typeface="Arial" charset="0"/>
              </a:rPr>
              <a:t>1. Migratory theory</a:t>
            </a:r>
            <a:r>
              <a:rPr lang="cs-CZ" sz="3200" b="1" dirty="0">
                <a:latin typeface="Arial" charset="0"/>
                <a:cs typeface="Arial" charset="0"/>
              </a:rPr>
              <a:t> = </a:t>
            </a:r>
            <a:r>
              <a:rPr lang="en-US" sz="3200" b="1" dirty="0">
                <a:latin typeface="Arial" charset="0"/>
                <a:cs typeface="Arial" charset="0"/>
              </a:rPr>
              <a:t>theory of </a:t>
            </a:r>
            <a:r>
              <a:rPr lang="en-US" sz="3200" b="1" dirty="0" err="1">
                <a:latin typeface="Arial" charset="0"/>
                <a:cs typeface="Arial" charset="0"/>
              </a:rPr>
              <a:t>dif</a:t>
            </a:r>
            <a:r>
              <a:rPr lang="cs-CZ" sz="3200" b="1" dirty="0">
                <a:latin typeface="Arial" charset="0"/>
                <a:cs typeface="Arial" charset="0"/>
              </a:rPr>
              <a:t>f</a:t>
            </a:r>
            <a:r>
              <a:rPr lang="en-US" sz="3200" b="1" dirty="0" err="1">
                <a:latin typeface="Arial" charset="0"/>
                <a:cs typeface="Arial" charset="0"/>
              </a:rPr>
              <a:t>usion</a:t>
            </a:r>
            <a:r>
              <a:rPr lang="en-US" sz="3200" b="1" dirty="0">
                <a:latin typeface="Arial" charset="0"/>
                <a:cs typeface="Arial" charset="0"/>
              </a:rPr>
              <a:t>    </a:t>
            </a:r>
          </a:p>
          <a:p>
            <a:pPr algn="ctr"/>
            <a:r>
              <a:rPr lang="en-US" sz="3200" b="1" dirty="0">
                <a:latin typeface="Arial" charset="0"/>
                <a:cs typeface="Arial" charset="0"/>
              </a:rPr>
              <a:t>    ( = theory of monogenesis) </a:t>
            </a:r>
          </a:p>
          <a:p>
            <a:r>
              <a:rPr lang="en-US" sz="3200" b="1" dirty="0">
                <a:latin typeface="Arial" charset="0"/>
                <a:cs typeface="Arial" charset="0"/>
              </a:rPr>
              <a:t> </a:t>
            </a:r>
          </a:p>
          <a:p>
            <a:pPr algn="ctr"/>
            <a:endParaRPr lang="cs-CZ" sz="3200" dirty="0">
              <a:latin typeface="Arial" charset="0"/>
              <a:cs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CDC9B9-D500-42CA-B730-3535F5103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3429000"/>
            <a:ext cx="5079317" cy="33065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7799D5-3199-4CF6-9AE9-30EA47AC4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93" y="3428999"/>
            <a:ext cx="4461854" cy="31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4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9" y="36475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79BB26-178D-4E77-8A8A-62CF2ADB1A58}"/>
              </a:ext>
            </a:extLst>
          </p:cNvPr>
          <p:cNvSpPr txBox="1">
            <a:spLocks/>
          </p:cNvSpPr>
          <p:nvPr/>
        </p:nvSpPr>
        <p:spPr>
          <a:xfrm>
            <a:off x="59821" y="1253331"/>
            <a:ext cx="9459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charset="0"/>
                <a:cs typeface="Arial" charset="0"/>
              </a:rPr>
              <a:t>Vladimir Propp</a:t>
            </a:r>
            <a:r>
              <a:rPr lang="cs-CZ" b="1" dirty="0">
                <a:latin typeface="Arial" charset="0"/>
                <a:cs typeface="Arial" charset="0"/>
              </a:rPr>
              <a:t>: </a:t>
            </a:r>
            <a:r>
              <a:rPr lang="en-US" b="1" i="1" dirty="0">
                <a:latin typeface="Arial" charset="0"/>
                <a:cs typeface="Arial" charset="0"/>
              </a:rPr>
              <a:t>Morphology of the Folktale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(1928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r>
              <a:rPr lang="en-US" b="1" i="1" dirty="0">
                <a:latin typeface="Arial" charset="0"/>
                <a:cs typeface="Arial" charset="0"/>
              </a:rPr>
              <a:t> </a:t>
            </a:r>
            <a:r>
              <a:rPr lang="cs-CZ" b="1" i="1" dirty="0">
                <a:latin typeface="Arial" charset="0"/>
                <a:cs typeface="Arial" charset="0"/>
              </a:rPr>
              <a:t>  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latin typeface="Arial" charset="0"/>
                <a:cs typeface="Arial" charset="0"/>
              </a:rPr>
              <a:t>        </a:t>
            </a:r>
            <a:r>
              <a:rPr lang="cs-CZ" sz="2000" b="1" dirty="0">
                <a:latin typeface="Arial" charset="0"/>
                <a:cs typeface="Arial" charset="0"/>
              </a:rPr>
              <a:t> 31 </a:t>
            </a:r>
            <a:r>
              <a:rPr lang="cs-CZ" sz="2000" b="1" dirty="0" err="1">
                <a:latin typeface="Arial" charset="0"/>
                <a:cs typeface="Arial" charset="0"/>
              </a:rPr>
              <a:t>narrative</a:t>
            </a:r>
            <a:r>
              <a:rPr lang="cs-CZ" sz="2000" b="1" dirty="0"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latin typeface="Arial" charset="0"/>
                <a:cs typeface="Arial" charset="0"/>
              </a:rPr>
              <a:t>functions</a:t>
            </a:r>
            <a:endParaRPr lang="en-US" sz="2000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217D00-F4EC-46E1-A9B0-DEC9D5E9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2908372"/>
            <a:ext cx="1812193" cy="210939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4888F87-35C5-4BF9-8B1C-30B93A992D72}"/>
              </a:ext>
            </a:extLst>
          </p:cNvPr>
          <p:cNvSpPr/>
          <p:nvPr/>
        </p:nvSpPr>
        <p:spPr>
          <a:xfrm flipH="1">
            <a:off x="2313489" y="2744101"/>
            <a:ext cx="31045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1. ABSENTATION </a:t>
            </a:r>
          </a:p>
          <a:p>
            <a:r>
              <a:rPr lang="cs-CZ" sz="1600" dirty="0"/>
              <a:t>2. INTERDICTION </a:t>
            </a:r>
          </a:p>
          <a:p>
            <a:r>
              <a:rPr lang="cs-CZ" sz="1600" dirty="0"/>
              <a:t>3. VIOLATION </a:t>
            </a:r>
            <a:r>
              <a:rPr lang="cs-CZ" sz="1600" dirty="0" err="1"/>
              <a:t>of</a:t>
            </a:r>
            <a:r>
              <a:rPr lang="cs-CZ" sz="1600" dirty="0"/>
              <a:t> INTERDICTION </a:t>
            </a:r>
          </a:p>
          <a:p>
            <a:r>
              <a:rPr lang="cs-CZ" sz="1600" dirty="0"/>
              <a:t>4. RECONNAISSANCE </a:t>
            </a:r>
          </a:p>
          <a:p>
            <a:r>
              <a:rPr lang="cs-CZ" sz="1600" dirty="0"/>
              <a:t>5. DELIVERY </a:t>
            </a:r>
          </a:p>
          <a:p>
            <a:r>
              <a:rPr lang="cs-CZ" sz="1600" dirty="0"/>
              <a:t>6. TRICKERY </a:t>
            </a:r>
          </a:p>
          <a:p>
            <a:r>
              <a:rPr lang="cs-CZ" sz="1600" dirty="0"/>
              <a:t>7. COMPLICITY </a:t>
            </a:r>
          </a:p>
          <a:p>
            <a:r>
              <a:rPr lang="cs-CZ" sz="1600" dirty="0"/>
              <a:t>8. VILLAINY </a:t>
            </a:r>
            <a:r>
              <a:rPr lang="cs-CZ" sz="1600" dirty="0" err="1"/>
              <a:t>or</a:t>
            </a:r>
            <a:r>
              <a:rPr lang="cs-CZ" sz="1600" dirty="0"/>
              <a:t> LACK </a:t>
            </a:r>
          </a:p>
          <a:p>
            <a:r>
              <a:rPr lang="cs-CZ" sz="1600" dirty="0"/>
              <a:t>9. MEDIATION </a:t>
            </a:r>
          </a:p>
          <a:p>
            <a:r>
              <a:rPr lang="cs-CZ" sz="1600" dirty="0"/>
              <a:t>10. BEGINNING COUNTER-ACTION </a:t>
            </a:r>
          </a:p>
          <a:p>
            <a:r>
              <a:rPr lang="cs-CZ" sz="1600" dirty="0"/>
              <a:t>11. DEPARTURE </a:t>
            </a:r>
          </a:p>
          <a:p>
            <a:r>
              <a:rPr lang="cs-CZ" sz="1600" dirty="0"/>
              <a:t>12. FIRST FUNCTION OF THE DONOR </a:t>
            </a:r>
          </a:p>
          <a:p>
            <a:r>
              <a:rPr lang="cs-CZ" sz="1600" dirty="0"/>
              <a:t>13. HERO'S REACTION </a:t>
            </a:r>
          </a:p>
          <a:p>
            <a:r>
              <a:rPr lang="cs-CZ" sz="1600" dirty="0"/>
              <a:t>14. RECEIPT OF A MAGICAL AGENT 15. GUIDANCE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EB6D96-A7B1-4BAE-97D9-3967DED7CE5E}"/>
              </a:ext>
            </a:extLst>
          </p:cNvPr>
          <p:cNvSpPr txBox="1"/>
          <p:nvPr/>
        </p:nvSpPr>
        <p:spPr>
          <a:xfrm>
            <a:off x="5392393" y="2605601"/>
            <a:ext cx="166168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16. STRUGGLE </a:t>
            </a:r>
          </a:p>
          <a:p>
            <a:r>
              <a:rPr lang="cs-CZ" sz="1600" dirty="0"/>
              <a:t>17. BRANDING </a:t>
            </a:r>
          </a:p>
          <a:p>
            <a:r>
              <a:rPr lang="cs-CZ" sz="1600" dirty="0"/>
              <a:t>18. VICTORY </a:t>
            </a:r>
          </a:p>
          <a:p>
            <a:r>
              <a:rPr lang="cs-CZ" sz="1600" dirty="0"/>
              <a:t>19. LIQUIDATION </a:t>
            </a:r>
          </a:p>
          <a:p>
            <a:r>
              <a:rPr lang="cs-CZ" sz="1600" dirty="0"/>
              <a:t>20. RETURN</a:t>
            </a:r>
          </a:p>
          <a:p>
            <a:r>
              <a:rPr lang="cs-CZ" sz="1600" dirty="0"/>
              <a:t>21. PURSUIT </a:t>
            </a:r>
          </a:p>
          <a:p>
            <a:r>
              <a:rPr lang="cs-CZ" sz="1600" dirty="0"/>
              <a:t>22. RESCUE </a:t>
            </a:r>
          </a:p>
          <a:p>
            <a:r>
              <a:rPr lang="cs-CZ" sz="1600" dirty="0"/>
              <a:t>23. UNRECOGNIZED ARRIVAL </a:t>
            </a:r>
          </a:p>
          <a:p>
            <a:r>
              <a:rPr lang="cs-CZ" sz="1600" dirty="0"/>
              <a:t>24. UNFOUNDED CLAIMS </a:t>
            </a:r>
          </a:p>
          <a:p>
            <a:r>
              <a:rPr lang="cs-CZ" sz="1600" dirty="0"/>
              <a:t>25. DIFFICULT TASK </a:t>
            </a:r>
          </a:p>
          <a:p>
            <a:r>
              <a:rPr lang="cs-CZ" sz="1600" dirty="0"/>
              <a:t>26. SOLUTION </a:t>
            </a:r>
          </a:p>
          <a:p>
            <a:r>
              <a:rPr lang="cs-CZ" sz="1600" dirty="0"/>
              <a:t>27. RECOGNITION </a:t>
            </a:r>
          </a:p>
          <a:p>
            <a:r>
              <a:rPr lang="cs-CZ" sz="1600" dirty="0"/>
              <a:t>28. EXPOSURE </a:t>
            </a:r>
          </a:p>
          <a:p>
            <a:r>
              <a:rPr lang="cs-CZ" sz="1600" dirty="0"/>
              <a:t>29. TRANSFIGURATION </a:t>
            </a:r>
          </a:p>
          <a:p>
            <a:r>
              <a:rPr lang="cs-CZ" sz="1600" dirty="0"/>
              <a:t>30. PUNISHMENT </a:t>
            </a:r>
          </a:p>
          <a:p>
            <a:r>
              <a:rPr lang="cs-CZ" sz="1600" dirty="0"/>
              <a:t>31. WEDDING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0A62BA-7ED6-400D-A6A8-F0AB48526AF8}"/>
              </a:ext>
            </a:extLst>
          </p:cNvPr>
          <p:cNvSpPr txBox="1"/>
          <p:nvPr/>
        </p:nvSpPr>
        <p:spPr>
          <a:xfrm>
            <a:off x="8733787" y="1216829"/>
            <a:ext cx="13291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Characters:</a:t>
            </a:r>
          </a:p>
          <a:p>
            <a:r>
              <a:rPr lang="en-US" dirty="0"/>
              <a:t>The villain </a:t>
            </a:r>
            <a:endParaRPr lang="cs-CZ" dirty="0"/>
          </a:p>
          <a:p>
            <a:r>
              <a:rPr lang="en-US" dirty="0"/>
              <a:t>The dispatcher </a:t>
            </a:r>
            <a:endParaRPr lang="cs-CZ" dirty="0"/>
          </a:p>
          <a:p>
            <a:r>
              <a:rPr lang="en-US" dirty="0"/>
              <a:t>The (magical) helper </a:t>
            </a:r>
            <a:endParaRPr lang="cs-CZ" dirty="0"/>
          </a:p>
          <a:p>
            <a:r>
              <a:rPr lang="en-US" dirty="0"/>
              <a:t>The princess or prize and her father </a:t>
            </a:r>
            <a:endParaRPr lang="cs-CZ" dirty="0"/>
          </a:p>
          <a:p>
            <a:r>
              <a:rPr lang="en-US" dirty="0"/>
              <a:t>The donor </a:t>
            </a:r>
            <a:endParaRPr lang="cs-CZ" dirty="0"/>
          </a:p>
          <a:p>
            <a:r>
              <a:rPr lang="en-US" dirty="0"/>
              <a:t>The hero or victim/seeker hero </a:t>
            </a:r>
            <a:endParaRPr lang="cs-CZ" dirty="0"/>
          </a:p>
          <a:p>
            <a:r>
              <a:rPr lang="en-US" dirty="0"/>
              <a:t>The false hero</a:t>
            </a:r>
          </a:p>
          <a:p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45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9" y="36475"/>
            <a:ext cx="9872662" cy="11803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Organizing, labeling, ordering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( = </a:t>
            </a:r>
            <a:r>
              <a:rPr lang="en-US" b="1" dirty="0">
                <a:latin typeface="Arial" charset="0"/>
                <a:cs typeface="Arial" charset="0"/>
              </a:rPr>
              <a:t>first classification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 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79BB26-178D-4E77-8A8A-62CF2ADB1A58}"/>
              </a:ext>
            </a:extLst>
          </p:cNvPr>
          <p:cNvSpPr txBox="1">
            <a:spLocks/>
          </p:cNvSpPr>
          <p:nvPr/>
        </p:nvSpPr>
        <p:spPr>
          <a:xfrm>
            <a:off x="59821" y="1253331"/>
            <a:ext cx="9459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charset="0"/>
                <a:cs typeface="Arial" charset="0"/>
              </a:rPr>
              <a:t>Vladimir Propp</a:t>
            </a:r>
            <a:r>
              <a:rPr lang="cs-CZ" b="1" dirty="0">
                <a:latin typeface="Arial" charset="0"/>
                <a:cs typeface="Arial" charset="0"/>
              </a:rPr>
              <a:t>: </a:t>
            </a:r>
            <a:r>
              <a:rPr lang="en-US" b="1" i="1" dirty="0">
                <a:latin typeface="Arial" charset="0"/>
                <a:cs typeface="Arial" charset="0"/>
              </a:rPr>
              <a:t>Morphology of the Folktale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(1928</a:t>
            </a:r>
            <a:r>
              <a:rPr lang="cs-CZ" b="1" dirty="0">
                <a:latin typeface="Arial" charset="0"/>
                <a:cs typeface="Arial" charset="0"/>
              </a:rPr>
              <a:t>)</a:t>
            </a:r>
            <a:r>
              <a:rPr lang="en-US" b="1" i="1" dirty="0">
                <a:latin typeface="Arial" charset="0"/>
                <a:cs typeface="Arial" charset="0"/>
              </a:rPr>
              <a:t> </a:t>
            </a:r>
            <a:r>
              <a:rPr lang="cs-CZ" b="1" i="1" dirty="0">
                <a:latin typeface="Arial" charset="0"/>
                <a:cs typeface="Arial" charset="0"/>
              </a:rPr>
              <a:t>  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latin typeface="Arial" charset="0"/>
                <a:cs typeface="Arial" charset="0"/>
              </a:rPr>
              <a:t>        </a:t>
            </a:r>
            <a:r>
              <a:rPr lang="cs-CZ" sz="2000" b="1" dirty="0">
                <a:latin typeface="Arial" charset="0"/>
                <a:cs typeface="Arial" charset="0"/>
              </a:rPr>
              <a:t> 31 </a:t>
            </a:r>
            <a:r>
              <a:rPr lang="cs-CZ" sz="2000" b="1" dirty="0" err="1">
                <a:latin typeface="Arial" charset="0"/>
                <a:cs typeface="Arial" charset="0"/>
              </a:rPr>
              <a:t>narrative</a:t>
            </a:r>
            <a:r>
              <a:rPr lang="cs-CZ" sz="2000" b="1" dirty="0"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latin typeface="Arial" charset="0"/>
                <a:cs typeface="Arial" charset="0"/>
              </a:rPr>
              <a:t>functions</a:t>
            </a:r>
            <a:endParaRPr lang="en-US" sz="2000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217D00-F4EC-46E1-A9B0-DEC9D5E9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2908372"/>
            <a:ext cx="1812193" cy="210939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4888F87-35C5-4BF9-8B1C-30B93A992D72}"/>
              </a:ext>
            </a:extLst>
          </p:cNvPr>
          <p:cNvSpPr/>
          <p:nvPr/>
        </p:nvSpPr>
        <p:spPr>
          <a:xfrm flipH="1">
            <a:off x="2313489" y="2744101"/>
            <a:ext cx="31045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1. ABSENTATION </a:t>
            </a:r>
          </a:p>
          <a:p>
            <a:r>
              <a:rPr lang="cs-CZ" sz="1600" dirty="0"/>
              <a:t>2. INTERDICTION </a:t>
            </a:r>
          </a:p>
          <a:p>
            <a:r>
              <a:rPr lang="cs-CZ" sz="1600" dirty="0"/>
              <a:t>3. VIOLATION </a:t>
            </a:r>
            <a:r>
              <a:rPr lang="cs-CZ" sz="1600" dirty="0" err="1"/>
              <a:t>of</a:t>
            </a:r>
            <a:r>
              <a:rPr lang="cs-CZ" sz="1600" dirty="0"/>
              <a:t> INTERDICTION </a:t>
            </a:r>
          </a:p>
          <a:p>
            <a:r>
              <a:rPr lang="cs-CZ" sz="1600" dirty="0"/>
              <a:t>4. RECONNAISSANCE </a:t>
            </a:r>
          </a:p>
          <a:p>
            <a:r>
              <a:rPr lang="cs-CZ" sz="1600" dirty="0"/>
              <a:t>5. DELIVERY </a:t>
            </a:r>
          </a:p>
          <a:p>
            <a:r>
              <a:rPr lang="cs-CZ" sz="1600" dirty="0"/>
              <a:t>6. TRICKERY </a:t>
            </a:r>
          </a:p>
          <a:p>
            <a:r>
              <a:rPr lang="cs-CZ" sz="1600" dirty="0"/>
              <a:t>7. COMPLICITY </a:t>
            </a:r>
          </a:p>
          <a:p>
            <a:r>
              <a:rPr lang="cs-CZ" sz="1600" dirty="0"/>
              <a:t>8. VILLAINY </a:t>
            </a:r>
            <a:r>
              <a:rPr lang="cs-CZ" sz="1600" dirty="0" err="1"/>
              <a:t>or</a:t>
            </a:r>
            <a:r>
              <a:rPr lang="cs-CZ" sz="1600" dirty="0"/>
              <a:t> LACK </a:t>
            </a:r>
          </a:p>
          <a:p>
            <a:r>
              <a:rPr lang="cs-CZ" sz="1600" dirty="0"/>
              <a:t>9. MEDIATION </a:t>
            </a:r>
          </a:p>
          <a:p>
            <a:r>
              <a:rPr lang="cs-CZ" sz="1600" dirty="0"/>
              <a:t>10. BEGINNING COUNTER-ACTION </a:t>
            </a:r>
          </a:p>
          <a:p>
            <a:r>
              <a:rPr lang="cs-CZ" sz="1600" dirty="0"/>
              <a:t>11. DEPARTURE </a:t>
            </a:r>
          </a:p>
          <a:p>
            <a:r>
              <a:rPr lang="cs-CZ" sz="1600" dirty="0"/>
              <a:t>12. FIRST FUNCTION OF THE DONOR </a:t>
            </a:r>
          </a:p>
          <a:p>
            <a:r>
              <a:rPr lang="cs-CZ" sz="1600" dirty="0"/>
              <a:t>13. HERO'S REACTION </a:t>
            </a:r>
          </a:p>
          <a:p>
            <a:r>
              <a:rPr lang="cs-CZ" sz="1600" dirty="0"/>
              <a:t>14. RECEIPT OF A MAGICAL AGENT 15. GUIDANCE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EB6D96-A7B1-4BAE-97D9-3967DED7CE5E}"/>
              </a:ext>
            </a:extLst>
          </p:cNvPr>
          <p:cNvSpPr txBox="1"/>
          <p:nvPr/>
        </p:nvSpPr>
        <p:spPr>
          <a:xfrm>
            <a:off x="5392393" y="2605601"/>
            <a:ext cx="166168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16. STRUGGLE </a:t>
            </a:r>
          </a:p>
          <a:p>
            <a:r>
              <a:rPr lang="cs-CZ" sz="1600" dirty="0"/>
              <a:t>17. BRANDING </a:t>
            </a:r>
          </a:p>
          <a:p>
            <a:r>
              <a:rPr lang="cs-CZ" sz="1600" dirty="0"/>
              <a:t>18. VICTORY </a:t>
            </a:r>
          </a:p>
          <a:p>
            <a:r>
              <a:rPr lang="cs-CZ" sz="1600" dirty="0"/>
              <a:t>19. LIQUIDATION </a:t>
            </a:r>
          </a:p>
          <a:p>
            <a:r>
              <a:rPr lang="cs-CZ" sz="1600" dirty="0"/>
              <a:t>20. RETURN</a:t>
            </a:r>
          </a:p>
          <a:p>
            <a:r>
              <a:rPr lang="cs-CZ" sz="1600" dirty="0"/>
              <a:t>21. PURSUIT </a:t>
            </a:r>
          </a:p>
          <a:p>
            <a:r>
              <a:rPr lang="cs-CZ" sz="1600" dirty="0"/>
              <a:t>22. RESCUE </a:t>
            </a:r>
          </a:p>
          <a:p>
            <a:r>
              <a:rPr lang="cs-CZ" sz="1600" dirty="0"/>
              <a:t>23. UNRECOGNIZED ARRIVAL </a:t>
            </a:r>
          </a:p>
          <a:p>
            <a:r>
              <a:rPr lang="cs-CZ" sz="1600" dirty="0"/>
              <a:t>24. UNFOUNDED CLAIMS </a:t>
            </a:r>
          </a:p>
          <a:p>
            <a:r>
              <a:rPr lang="cs-CZ" sz="1600" dirty="0"/>
              <a:t>25. DIFFICULT TASK </a:t>
            </a:r>
          </a:p>
          <a:p>
            <a:r>
              <a:rPr lang="cs-CZ" sz="1600" dirty="0"/>
              <a:t>26. SOLUTION </a:t>
            </a:r>
          </a:p>
          <a:p>
            <a:r>
              <a:rPr lang="cs-CZ" sz="1600" dirty="0"/>
              <a:t>27. RECOGNITION </a:t>
            </a:r>
          </a:p>
          <a:p>
            <a:r>
              <a:rPr lang="cs-CZ" sz="1600" dirty="0"/>
              <a:t>28. EXPOSURE </a:t>
            </a:r>
          </a:p>
          <a:p>
            <a:r>
              <a:rPr lang="cs-CZ" sz="1600" dirty="0"/>
              <a:t>29. TRANSFIGURATION </a:t>
            </a:r>
          </a:p>
          <a:p>
            <a:r>
              <a:rPr lang="cs-CZ" sz="1600" dirty="0"/>
              <a:t>30. PUNISHMENT </a:t>
            </a:r>
          </a:p>
          <a:p>
            <a:r>
              <a:rPr lang="cs-CZ" sz="1600" dirty="0"/>
              <a:t>31. WEDDING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0A62BA-7ED6-400D-A6A8-F0AB48526AF8}"/>
              </a:ext>
            </a:extLst>
          </p:cNvPr>
          <p:cNvSpPr txBox="1"/>
          <p:nvPr/>
        </p:nvSpPr>
        <p:spPr>
          <a:xfrm>
            <a:off x="8733787" y="1216829"/>
            <a:ext cx="13291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Characters:</a:t>
            </a:r>
          </a:p>
          <a:p>
            <a:r>
              <a:rPr lang="en-US" dirty="0"/>
              <a:t>The villain </a:t>
            </a:r>
            <a:endParaRPr lang="cs-CZ" dirty="0"/>
          </a:p>
          <a:p>
            <a:r>
              <a:rPr lang="en-US" dirty="0"/>
              <a:t>The dispatcher </a:t>
            </a:r>
            <a:endParaRPr lang="cs-CZ" dirty="0"/>
          </a:p>
          <a:p>
            <a:r>
              <a:rPr lang="en-US" dirty="0"/>
              <a:t>The (magical) helper </a:t>
            </a:r>
            <a:endParaRPr lang="cs-CZ" dirty="0"/>
          </a:p>
          <a:p>
            <a:r>
              <a:rPr lang="en-US" dirty="0"/>
              <a:t>The princess or prize and her father </a:t>
            </a:r>
            <a:endParaRPr lang="cs-CZ" dirty="0"/>
          </a:p>
          <a:p>
            <a:r>
              <a:rPr lang="en-US" dirty="0"/>
              <a:t>The donor </a:t>
            </a:r>
            <a:endParaRPr lang="cs-CZ" dirty="0"/>
          </a:p>
          <a:p>
            <a:r>
              <a:rPr lang="en-US" dirty="0"/>
              <a:t>The hero or victim/seeker hero </a:t>
            </a:r>
            <a:endParaRPr lang="cs-CZ" dirty="0"/>
          </a:p>
          <a:p>
            <a:r>
              <a:rPr lang="en-US" dirty="0"/>
              <a:t>The false hero</a:t>
            </a:r>
          </a:p>
          <a:p>
            <a:r>
              <a:rPr lang="en-US" dirty="0"/>
              <a:t> 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4708F0-290F-48F1-AA6A-8F574E86A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63" y="3501597"/>
            <a:ext cx="2468101" cy="34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4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67" y="85879"/>
            <a:ext cx="12503728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  <a:r>
              <a:rPr lang="en-US" sz="3100" b="1" dirty="0">
                <a:latin typeface="Arial" charset="0"/>
                <a:cs typeface="Arial" charset="0"/>
              </a:rPr>
              <a:t>Vladimir </a:t>
            </a:r>
            <a:r>
              <a:rPr lang="en-US" sz="3100" b="1" dirty="0" err="1">
                <a:latin typeface="Arial" charset="0"/>
                <a:cs typeface="Arial" charset="0"/>
              </a:rPr>
              <a:t>Propp</a:t>
            </a:r>
            <a:r>
              <a:rPr lang="cs-CZ" sz="3100" b="1" dirty="0">
                <a:latin typeface="Arial" charset="0"/>
                <a:cs typeface="Arial" charset="0"/>
              </a:rPr>
              <a:t>: </a:t>
            </a:r>
            <a:r>
              <a:rPr lang="en-US" sz="3100" b="1" i="1" dirty="0">
                <a:latin typeface="Arial" charset="0"/>
                <a:cs typeface="Arial" charset="0"/>
              </a:rPr>
              <a:t>Morphology of the Folktale</a:t>
            </a:r>
            <a:r>
              <a:rPr lang="cs-CZ" sz="3100" b="1" i="1" dirty="0">
                <a:latin typeface="Arial" charset="0"/>
                <a:cs typeface="Arial" charset="0"/>
              </a:rPr>
              <a:t> 										          	</a:t>
            </a:r>
            <a:r>
              <a:rPr lang="en-US" sz="3100" b="1" dirty="0">
                <a:latin typeface="Arial" charset="0"/>
                <a:cs typeface="Arial" charset="0"/>
              </a:rPr>
              <a:t>(1928</a:t>
            </a:r>
            <a:r>
              <a:rPr lang="cs-CZ" sz="2800" b="1" dirty="0">
                <a:latin typeface="Arial" charset="0"/>
                <a:cs typeface="Arial" charset="0"/>
              </a:rPr>
              <a:t>)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9" y="931549"/>
            <a:ext cx="7997178" cy="5824851"/>
          </a:xfrm>
        </p:spPr>
      </p:pic>
    </p:spTree>
    <p:extLst>
      <p:ext uri="{BB962C8B-B14F-4D97-AF65-F5344CB8AC3E}">
        <p14:creationId xmlns:p14="http://schemas.microsoft.com/office/powerpoint/2010/main" val="267721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67" y="85879"/>
            <a:ext cx="12503728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>
                <a:latin typeface="Arial" charset="0"/>
                <a:cs typeface="Arial" charset="0"/>
              </a:rPr>
              <a:t>Russian formalism: </a:t>
            </a:r>
            <a:r>
              <a:rPr lang="en-US" sz="3100" b="1" dirty="0">
                <a:latin typeface="Arial" charset="0"/>
                <a:cs typeface="Arial" charset="0"/>
              </a:rPr>
              <a:t>Vladimir </a:t>
            </a:r>
            <a:r>
              <a:rPr lang="en-US" sz="3100" b="1" dirty="0" err="1">
                <a:latin typeface="Arial" charset="0"/>
                <a:cs typeface="Arial" charset="0"/>
              </a:rPr>
              <a:t>Propp</a:t>
            </a:r>
            <a:r>
              <a:rPr lang="cs-CZ" sz="3100" b="1" dirty="0">
                <a:latin typeface="Arial" charset="0"/>
                <a:cs typeface="Arial" charset="0"/>
              </a:rPr>
              <a:t>: </a:t>
            </a:r>
            <a:r>
              <a:rPr lang="en-US" sz="3100" b="1" i="1" dirty="0">
                <a:latin typeface="Arial" charset="0"/>
                <a:cs typeface="Arial" charset="0"/>
              </a:rPr>
              <a:t>Morphology of the Folktale</a:t>
            </a:r>
            <a:r>
              <a:rPr lang="cs-CZ" sz="3100" b="1" i="1" dirty="0">
                <a:latin typeface="Arial" charset="0"/>
                <a:cs typeface="Arial" charset="0"/>
              </a:rPr>
              <a:t> 										          	</a:t>
            </a:r>
            <a:r>
              <a:rPr lang="en-US" sz="3100" b="1" dirty="0">
                <a:latin typeface="Arial" charset="0"/>
                <a:cs typeface="Arial" charset="0"/>
              </a:rPr>
              <a:t>(1928</a:t>
            </a:r>
            <a:r>
              <a:rPr lang="cs-CZ" sz="2800" b="1" dirty="0">
                <a:latin typeface="Arial" charset="0"/>
                <a:cs typeface="Arial" charset="0"/>
              </a:rPr>
              <a:t>)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9" y="931549"/>
            <a:ext cx="7997178" cy="5824851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372AD3B-6F32-411D-8C59-1E7CC54D3A72}"/>
              </a:ext>
            </a:extLst>
          </p:cNvPr>
          <p:cNvSpPr/>
          <p:nvPr/>
        </p:nvSpPr>
        <p:spPr>
          <a:xfrm>
            <a:off x="8950828" y="4718957"/>
            <a:ext cx="3241172" cy="1818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Claude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Lévi-Strauss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(1908-2009)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structuralist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mythology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037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736" y="536895"/>
            <a:ext cx="11400639" cy="2234836"/>
          </a:xfrm>
        </p:spPr>
        <p:txBody>
          <a:bodyPr>
            <a:normAutofit fontScale="90000"/>
          </a:bodyPr>
          <a:lstStyle/>
          <a:p>
            <a:r>
              <a:rPr lang="cs-CZ" sz="4800" b="1" u="sng" dirty="0" err="1">
                <a:latin typeface="Arial" charset="0"/>
                <a:cs typeface="Arial" charset="0"/>
              </a:rPr>
              <a:t>Fairytale</a:t>
            </a:r>
            <a:r>
              <a:rPr lang="cs-CZ" sz="4800" b="1" u="sng" dirty="0">
                <a:latin typeface="Arial" charset="0"/>
                <a:cs typeface="Arial" charset="0"/>
              </a:rPr>
              <a:t> and Society. </a:t>
            </a:r>
            <a:br>
              <a:rPr lang="cs-CZ" sz="4800" b="1" u="sng" dirty="0">
                <a:latin typeface="Arial" charset="0"/>
                <a:cs typeface="Arial" charset="0"/>
              </a:rPr>
            </a:br>
            <a:r>
              <a:rPr lang="cs-CZ" sz="4800" b="1" u="sng" dirty="0" err="1">
                <a:latin typeface="Arial" charset="0"/>
                <a:cs typeface="Arial" charset="0"/>
              </a:rPr>
              <a:t>Fairytale</a:t>
            </a:r>
            <a:r>
              <a:rPr lang="cs-CZ" sz="4800" b="1" u="sng" dirty="0">
                <a:latin typeface="Arial" charset="0"/>
                <a:cs typeface="Arial" charset="0"/>
              </a:rPr>
              <a:t> and </a:t>
            </a:r>
            <a:r>
              <a:rPr lang="cs-CZ" sz="4800" b="1" u="sng" dirty="0" err="1">
                <a:latin typeface="Arial" charset="0"/>
                <a:cs typeface="Arial" charset="0"/>
              </a:rPr>
              <a:t>World</a:t>
            </a:r>
            <a:r>
              <a:rPr lang="cs-CZ" sz="4800" b="1" u="sng" dirty="0">
                <a:latin typeface="Arial" charset="0"/>
                <a:cs typeface="Arial" charset="0"/>
              </a:rPr>
              <a:t> </a:t>
            </a:r>
            <a:r>
              <a:rPr lang="cs-CZ" sz="4800" b="1" u="sng" dirty="0" err="1">
                <a:latin typeface="Arial" charset="0"/>
                <a:cs typeface="Arial" charset="0"/>
              </a:rPr>
              <a:t>around</a:t>
            </a:r>
            <a:r>
              <a:rPr lang="cs-CZ" sz="4800" b="1" u="sng" dirty="0">
                <a:latin typeface="Arial" charset="0"/>
                <a:cs typeface="Arial" charset="0"/>
              </a:rPr>
              <a:t> </a:t>
            </a:r>
            <a:r>
              <a:rPr lang="cs-CZ" sz="4800" b="1" u="sng" dirty="0" err="1">
                <a:latin typeface="Arial" charset="0"/>
                <a:cs typeface="Arial" charset="0"/>
              </a:rPr>
              <a:t>Us</a:t>
            </a:r>
            <a:r>
              <a:rPr lang="cs-CZ" sz="4800" b="1" u="sng" dirty="0">
                <a:latin typeface="Arial" charset="0"/>
                <a:cs typeface="Arial" charset="0"/>
              </a:rPr>
              <a:t>.</a:t>
            </a:r>
            <a:br>
              <a:rPr lang="cs-CZ" sz="4800" dirty="0"/>
            </a:br>
            <a:r>
              <a:rPr lang="cs-CZ" sz="4800" dirty="0" err="1"/>
              <a:t>Sociohistorical</a:t>
            </a:r>
            <a:r>
              <a:rPr lang="cs-CZ" sz="4800" dirty="0"/>
              <a:t>/ </a:t>
            </a:r>
            <a:r>
              <a:rPr lang="cs-CZ" sz="4800" dirty="0" err="1"/>
              <a:t>anthropological</a:t>
            </a:r>
            <a:r>
              <a:rPr lang="cs-CZ" sz="4800" dirty="0"/>
              <a:t> </a:t>
            </a:r>
            <a:r>
              <a:rPr lang="cs-CZ" sz="4800" dirty="0" err="1"/>
              <a:t>approach</a:t>
            </a:r>
            <a:r>
              <a:rPr lang="cs-CZ" sz="4800" dirty="0"/>
              <a:t> to </a:t>
            </a:r>
            <a:r>
              <a:rPr lang="cs-CZ" sz="4800" dirty="0" err="1"/>
              <a:t>fairytales</a:t>
            </a:r>
            <a:endParaRPr lang="cs-CZ" sz="4800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ADCDC3F-C942-4B37-B063-B97F23C26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267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736" y="536895"/>
            <a:ext cx="11400639" cy="2234836"/>
          </a:xfrm>
        </p:spPr>
        <p:txBody>
          <a:bodyPr>
            <a:normAutofit fontScale="90000"/>
          </a:bodyPr>
          <a:lstStyle/>
          <a:p>
            <a:r>
              <a:rPr lang="cs-CZ" sz="4800" b="1" u="sng" dirty="0" err="1">
                <a:latin typeface="Arial" charset="0"/>
                <a:cs typeface="Arial" charset="0"/>
              </a:rPr>
              <a:t>Fairytale</a:t>
            </a:r>
            <a:r>
              <a:rPr lang="cs-CZ" sz="4800" b="1" u="sng" dirty="0">
                <a:latin typeface="Arial" charset="0"/>
                <a:cs typeface="Arial" charset="0"/>
              </a:rPr>
              <a:t> and Society. </a:t>
            </a:r>
            <a:br>
              <a:rPr lang="cs-CZ" sz="4800" b="1" u="sng" dirty="0">
                <a:latin typeface="Arial" charset="0"/>
                <a:cs typeface="Arial" charset="0"/>
              </a:rPr>
            </a:br>
            <a:r>
              <a:rPr lang="cs-CZ" sz="4800" b="1" u="sng" dirty="0" err="1">
                <a:latin typeface="Arial" charset="0"/>
                <a:cs typeface="Arial" charset="0"/>
              </a:rPr>
              <a:t>Fairytale</a:t>
            </a:r>
            <a:r>
              <a:rPr lang="cs-CZ" sz="4800" b="1" u="sng" dirty="0">
                <a:latin typeface="Arial" charset="0"/>
                <a:cs typeface="Arial" charset="0"/>
              </a:rPr>
              <a:t> and </a:t>
            </a:r>
            <a:r>
              <a:rPr lang="cs-CZ" sz="4800" b="1" u="sng" dirty="0" err="1">
                <a:latin typeface="Arial" charset="0"/>
                <a:cs typeface="Arial" charset="0"/>
              </a:rPr>
              <a:t>World</a:t>
            </a:r>
            <a:r>
              <a:rPr lang="cs-CZ" sz="4800" b="1" u="sng" dirty="0">
                <a:latin typeface="Arial" charset="0"/>
                <a:cs typeface="Arial" charset="0"/>
              </a:rPr>
              <a:t> </a:t>
            </a:r>
            <a:r>
              <a:rPr lang="cs-CZ" sz="4800" b="1" u="sng" dirty="0" err="1">
                <a:latin typeface="Arial" charset="0"/>
                <a:cs typeface="Arial" charset="0"/>
              </a:rPr>
              <a:t>around</a:t>
            </a:r>
            <a:r>
              <a:rPr lang="cs-CZ" sz="4800" b="1" u="sng" dirty="0">
                <a:latin typeface="Arial" charset="0"/>
                <a:cs typeface="Arial" charset="0"/>
              </a:rPr>
              <a:t> </a:t>
            </a:r>
            <a:r>
              <a:rPr lang="cs-CZ" sz="4800" b="1" u="sng" dirty="0" err="1">
                <a:latin typeface="Arial" charset="0"/>
                <a:cs typeface="Arial" charset="0"/>
              </a:rPr>
              <a:t>Us</a:t>
            </a:r>
            <a:r>
              <a:rPr lang="cs-CZ" sz="4800" b="1" u="sng" dirty="0">
                <a:latin typeface="Arial" charset="0"/>
                <a:cs typeface="Arial" charset="0"/>
              </a:rPr>
              <a:t>.</a:t>
            </a:r>
            <a:br>
              <a:rPr lang="cs-CZ" sz="4800" dirty="0"/>
            </a:br>
            <a:r>
              <a:rPr lang="cs-CZ" sz="4800" dirty="0" err="1"/>
              <a:t>Sociohistorical</a:t>
            </a:r>
            <a:r>
              <a:rPr lang="cs-CZ" sz="4800" dirty="0"/>
              <a:t>/ </a:t>
            </a:r>
            <a:r>
              <a:rPr lang="cs-CZ" sz="4800" dirty="0" err="1"/>
              <a:t>anthropological</a:t>
            </a:r>
            <a:r>
              <a:rPr lang="cs-CZ" sz="4800" dirty="0"/>
              <a:t> </a:t>
            </a:r>
            <a:r>
              <a:rPr lang="cs-CZ" sz="4800" dirty="0" err="1"/>
              <a:t>approach</a:t>
            </a:r>
            <a:r>
              <a:rPr lang="cs-CZ" sz="4800" dirty="0"/>
              <a:t> to </a:t>
            </a:r>
            <a:r>
              <a:rPr lang="cs-CZ" sz="4800" dirty="0" err="1"/>
              <a:t>fairytales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7675" y="3246540"/>
            <a:ext cx="9174760" cy="662729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accent5"/>
                </a:solidFill>
              </a:rPr>
              <a:t>L. </a:t>
            </a:r>
            <a:r>
              <a:rPr lang="cs-CZ" sz="2800" dirty="0" err="1">
                <a:solidFill>
                  <a:schemeClr val="accent5"/>
                </a:solidFill>
              </a:rPr>
              <a:t>Röhrich</a:t>
            </a:r>
            <a:r>
              <a:rPr lang="cs-CZ" sz="2800" dirty="0">
                <a:solidFill>
                  <a:schemeClr val="accent5"/>
                </a:solidFill>
              </a:rPr>
              <a:t>: </a:t>
            </a:r>
            <a:r>
              <a:rPr lang="cs-CZ" sz="2800" i="1" dirty="0" err="1">
                <a:solidFill>
                  <a:srgbClr val="FF0000"/>
                </a:solidFill>
              </a:rPr>
              <a:t>Magic</a:t>
            </a:r>
            <a:endParaRPr lang="cs-CZ" sz="2800" i="1" dirty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12916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736" y="536895"/>
            <a:ext cx="11400639" cy="2234836"/>
          </a:xfrm>
        </p:spPr>
        <p:txBody>
          <a:bodyPr>
            <a:normAutofit fontScale="90000"/>
          </a:bodyPr>
          <a:lstStyle/>
          <a:p>
            <a:r>
              <a:rPr lang="cs-CZ" sz="4800" b="1" u="sng" dirty="0" err="1">
                <a:latin typeface="Arial" charset="0"/>
                <a:cs typeface="Arial" charset="0"/>
              </a:rPr>
              <a:t>Fairytale</a:t>
            </a:r>
            <a:r>
              <a:rPr lang="cs-CZ" sz="4800" b="1" u="sng" dirty="0">
                <a:latin typeface="Arial" charset="0"/>
                <a:cs typeface="Arial" charset="0"/>
              </a:rPr>
              <a:t> and Society. </a:t>
            </a:r>
            <a:br>
              <a:rPr lang="cs-CZ" sz="4800" b="1" u="sng" dirty="0">
                <a:latin typeface="Arial" charset="0"/>
                <a:cs typeface="Arial" charset="0"/>
              </a:rPr>
            </a:br>
            <a:r>
              <a:rPr lang="cs-CZ" sz="4800" b="1" u="sng" dirty="0" err="1">
                <a:latin typeface="Arial" charset="0"/>
                <a:cs typeface="Arial" charset="0"/>
              </a:rPr>
              <a:t>Fairytale</a:t>
            </a:r>
            <a:r>
              <a:rPr lang="cs-CZ" sz="4800" b="1" u="sng" dirty="0">
                <a:latin typeface="Arial" charset="0"/>
                <a:cs typeface="Arial" charset="0"/>
              </a:rPr>
              <a:t> and </a:t>
            </a:r>
            <a:r>
              <a:rPr lang="cs-CZ" sz="4800" b="1" u="sng" dirty="0" err="1">
                <a:latin typeface="Arial" charset="0"/>
                <a:cs typeface="Arial" charset="0"/>
              </a:rPr>
              <a:t>World</a:t>
            </a:r>
            <a:r>
              <a:rPr lang="cs-CZ" sz="4800" b="1" u="sng" dirty="0">
                <a:latin typeface="Arial" charset="0"/>
                <a:cs typeface="Arial" charset="0"/>
              </a:rPr>
              <a:t> </a:t>
            </a:r>
            <a:r>
              <a:rPr lang="cs-CZ" sz="4800" b="1" u="sng" dirty="0" err="1">
                <a:latin typeface="Arial" charset="0"/>
                <a:cs typeface="Arial" charset="0"/>
              </a:rPr>
              <a:t>around</a:t>
            </a:r>
            <a:r>
              <a:rPr lang="cs-CZ" sz="4800" b="1" u="sng" dirty="0">
                <a:latin typeface="Arial" charset="0"/>
                <a:cs typeface="Arial" charset="0"/>
              </a:rPr>
              <a:t> </a:t>
            </a:r>
            <a:r>
              <a:rPr lang="cs-CZ" sz="4800" b="1" u="sng" dirty="0" err="1">
                <a:latin typeface="Arial" charset="0"/>
                <a:cs typeface="Arial" charset="0"/>
              </a:rPr>
              <a:t>Us</a:t>
            </a:r>
            <a:r>
              <a:rPr lang="cs-CZ" sz="4800" b="1" u="sng" dirty="0">
                <a:latin typeface="Arial" charset="0"/>
                <a:cs typeface="Arial" charset="0"/>
              </a:rPr>
              <a:t>.</a:t>
            </a:r>
            <a:br>
              <a:rPr lang="cs-CZ" sz="4800" dirty="0"/>
            </a:br>
            <a:r>
              <a:rPr lang="cs-CZ" sz="4800" dirty="0" err="1"/>
              <a:t>Sociohistorical</a:t>
            </a:r>
            <a:r>
              <a:rPr lang="cs-CZ" sz="4800" dirty="0"/>
              <a:t>/ </a:t>
            </a:r>
            <a:r>
              <a:rPr lang="cs-CZ" sz="4800" dirty="0" err="1"/>
              <a:t>anthropological</a:t>
            </a:r>
            <a:r>
              <a:rPr lang="cs-CZ" sz="4800" dirty="0"/>
              <a:t> </a:t>
            </a:r>
            <a:r>
              <a:rPr lang="cs-CZ" sz="4800" dirty="0" err="1"/>
              <a:t>approach</a:t>
            </a:r>
            <a:r>
              <a:rPr lang="cs-CZ" sz="4800" dirty="0"/>
              <a:t> to </a:t>
            </a:r>
            <a:r>
              <a:rPr lang="cs-CZ" sz="4800" dirty="0" err="1"/>
              <a:t>fairytales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7675" y="3246540"/>
            <a:ext cx="9174760" cy="662729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accent5"/>
                </a:solidFill>
              </a:rPr>
              <a:t>L. </a:t>
            </a:r>
            <a:r>
              <a:rPr lang="cs-CZ" sz="2800" dirty="0" err="1">
                <a:solidFill>
                  <a:schemeClr val="accent5"/>
                </a:solidFill>
              </a:rPr>
              <a:t>Röhrich</a:t>
            </a:r>
            <a:r>
              <a:rPr lang="cs-CZ" sz="2800" dirty="0">
                <a:solidFill>
                  <a:schemeClr val="accent5"/>
                </a:solidFill>
              </a:rPr>
              <a:t>: </a:t>
            </a:r>
            <a:r>
              <a:rPr lang="cs-CZ" sz="2800" i="1" dirty="0" err="1">
                <a:solidFill>
                  <a:srgbClr val="FF0000"/>
                </a:solidFill>
              </a:rPr>
              <a:t>Magic</a:t>
            </a:r>
            <a:endParaRPr lang="cs-CZ" sz="2800" i="1" dirty="0">
              <a:solidFill>
                <a:srgbClr val="FF0000"/>
              </a:solidFill>
            </a:endParaRPr>
          </a:p>
          <a:p>
            <a:r>
              <a:rPr lang="cs-CZ" sz="2800" dirty="0">
                <a:solidFill>
                  <a:schemeClr val="accent5"/>
                </a:solidFill>
              </a:rPr>
              <a:t>L. </a:t>
            </a:r>
            <a:r>
              <a:rPr lang="cs-CZ" sz="2800" dirty="0" err="1">
                <a:solidFill>
                  <a:schemeClr val="accent5"/>
                </a:solidFill>
              </a:rPr>
              <a:t>Röhrich</a:t>
            </a:r>
            <a:r>
              <a:rPr lang="cs-CZ" sz="2800" dirty="0">
                <a:solidFill>
                  <a:schemeClr val="accent5"/>
                </a:solidFill>
              </a:rPr>
              <a:t>: </a:t>
            </a:r>
            <a:r>
              <a:rPr lang="cs-CZ" sz="2800" i="1" dirty="0" err="1">
                <a:solidFill>
                  <a:srgbClr val="FF0000"/>
                </a:solidFill>
              </a:rPr>
              <a:t>Manners</a:t>
            </a:r>
            <a:r>
              <a:rPr lang="cs-CZ" sz="2800" i="1" dirty="0">
                <a:solidFill>
                  <a:srgbClr val="FF0000"/>
                </a:solidFill>
              </a:rPr>
              <a:t> and </a:t>
            </a:r>
            <a:r>
              <a:rPr lang="cs-CZ" sz="2800" i="1" dirty="0" err="1">
                <a:solidFill>
                  <a:srgbClr val="FF0000"/>
                </a:solidFill>
              </a:rPr>
              <a:t>Customs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br>
              <a:rPr lang="cs-CZ" sz="2800" dirty="0"/>
            </a:br>
            <a:r>
              <a:rPr lang="cs-CZ" sz="2800" dirty="0"/>
              <a:t>(</a:t>
            </a:r>
            <a:r>
              <a:rPr lang="cs-CZ" sz="2800" dirty="0" err="1"/>
              <a:t>both</a:t>
            </a:r>
            <a:r>
              <a:rPr lang="cs-CZ" sz="2800" dirty="0"/>
              <a:t> in: </a:t>
            </a:r>
            <a:r>
              <a:rPr lang="cs-CZ" sz="2800" dirty="0" err="1"/>
              <a:t>Folktales</a:t>
            </a:r>
            <a:r>
              <a:rPr lang="cs-CZ" sz="2800" dirty="0"/>
              <a:t> and Reality, 1978)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12695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736" y="536895"/>
            <a:ext cx="11400639" cy="2234836"/>
          </a:xfrm>
        </p:spPr>
        <p:txBody>
          <a:bodyPr>
            <a:normAutofit fontScale="90000"/>
          </a:bodyPr>
          <a:lstStyle/>
          <a:p>
            <a:r>
              <a:rPr lang="cs-CZ" sz="4800" b="1" u="sng" dirty="0" err="1">
                <a:latin typeface="Arial" charset="0"/>
                <a:cs typeface="Arial" charset="0"/>
              </a:rPr>
              <a:t>Fairytale</a:t>
            </a:r>
            <a:r>
              <a:rPr lang="cs-CZ" sz="4800" b="1" u="sng" dirty="0">
                <a:latin typeface="Arial" charset="0"/>
                <a:cs typeface="Arial" charset="0"/>
              </a:rPr>
              <a:t> and Society. </a:t>
            </a:r>
            <a:br>
              <a:rPr lang="cs-CZ" sz="4800" b="1" u="sng" dirty="0">
                <a:latin typeface="Arial" charset="0"/>
                <a:cs typeface="Arial" charset="0"/>
              </a:rPr>
            </a:br>
            <a:r>
              <a:rPr lang="cs-CZ" sz="4800" b="1" u="sng" dirty="0" err="1">
                <a:latin typeface="Arial" charset="0"/>
                <a:cs typeface="Arial" charset="0"/>
              </a:rPr>
              <a:t>Fairytale</a:t>
            </a:r>
            <a:r>
              <a:rPr lang="cs-CZ" sz="4800" b="1" u="sng" dirty="0">
                <a:latin typeface="Arial" charset="0"/>
                <a:cs typeface="Arial" charset="0"/>
              </a:rPr>
              <a:t> and </a:t>
            </a:r>
            <a:r>
              <a:rPr lang="cs-CZ" sz="4800" b="1" u="sng" dirty="0" err="1">
                <a:latin typeface="Arial" charset="0"/>
                <a:cs typeface="Arial" charset="0"/>
              </a:rPr>
              <a:t>World</a:t>
            </a:r>
            <a:r>
              <a:rPr lang="cs-CZ" sz="4800" b="1" u="sng" dirty="0">
                <a:latin typeface="Arial" charset="0"/>
                <a:cs typeface="Arial" charset="0"/>
              </a:rPr>
              <a:t> </a:t>
            </a:r>
            <a:r>
              <a:rPr lang="cs-CZ" sz="4800" b="1" u="sng" dirty="0" err="1">
                <a:latin typeface="Arial" charset="0"/>
                <a:cs typeface="Arial" charset="0"/>
              </a:rPr>
              <a:t>around</a:t>
            </a:r>
            <a:r>
              <a:rPr lang="cs-CZ" sz="4800" b="1" u="sng" dirty="0">
                <a:latin typeface="Arial" charset="0"/>
                <a:cs typeface="Arial" charset="0"/>
              </a:rPr>
              <a:t> </a:t>
            </a:r>
            <a:r>
              <a:rPr lang="cs-CZ" sz="4800" b="1" u="sng" dirty="0" err="1">
                <a:latin typeface="Arial" charset="0"/>
                <a:cs typeface="Arial" charset="0"/>
              </a:rPr>
              <a:t>Us</a:t>
            </a:r>
            <a:r>
              <a:rPr lang="cs-CZ" sz="4800" b="1" u="sng" dirty="0">
                <a:latin typeface="Arial" charset="0"/>
                <a:cs typeface="Arial" charset="0"/>
              </a:rPr>
              <a:t>.</a:t>
            </a:r>
            <a:br>
              <a:rPr lang="cs-CZ" sz="4800" dirty="0"/>
            </a:br>
            <a:r>
              <a:rPr lang="cs-CZ" sz="4800" dirty="0" err="1"/>
              <a:t>Sociohistorical</a:t>
            </a:r>
            <a:r>
              <a:rPr lang="cs-CZ" sz="4800" dirty="0"/>
              <a:t>/ </a:t>
            </a:r>
            <a:r>
              <a:rPr lang="cs-CZ" sz="4800" dirty="0" err="1"/>
              <a:t>anthropological</a:t>
            </a:r>
            <a:r>
              <a:rPr lang="cs-CZ" sz="4800" dirty="0"/>
              <a:t> </a:t>
            </a:r>
            <a:r>
              <a:rPr lang="cs-CZ" sz="4800" dirty="0" err="1"/>
              <a:t>approach</a:t>
            </a:r>
            <a:r>
              <a:rPr lang="cs-CZ" sz="4800" dirty="0"/>
              <a:t> to </a:t>
            </a:r>
            <a:r>
              <a:rPr lang="cs-CZ" sz="4800" dirty="0" err="1"/>
              <a:t>fairytales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7675" y="3246540"/>
            <a:ext cx="9174760" cy="662729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accent5"/>
                </a:solidFill>
              </a:rPr>
              <a:t>L. </a:t>
            </a:r>
            <a:r>
              <a:rPr lang="cs-CZ" sz="2800" dirty="0" err="1">
                <a:solidFill>
                  <a:schemeClr val="accent5"/>
                </a:solidFill>
              </a:rPr>
              <a:t>Röhrich</a:t>
            </a:r>
            <a:r>
              <a:rPr lang="cs-CZ" sz="2800" dirty="0">
                <a:solidFill>
                  <a:schemeClr val="accent5"/>
                </a:solidFill>
              </a:rPr>
              <a:t>: </a:t>
            </a:r>
            <a:r>
              <a:rPr lang="cs-CZ" sz="2800" i="1" dirty="0" err="1">
                <a:solidFill>
                  <a:srgbClr val="FF0000"/>
                </a:solidFill>
              </a:rPr>
              <a:t>Magic</a:t>
            </a:r>
            <a:endParaRPr lang="cs-CZ" sz="2800" i="1" dirty="0">
              <a:solidFill>
                <a:srgbClr val="FF0000"/>
              </a:solidFill>
            </a:endParaRPr>
          </a:p>
          <a:p>
            <a:r>
              <a:rPr lang="cs-CZ" sz="2800" dirty="0">
                <a:solidFill>
                  <a:schemeClr val="accent5"/>
                </a:solidFill>
              </a:rPr>
              <a:t>L. </a:t>
            </a:r>
            <a:r>
              <a:rPr lang="cs-CZ" sz="2800" dirty="0" err="1">
                <a:solidFill>
                  <a:schemeClr val="accent5"/>
                </a:solidFill>
              </a:rPr>
              <a:t>Röhrich</a:t>
            </a:r>
            <a:r>
              <a:rPr lang="cs-CZ" sz="2800" dirty="0">
                <a:solidFill>
                  <a:schemeClr val="accent5"/>
                </a:solidFill>
              </a:rPr>
              <a:t>: </a:t>
            </a:r>
            <a:r>
              <a:rPr lang="cs-CZ" sz="2800" i="1" dirty="0" err="1">
                <a:solidFill>
                  <a:srgbClr val="FF0000"/>
                </a:solidFill>
              </a:rPr>
              <a:t>Manners</a:t>
            </a:r>
            <a:r>
              <a:rPr lang="cs-CZ" sz="2800" i="1" dirty="0">
                <a:solidFill>
                  <a:srgbClr val="FF0000"/>
                </a:solidFill>
              </a:rPr>
              <a:t> and </a:t>
            </a:r>
            <a:r>
              <a:rPr lang="cs-CZ" sz="2800" i="1" dirty="0" err="1">
                <a:solidFill>
                  <a:srgbClr val="FF0000"/>
                </a:solidFill>
              </a:rPr>
              <a:t>Customs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br>
              <a:rPr lang="cs-CZ" sz="2800" dirty="0"/>
            </a:br>
            <a:r>
              <a:rPr lang="cs-CZ" sz="2800" dirty="0"/>
              <a:t>(</a:t>
            </a:r>
            <a:r>
              <a:rPr lang="cs-CZ" sz="2800" dirty="0" err="1"/>
              <a:t>both</a:t>
            </a:r>
            <a:r>
              <a:rPr lang="cs-CZ" sz="2800" dirty="0"/>
              <a:t> in: </a:t>
            </a:r>
            <a:r>
              <a:rPr lang="cs-CZ" sz="2800" dirty="0" err="1"/>
              <a:t>Folktales</a:t>
            </a:r>
            <a:r>
              <a:rPr lang="cs-CZ" sz="2800" dirty="0"/>
              <a:t> and Reality, 1978) </a:t>
            </a:r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64E0C8-E68E-4C8A-94BA-29243F177A32}"/>
              </a:ext>
            </a:extLst>
          </p:cNvPr>
          <p:cNvSpPr txBox="1"/>
          <p:nvPr/>
        </p:nvSpPr>
        <p:spPr>
          <a:xfrm>
            <a:off x="886436" y="5143282"/>
            <a:ext cx="10419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accent5"/>
                </a:solidFill>
              </a:rPr>
              <a:t>V. </a:t>
            </a:r>
            <a:r>
              <a:rPr lang="cs-CZ" sz="2800" dirty="0" err="1">
                <a:solidFill>
                  <a:schemeClr val="accent5"/>
                </a:solidFill>
              </a:rPr>
              <a:t>Propp</a:t>
            </a:r>
            <a:r>
              <a:rPr lang="cs-CZ" sz="2800" dirty="0">
                <a:solidFill>
                  <a:schemeClr val="accent5"/>
                </a:solidFill>
              </a:rPr>
              <a:t>: </a:t>
            </a:r>
            <a:r>
              <a:rPr lang="cs-CZ" sz="2800" i="1" dirty="0" err="1">
                <a:solidFill>
                  <a:srgbClr val="FF0000"/>
                </a:solidFill>
              </a:rPr>
              <a:t>Historical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Roots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of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the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Wondertale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sz="2800" dirty="0"/>
              <a:t>(</a:t>
            </a:r>
            <a:r>
              <a:rPr lang="cs-CZ" sz="2800" dirty="0" err="1"/>
              <a:t>in:Theory</a:t>
            </a:r>
            <a:r>
              <a:rPr lang="cs-CZ" sz="2800" dirty="0"/>
              <a:t> and </a:t>
            </a:r>
            <a:r>
              <a:rPr lang="cs-CZ" sz="2800" dirty="0" err="1"/>
              <a:t>History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Folklore, 1928 )</a:t>
            </a:r>
          </a:p>
        </p:txBody>
      </p:sp>
    </p:spTree>
    <p:extLst>
      <p:ext uri="{BB962C8B-B14F-4D97-AF65-F5344CB8AC3E}">
        <p14:creationId xmlns:p14="http://schemas.microsoft.com/office/powerpoint/2010/main" val="32136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6772FDB-E2CF-4158-8B34-1B392DEE9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6" y="-513428"/>
            <a:ext cx="9077483" cy="7371428"/>
          </a:xfrm>
          <a:prstGeom prst="rect">
            <a:avLst/>
          </a:prstGeom>
        </p:spPr>
      </p:pic>
      <p:sp>
        <p:nvSpPr>
          <p:cNvPr id="16" name="Znak násobení 15">
            <a:extLst>
              <a:ext uri="{FF2B5EF4-FFF2-40B4-BE49-F238E27FC236}">
                <a16:creationId xmlns:a16="http://schemas.microsoft.com/office/drawing/2014/main" id="{19BB2FDD-25CA-4B10-964B-738F98F42E53}"/>
              </a:ext>
            </a:extLst>
          </p:cNvPr>
          <p:cNvSpPr/>
          <p:nvPr/>
        </p:nvSpPr>
        <p:spPr>
          <a:xfrm>
            <a:off x="4735585" y="6164801"/>
            <a:ext cx="167780" cy="2236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nak násobení 16">
            <a:extLst>
              <a:ext uri="{FF2B5EF4-FFF2-40B4-BE49-F238E27FC236}">
                <a16:creationId xmlns:a16="http://schemas.microsoft.com/office/drawing/2014/main" id="{8AD26B79-8403-415D-B35A-F96F0378E0B2}"/>
              </a:ext>
            </a:extLst>
          </p:cNvPr>
          <p:cNvSpPr/>
          <p:nvPr/>
        </p:nvSpPr>
        <p:spPr>
          <a:xfrm>
            <a:off x="4729293" y="5489191"/>
            <a:ext cx="167781" cy="2236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nak násobení 17">
            <a:extLst>
              <a:ext uri="{FF2B5EF4-FFF2-40B4-BE49-F238E27FC236}">
                <a16:creationId xmlns:a16="http://schemas.microsoft.com/office/drawing/2014/main" id="{194DC334-E3C5-4C58-871B-AC0A00E28C92}"/>
              </a:ext>
            </a:extLst>
          </p:cNvPr>
          <p:cNvSpPr/>
          <p:nvPr/>
        </p:nvSpPr>
        <p:spPr>
          <a:xfrm>
            <a:off x="4723000" y="4785575"/>
            <a:ext cx="180364" cy="1793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A6A04DF-8277-4FC7-9A8D-C7A2A8CEA710}"/>
              </a:ext>
            </a:extLst>
          </p:cNvPr>
          <p:cNvSpPr txBox="1"/>
          <p:nvPr/>
        </p:nvSpPr>
        <p:spPr>
          <a:xfrm>
            <a:off x="4246725" y="4662292"/>
            <a:ext cx="14516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A</a:t>
            </a:r>
            <a:r>
              <a:rPr lang="cs-CZ" sz="1600" dirty="0"/>
              <a:t>  </a:t>
            </a:r>
          </a:p>
          <a:p>
            <a:endParaRPr lang="cs-CZ" sz="1600" dirty="0"/>
          </a:p>
          <a:p>
            <a:r>
              <a:rPr lang="cs-CZ" sz="1600" dirty="0"/>
              <a:t>  </a:t>
            </a:r>
          </a:p>
          <a:p>
            <a:r>
              <a:rPr lang="cs-CZ" sz="1600" dirty="0"/>
              <a:t>   B</a:t>
            </a:r>
          </a:p>
          <a:p>
            <a:endParaRPr lang="cs-CZ" dirty="0"/>
          </a:p>
          <a:p>
            <a:r>
              <a:rPr lang="cs-CZ" sz="1600" dirty="0"/>
              <a:t>    </a:t>
            </a:r>
          </a:p>
          <a:p>
            <a:r>
              <a:rPr lang="cs-CZ" sz="1600" dirty="0"/>
              <a:t>    C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196F43-E656-4540-9A0E-CE6743622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54" y="1825625"/>
            <a:ext cx="9642446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Arial" charset="0"/>
                <a:cs typeface="Arial" charset="0"/>
              </a:rPr>
              <a:t> </a:t>
            </a:r>
          </a:p>
          <a:p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946895E5-8484-4C46-895E-9E3FAE6B2ADA}"/>
              </a:ext>
            </a:extLst>
          </p:cNvPr>
          <p:cNvSpPr txBox="1">
            <a:spLocks/>
          </p:cNvSpPr>
          <p:nvPr/>
        </p:nvSpPr>
        <p:spPr>
          <a:xfrm>
            <a:off x="838200" y="323996"/>
            <a:ext cx="11643918" cy="3003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Diffusion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Expansion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parallel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evolution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theories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origin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Material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First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Research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on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Fairytales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7393" y="181343"/>
            <a:ext cx="11643918" cy="3003257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Diffusion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Expansion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parallel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evolution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theories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</a:rPr>
              <a:t>origin</a:t>
            </a:r>
            <a:endParaRPr lang="cs-CZ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Material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First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Research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on </a:t>
            </a:r>
            <a:r>
              <a:rPr lang="cs-CZ" sz="2000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Fairytales</a:t>
            </a:r>
            <a:r>
              <a:rPr lang="cs-CZ" sz="20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(handout)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361CCAA-4C28-4617-90F4-1D93DA948D8C}"/>
              </a:ext>
            </a:extLst>
          </p:cNvPr>
          <p:cNvSpPr/>
          <p:nvPr/>
        </p:nvSpPr>
        <p:spPr>
          <a:xfrm>
            <a:off x="1" y="2073354"/>
            <a:ext cx="1219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charset="0"/>
                <a:cs typeface="Arial" charset="0"/>
              </a:rPr>
              <a:t>1. Migratory theory</a:t>
            </a:r>
            <a:r>
              <a:rPr lang="cs-CZ" sz="3200" b="1" dirty="0">
                <a:latin typeface="Arial" charset="0"/>
                <a:cs typeface="Arial" charset="0"/>
              </a:rPr>
              <a:t> = </a:t>
            </a:r>
            <a:r>
              <a:rPr lang="en-US" sz="3200" b="1" dirty="0">
                <a:latin typeface="Arial" charset="0"/>
                <a:cs typeface="Arial" charset="0"/>
              </a:rPr>
              <a:t>theory of </a:t>
            </a:r>
            <a:r>
              <a:rPr lang="en-US" sz="3200" b="1" dirty="0" err="1">
                <a:latin typeface="Arial" charset="0"/>
                <a:cs typeface="Arial" charset="0"/>
              </a:rPr>
              <a:t>dif</a:t>
            </a:r>
            <a:r>
              <a:rPr lang="cs-CZ" sz="3200" b="1" dirty="0">
                <a:latin typeface="Arial" charset="0"/>
                <a:cs typeface="Arial" charset="0"/>
              </a:rPr>
              <a:t>f</a:t>
            </a:r>
            <a:r>
              <a:rPr lang="en-US" sz="3200" b="1" dirty="0" err="1">
                <a:latin typeface="Arial" charset="0"/>
                <a:cs typeface="Arial" charset="0"/>
              </a:rPr>
              <a:t>usion</a:t>
            </a:r>
            <a:r>
              <a:rPr lang="en-US" sz="3200" b="1" dirty="0">
                <a:latin typeface="Arial" charset="0"/>
                <a:cs typeface="Arial" charset="0"/>
              </a:rPr>
              <a:t>    </a:t>
            </a:r>
          </a:p>
          <a:p>
            <a:pPr algn="ctr"/>
            <a:r>
              <a:rPr lang="en-US" sz="3200" b="1" dirty="0">
                <a:latin typeface="Arial" charset="0"/>
                <a:cs typeface="Arial" charset="0"/>
              </a:rPr>
              <a:t>    ( = theory of monogenesis) </a:t>
            </a:r>
          </a:p>
          <a:p>
            <a:r>
              <a:rPr lang="en-US" sz="3200" b="1" dirty="0">
                <a:latin typeface="Arial" charset="0"/>
                <a:cs typeface="Arial" charset="0"/>
              </a:rPr>
              <a:t> </a:t>
            </a:r>
          </a:p>
          <a:p>
            <a:pPr algn="ctr"/>
            <a:endParaRPr lang="cs-CZ" sz="3200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04174F-E657-4C50-931A-06B8BFA17CDF}"/>
              </a:ext>
            </a:extLst>
          </p:cNvPr>
          <p:cNvSpPr txBox="1">
            <a:spLocks/>
          </p:cNvSpPr>
          <p:nvPr/>
        </p:nvSpPr>
        <p:spPr>
          <a:xfrm>
            <a:off x="643180" y="3648381"/>
            <a:ext cx="11194409" cy="3792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6300" b="1" dirty="0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800" b="1" dirty="0">
                <a:latin typeface="Arial" charset="0"/>
                <a:cs typeface="Arial" charset="0"/>
              </a:rPr>
              <a:t>2. Theory of </a:t>
            </a:r>
            <a:r>
              <a:rPr lang="en-US" sz="14800" b="1" dirty="0" err="1">
                <a:latin typeface="Arial" charset="0"/>
                <a:cs typeface="Arial" charset="0"/>
              </a:rPr>
              <a:t>paralel</a:t>
            </a:r>
            <a:r>
              <a:rPr lang="en-US" sz="14800" b="1" dirty="0">
                <a:latin typeface="Arial" charset="0"/>
                <a:cs typeface="Arial" charset="0"/>
              </a:rPr>
              <a:t> evolution 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800" b="1" dirty="0">
                <a:latin typeface="Arial" charset="0"/>
                <a:cs typeface="Arial" charset="0"/>
              </a:rPr>
              <a:t>( = polygenesis)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800" i="1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700" i="1" dirty="0">
              <a:latin typeface="Arial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700" dirty="0">
                <a:latin typeface="Arial" charset="0"/>
                <a:cs typeface="Arial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latin typeface="Arial" charset="0"/>
                <a:cs typeface="Arial" charset="0"/>
              </a:rPr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2466363"/>
            <a:ext cx="10254842" cy="371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          </a:t>
            </a:r>
          </a:p>
          <a:p>
            <a:pPr marL="0" indent="0">
              <a:buNone/>
            </a:pPr>
            <a:r>
              <a:rPr lang="en-US" i="1" dirty="0">
                <a:latin typeface="Arial" charset="0"/>
                <a:cs typeface="Arial" charset="0"/>
              </a:rPr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3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0301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3BE02AC9-FDE2-4D3B-9C25-0A2D105E7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0" y="1837590"/>
            <a:ext cx="2178016" cy="10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9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88" y="365125"/>
            <a:ext cx="10506512" cy="155595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" charset="0"/>
                <a:cs typeface="Arial" charset="0"/>
              </a:rPr>
            </a:br>
            <a:br>
              <a:rPr lang="cs-CZ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2. Theory of </a:t>
            </a:r>
            <a:r>
              <a:rPr lang="en-US" b="1" dirty="0" err="1">
                <a:latin typeface="Arial" charset="0"/>
                <a:cs typeface="Arial" charset="0"/>
              </a:rPr>
              <a:t>paralel</a:t>
            </a:r>
            <a:r>
              <a:rPr lang="en-US" b="1" dirty="0">
                <a:latin typeface="Arial" charset="0"/>
                <a:cs typeface="Arial" charset="0"/>
              </a:rPr>
              <a:t> evolution  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( = polygenesis):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 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4FA585-81C3-4CC6-916F-A5EB43261023}"/>
              </a:ext>
            </a:extLst>
          </p:cNvPr>
          <p:cNvSpPr/>
          <p:nvPr/>
        </p:nvSpPr>
        <p:spPr>
          <a:xfrm>
            <a:off x="217095" y="2000451"/>
            <a:ext cx="600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 charset="0"/>
                <a:cs typeface="Arial" charset="0"/>
              </a:rPr>
              <a:t>a) natural school</a:t>
            </a:r>
            <a:endParaRPr lang="cs-CZ" sz="3200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3BE02AC9-FDE2-4D3B-9C25-0A2D105E7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0" y="1837590"/>
            <a:ext cx="2178016" cy="10504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552056C-F78A-4564-9B4D-C75E6E76F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7" y="1841096"/>
            <a:ext cx="1046973" cy="1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5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Microsoft Office PowerPoint</Application>
  <PresentationFormat>Širokoúhlá obrazovka</PresentationFormat>
  <Paragraphs>429</Paragraphs>
  <Slides>37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2. Theory of paralel evolution    ( = polygenesis):   </vt:lpstr>
      <vt:lpstr>  2. Theory of paralel evolution    ( = polygenesis):   </vt:lpstr>
      <vt:lpstr>  2. Theory of paralel evolution    ( = polygenesis):   </vt:lpstr>
      <vt:lpstr>  2. Theory of paralel evolution    ( = polygenesis):   </vt:lpstr>
      <vt:lpstr>  2. Theory of paralel evolution    ( = polygenesis):   </vt:lpstr>
      <vt:lpstr>  2. Theory of paralel evolution    ( = polygenesis):   </vt:lpstr>
      <vt:lpstr>  2. Theory of paralel evolution    ( = polygenesis):   </vt:lpstr>
      <vt:lpstr>  2. Theory of paralel evolution    ( = polygenesis):   </vt:lpstr>
      <vt:lpstr>  2. Theory of paralel evolution    ( = polygenesis):   </vt:lpstr>
      <vt:lpstr>  2. Theory of paralel evolution    ( = polygenesis):   </vt:lpstr>
      <vt:lpstr>Prezentace aplikace PowerPoint</vt:lpstr>
      <vt:lpstr>Prezentace aplikace PowerPoint</vt:lpstr>
      <vt:lpstr>Prezentace aplikace PowerPoint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  Organizing, labeling, ordering  ( = first classification)   </vt:lpstr>
      <vt:lpstr>Russian formalism: Vladimir Propp: Morphology of the Folktale                      (1928)</vt:lpstr>
      <vt:lpstr>Russian formalism: Vladimir Propp: Morphology of the Folktale                      (1928)</vt:lpstr>
      <vt:lpstr>Fairytale and Society.  Fairytale and World around Us. Sociohistorical/ anthropological approach to fairytales</vt:lpstr>
      <vt:lpstr>Fairytale and Society.  Fairytale and World around Us. Sociohistorical/ anthropological approach to fairytales</vt:lpstr>
      <vt:lpstr>Fairytale and Society.  Fairytale and World around Us. Sociohistorical/ anthropological approach to fairytales</vt:lpstr>
      <vt:lpstr>Fairytale and Society.  Fairytale and World around Us. Sociohistorical/ anthropological approach to fairytales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research into fairytales</dc:title>
  <dc:creator/>
  <cp:lastModifiedBy/>
  <cp:revision>8</cp:revision>
  <dcterms:created xsi:type="dcterms:W3CDTF">2012-08-16T00:56:33Z</dcterms:created>
  <dcterms:modified xsi:type="dcterms:W3CDTF">2021-03-05T12:56:07Z</dcterms:modified>
</cp:coreProperties>
</file>