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62" r:id="rId5"/>
    <p:sldId id="259" r:id="rId6"/>
    <p:sldId id="261" r:id="rId7"/>
    <p:sldId id="260" r:id="rId8"/>
    <p:sldId id="264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4A70-E782-417D-BE5C-2C4B701FCE70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B630-3826-43D2-AB35-9C0893E52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86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4A70-E782-417D-BE5C-2C4B701FCE70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B630-3826-43D2-AB35-9C0893E52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567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4A70-E782-417D-BE5C-2C4B701FCE70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B630-3826-43D2-AB35-9C0893E52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047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4A70-E782-417D-BE5C-2C4B701FCE70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B630-3826-43D2-AB35-9C0893E52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947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4A70-E782-417D-BE5C-2C4B701FCE70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B630-3826-43D2-AB35-9C0893E52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48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4A70-E782-417D-BE5C-2C4B701FCE70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B630-3826-43D2-AB35-9C0893E52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142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4A70-E782-417D-BE5C-2C4B701FCE70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B630-3826-43D2-AB35-9C0893E52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044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4A70-E782-417D-BE5C-2C4B701FCE70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B630-3826-43D2-AB35-9C0893E52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91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4A70-E782-417D-BE5C-2C4B701FCE70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B630-3826-43D2-AB35-9C0893E52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00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4A70-E782-417D-BE5C-2C4B701FCE70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B630-3826-43D2-AB35-9C0893E52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66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4A70-E782-417D-BE5C-2C4B701FCE70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B630-3826-43D2-AB35-9C0893E52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37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64A70-E782-417D-BE5C-2C4B701FCE70}" type="datetimeFigureOut">
              <a:rPr lang="cs-CZ" smtClean="0"/>
              <a:t>20.12.2018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DB630-3826-43D2-AB35-9C0893E52C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39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944216"/>
          </a:xfrm>
        </p:spPr>
        <p:txBody>
          <a:bodyPr>
            <a:noAutofit/>
          </a:bodyPr>
          <a:lstStyle/>
          <a:p>
            <a:r>
              <a:rPr lang="cs-CZ" sz="6000" dirty="0" smtClean="0"/>
              <a:t>Slovník české frazeologie a idiomatiky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Hlavní redakce:</a:t>
            </a:r>
          </a:p>
          <a:p>
            <a:r>
              <a:rPr lang="cs-CZ" sz="2400" dirty="0" smtClean="0"/>
              <a:t>prof. PhDr. František Čermák, DrSc.</a:t>
            </a:r>
          </a:p>
          <a:p>
            <a:r>
              <a:rPr lang="cs-CZ" sz="2400" dirty="0" smtClean="0"/>
              <a:t>Doc. PhDr. Jiří Hronek, CSc.</a:t>
            </a:r>
          </a:p>
          <a:p>
            <a:r>
              <a:rPr lang="cs-CZ" sz="2400" dirty="0" smtClean="0"/>
              <a:t>PhDr. Jaroslav Machač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3155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8256917" cy="6192688"/>
          </a:xfrm>
        </p:spPr>
      </p:pic>
    </p:spTree>
    <p:extLst>
      <p:ext uri="{BB962C8B-B14F-4D97-AF65-F5344CB8AC3E}">
        <p14:creationId xmlns:p14="http://schemas.microsoft.com/office/powerpoint/2010/main" val="330280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bezmála 20 dalších lingvistů</a:t>
            </a:r>
          </a:p>
          <a:p>
            <a:r>
              <a:rPr lang="cs-CZ" sz="2800" dirty="0" smtClean="0"/>
              <a:t>4 svazky: Přirovnání, Výrazy neslovesné, Výrazy slovesné A-P, Výrazy slovesné R-Ž</a:t>
            </a:r>
          </a:p>
          <a:p>
            <a:r>
              <a:rPr lang="cs-CZ" sz="2800" dirty="0" smtClean="0"/>
              <a:t>nakladatelství Academia: 1983, 1988, 1994</a:t>
            </a:r>
          </a:p>
          <a:p>
            <a:r>
              <a:rPr lang="cs-CZ" sz="2800" dirty="0" smtClean="0"/>
              <a:t>496, 512, 757 a 634 stran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slovník vznikal od 60. let na </a:t>
            </a:r>
            <a:r>
              <a:rPr lang="cs-CZ" sz="2800" dirty="0" smtClean="0"/>
              <a:t>FF </a:t>
            </a:r>
            <a:r>
              <a:rPr lang="cs-CZ" sz="2800" dirty="0" smtClean="0"/>
              <a:t>UK - původně jako omezená příručka</a:t>
            </a:r>
          </a:p>
          <a:p>
            <a:r>
              <a:rPr lang="cs-CZ" sz="2800" dirty="0" smtClean="0"/>
              <a:t>od 2. svazku - kolektiv lexikografického oddělení Ústavu pro jazyk český ČSAV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863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Předmluva/Úvodní poznámka</a:t>
            </a:r>
          </a:p>
          <a:p>
            <a:r>
              <a:rPr lang="cs-CZ" sz="2800" dirty="0" smtClean="0"/>
              <a:t>Zásady zpracování a užívání slovníku</a:t>
            </a:r>
          </a:p>
          <a:p>
            <a:r>
              <a:rPr lang="cs-CZ" sz="2800" dirty="0" smtClean="0"/>
              <a:t>Seznam zkratek a značek</a:t>
            </a:r>
          </a:p>
          <a:p>
            <a:r>
              <a:rPr lang="cs-CZ" sz="2800" dirty="0" smtClean="0"/>
              <a:t>Souborná bibliografie pramenů</a:t>
            </a:r>
          </a:p>
          <a:p>
            <a:r>
              <a:rPr lang="cs-CZ" sz="2800" dirty="0" smtClean="0"/>
              <a:t>Slovník </a:t>
            </a:r>
          </a:p>
          <a:p>
            <a:r>
              <a:rPr lang="cs-CZ" sz="2800" dirty="0" smtClean="0"/>
              <a:t>Věcný a sémantický rejstřík</a:t>
            </a:r>
          </a:p>
          <a:p>
            <a:r>
              <a:rPr lang="cs-CZ" sz="2800" dirty="0" smtClean="0"/>
              <a:t>Výkladová studie (Přirovnání – F. Čermák apod.)</a:t>
            </a:r>
          </a:p>
          <a:p>
            <a:r>
              <a:rPr lang="cs-CZ" sz="2800" dirty="0" smtClean="0"/>
              <a:t>Dodatky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640" y="1268760"/>
            <a:ext cx="2232248" cy="30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99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soubor </a:t>
            </a:r>
            <a:r>
              <a:rPr lang="cs-CZ" sz="2800" dirty="0" smtClean="0"/>
              <a:t>ustálených víceslovných pojmenování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zvláštní pozornost věnuje běžně užívaným výrazům mluveného jazyka, spisovným i nespisovným</a:t>
            </a:r>
          </a:p>
          <a:p>
            <a:r>
              <a:rPr lang="cs-CZ" sz="2800" dirty="0" smtClean="0"/>
              <a:t>nepřihlíží </a:t>
            </a:r>
            <a:r>
              <a:rPr lang="cs-CZ" sz="2800" dirty="0" smtClean="0"/>
              <a:t>k individuálním autorským </a:t>
            </a:r>
            <a:r>
              <a:rPr lang="cs-CZ" sz="2800" dirty="0" smtClean="0"/>
              <a:t>výrazům</a:t>
            </a:r>
          </a:p>
          <a:p>
            <a:r>
              <a:rPr lang="cs-CZ" sz="2800" dirty="0" smtClean="0"/>
              <a:t>jedno </a:t>
            </a:r>
            <a:r>
              <a:rPr lang="cs-CZ" sz="2800" dirty="0" smtClean="0"/>
              <a:t>z hlavních kritérií výběru hesel – frekvence užívání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mnohostranná příručka pro nejširší </a:t>
            </a:r>
            <a:r>
              <a:rPr lang="cs-CZ" sz="2800" dirty="0" smtClean="0"/>
              <a:t>veřejnost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1039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Vytyčené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má být příručkou pro ověření a zjištění příležitostné a systematické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má být zdrojem poučení vedoucím k aktivnímu užívání výrazu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má sloužit domácímu i zahraničnímu uživateli ke studiu vztahů mezi sledovanými jazyky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má přiblížit současný stav české frazeologie a idiomatiky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5086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0"/>
            <a:ext cx="5770756" cy="6858000"/>
          </a:xfrm>
        </p:spPr>
      </p:pic>
      <p:sp>
        <p:nvSpPr>
          <p:cNvPr id="5" name="TextovéPole 4"/>
          <p:cNvSpPr txBox="1"/>
          <p:nvPr/>
        </p:nvSpPr>
        <p:spPr>
          <a:xfrm>
            <a:off x="6588224" y="1484784"/>
            <a:ext cx="24482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kniž</a:t>
            </a:r>
            <a:r>
              <a:rPr lang="cs-CZ" dirty="0" smtClean="0"/>
              <a:t> – knižní</a:t>
            </a:r>
          </a:p>
          <a:p>
            <a:r>
              <a:rPr lang="cs-CZ" b="1" dirty="0" smtClean="0"/>
              <a:t>důraz </a:t>
            </a:r>
            <a:r>
              <a:rPr lang="cs-CZ" dirty="0" smtClean="0"/>
              <a:t>– důrazný</a:t>
            </a:r>
          </a:p>
          <a:p>
            <a:r>
              <a:rPr lang="cs-CZ" b="1" dirty="0" smtClean="0"/>
              <a:t>0</a:t>
            </a:r>
            <a:r>
              <a:rPr lang="cs-CZ" dirty="0" smtClean="0"/>
              <a:t> – negativní gramatická charakteristika</a:t>
            </a:r>
          </a:p>
          <a:p>
            <a:r>
              <a:rPr lang="cs-CZ" b="1" dirty="0" err="1" smtClean="0"/>
              <a:t>pl</a:t>
            </a:r>
            <a:r>
              <a:rPr lang="cs-CZ" dirty="0"/>
              <a:t> </a:t>
            </a:r>
            <a:r>
              <a:rPr lang="cs-CZ" dirty="0" smtClean="0"/>
              <a:t>– plurál</a:t>
            </a:r>
          </a:p>
          <a:p>
            <a:r>
              <a:rPr lang="cs-CZ" b="1" dirty="0" smtClean="0"/>
              <a:t>Verb</a:t>
            </a:r>
            <a:r>
              <a:rPr lang="cs-CZ" dirty="0" smtClean="0"/>
              <a:t> – verbalizace</a:t>
            </a:r>
          </a:p>
          <a:p>
            <a:r>
              <a:rPr lang="cs-CZ" b="1" dirty="0" smtClean="0"/>
              <a:t>S</a:t>
            </a:r>
            <a:r>
              <a:rPr lang="cs-CZ" dirty="0" smtClean="0"/>
              <a:t> – synonymum</a:t>
            </a:r>
          </a:p>
          <a:p>
            <a:r>
              <a:rPr lang="cs-CZ" b="1" dirty="0" err="1" smtClean="0"/>
              <a:t>Cf</a:t>
            </a:r>
            <a:r>
              <a:rPr lang="cs-CZ" dirty="0" smtClean="0"/>
              <a:t> – výrazy významově blízké</a:t>
            </a:r>
          </a:p>
          <a:p>
            <a:r>
              <a:rPr lang="cs-CZ" b="1" dirty="0" smtClean="0"/>
              <a:t>A</a:t>
            </a:r>
            <a:r>
              <a:rPr lang="cs-CZ" dirty="0" smtClean="0"/>
              <a:t> – anglický ekvivalent</a:t>
            </a:r>
          </a:p>
          <a:p>
            <a:r>
              <a:rPr lang="cs-CZ" b="1" dirty="0" smtClean="0"/>
              <a:t>N</a:t>
            </a:r>
            <a:r>
              <a:rPr lang="cs-CZ" dirty="0" smtClean="0"/>
              <a:t> – německý ekvivalent</a:t>
            </a:r>
          </a:p>
          <a:p>
            <a:r>
              <a:rPr lang="cs-CZ" b="1" dirty="0" smtClean="0"/>
              <a:t>F</a:t>
            </a:r>
            <a:r>
              <a:rPr lang="cs-CZ" dirty="0" smtClean="0"/>
              <a:t> – francouzský ekvivalent</a:t>
            </a:r>
          </a:p>
          <a:p>
            <a:r>
              <a:rPr lang="cs-CZ" b="1" dirty="0" smtClean="0"/>
              <a:t>R</a:t>
            </a:r>
            <a:r>
              <a:rPr lang="cs-CZ" dirty="0" smtClean="0"/>
              <a:t> – ruský ekvivalent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71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Ohlasy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Karel Kučera: „[…] dosud nejvšestrannější a nejpropracovanější popis českých frazémů a idiomů.“</a:t>
            </a:r>
          </a:p>
          <a:p>
            <a:endParaRPr lang="cs-CZ" sz="2800" dirty="0"/>
          </a:p>
          <a:p>
            <a:r>
              <a:rPr lang="cs-CZ" sz="2800" dirty="0" smtClean="0"/>
              <a:t>jako nespisovné </a:t>
            </a:r>
            <a:r>
              <a:rPr lang="cs-CZ" sz="2800" dirty="0"/>
              <a:t>jsou </a:t>
            </a:r>
            <a:r>
              <a:rPr lang="cs-CZ" sz="2800" dirty="0" smtClean="0"/>
              <a:t>uváděny </a:t>
            </a:r>
            <a:r>
              <a:rPr lang="cs-CZ" sz="2800" dirty="0"/>
              <a:t>zásadně podoby obecně české, </a:t>
            </a:r>
            <a:r>
              <a:rPr lang="cs-CZ" sz="2800" dirty="0" smtClean="0"/>
              <a:t>nespisovný </a:t>
            </a:r>
            <a:r>
              <a:rPr lang="cs-CZ" sz="2800" dirty="0"/>
              <a:t>úzus ve východnějších částech českého jazykového území </a:t>
            </a:r>
            <a:r>
              <a:rPr lang="cs-CZ" sz="2800" dirty="0" smtClean="0"/>
              <a:t>chybí</a:t>
            </a:r>
          </a:p>
          <a:p>
            <a:r>
              <a:rPr lang="cs-CZ" sz="2800" dirty="0"/>
              <a:t>reprezentativní slovník </a:t>
            </a:r>
            <a:r>
              <a:rPr lang="cs-CZ" sz="2800" dirty="0" smtClean="0"/>
              <a:t>frazeologie </a:t>
            </a:r>
            <a:r>
              <a:rPr lang="cs-CZ" sz="2800" dirty="0"/>
              <a:t>a idiomatiky by </a:t>
            </a:r>
            <a:r>
              <a:rPr lang="cs-CZ" sz="2800" dirty="0" smtClean="0"/>
              <a:t>měl uvádět </a:t>
            </a:r>
            <a:r>
              <a:rPr lang="cs-CZ" sz="2800" dirty="0"/>
              <a:t>všechny hlavní teritoriální </a:t>
            </a:r>
            <a:r>
              <a:rPr lang="cs-CZ" sz="2800" dirty="0" smtClean="0"/>
              <a:t>podoby – v současnosti nerealizovatelné</a:t>
            </a:r>
          </a:p>
          <a:p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70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vydání: 2009, 2016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00455"/>
            <a:ext cx="5328592" cy="525754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948" y="2204863"/>
            <a:ext cx="2571750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89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299</Words>
  <Application>Microsoft Office PowerPoint</Application>
  <PresentationFormat>Předvádění na obrazovce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Slovník české frazeologie a idiomatiky</vt:lpstr>
      <vt:lpstr>Prezentace aplikace PowerPoint</vt:lpstr>
      <vt:lpstr>Základní informace</vt:lpstr>
      <vt:lpstr>Strukturace</vt:lpstr>
      <vt:lpstr>Vymezení</vt:lpstr>
      <vt:lpstr>Vytyčené cíle</vt:lpstr>
      <vt:lpstr>Prezentace aplikace PowerPoint</vt:lpstr>
      <vt:lpstr>Ohlasy</vt:lpstr>
      <vt:lpstr>2. vydání: 2009, 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Slovník české frazeologie a idiomatiky</dc:title>
  <dc:creator>Tereza Horňáková</dc:creator>
  <cp:lastModifiedBy>Tereza Horňáková</cp:lastModifiedBy>
  <cp:revision>13</cp:revision>
  <dcterms:created xsi:type="dcterms:W3CDTF">2018-12-19T23:03:05Z</dcterms:created>
  <dcterms:modified xsi:type="dcterms:W3CDTF">2018-12-20T01:31:35Z</dcterms:modified>
</cp:coreProperties>
</file>