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sldIdLst>
    <p:sldId id="256" r:id="rId2"/>
    <p:sldId id="275" r:id="rId3"/>
    <p:sldId id="296" r:id="rId4"/>
    <p:sldId id="297" r:id="rId5"/>
    <p:sldId id="299" r:id="rId6"/>
    <p:sldId id="300" r:id="rId7"/>
    <p:sldId id="325" r:id="rId8"/>
    <p:sldId id="301" r:id="rId9"/>
    <p:sldId id="269" r:id="rId10"/>
    <p:sldId id="271" r:id="rId11"/>
    <p:sldId id="306" r:id="rId12"/>
    <p:sldId id="308" r:id="rId13"/>
    <p:sldId id="323" r:id="rId14"/>
    <p:sldId id="276" r:id="rId15"/>
    <p:sldId id="273" r:id="rId16"/>
    <p:sldId id="324" r:id="rId17"/>
    <p:sldId id="303" r:id="rId18"/>
    <p:sldId id="304" r:id="rId19"/>
    <p:sldId id="305" r:id="rId20"/>
    <p:sldId id="309" r:id="rId21"/>
    <p:sldId id="264" r:id="rId22"/>
    <p:sldId id="312" r:id="rId23"/>
    <p:sldId id="310" r:id="rId24"/>
    <p:sldId id="311" r:id="rId25"/>
    <p:sldId id="316" r:id="rId26"/>
    <p:sldId id="313" r:id="rId27"/>
    <p:sldId id="315" r:id="rId28"/>
    <p:sldId id="314" r:id="rId29"/>
    <p:sldId id="317" r:id="rId30"/>
    <p:sldId id="318" r:id="rId31"/>
    <p:sldId id="319" r:id="rId32"/>
    <p:sldId id="322" r:id="rId33"/>
    <p:sldId id="321" r:id="rId34"/>
    <p:sldId id="280" r:id="rId35"/>
    <p:sldId id="274"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E29050-9C5C-87E3-4CC7-9523BB6EA544}" name="Veronika Skohoutilova" initials="VS" userId="2e0ad1891529d9f0" providerId="Windows Live"/>
  <p188:author id="{123BE559-85E2-94E7-7390-1E81BDDE88CF}" name="Uživatel typu Host" initials="UH" userId="S::urn:spo:anon#2d9902975185102465d86870f8423f600928b533e38e6e7df7a0172ff2a66c2a::" providerId="AD"/>
  <p188:author id="{934492BD-29FF-FB59-50D8-96EEF9059083}" name="Kliková, Vendula" initials="KV" userId="S::klikovav@ff.cuni.cz::7f99a9ec-15cc-4be7-bd37-70b5a9fa18a1" providerId="AD"/>
  <p188:author id="{369DE5CE-16D0-A081-031E-7AB9BC4123ED}" name="Bára V." initials="BV" userId="7b9e87262d8af9e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49CFC2-2B6C-4F00-8479-B97FC5CBE988}" v="237" dt="2022-05-02T16:54:22.938"/>
    <p1510:client id="{0320E7CD-251E-B29A-B791-411D5EA74B65}" v="196" dt="2022-05-22T22:08:53.844"/>
    <p1510:client id="{17BABAB3-8B37-D19E-2933-9FF3020390DA}" v="1972" dt="2022-05-21T14:09:23.042"/>
    <p1510:client id="{2018EE28-ECFB-4460-A9B4-CC3BF5AFFA13}" v="115" dt="2020-12-06T10:12:43.315"/>
    <p1510:client id="{2B0D2A8A-765B-C83B-CD56-DAF1FF51CEB2}" v="1863" dt="2022-05-21T14:10:00.027"/>
    <p1510:client id="{375D9BA1-112D-58A8-1495-205E474B0174}" v="453" dt="2022-05-23T07:33:52.706"/>
    <p1510:client id="{4A660434-27A3-B01B-0B25-D9A0B9A38D4B}" v="495" dt="2022-05-23T07:34:20.688"/>
    <p1510:client id="{57DCA9FD-0EEB-3838-6F6C-2EA4D5E42E79}" v="268" dt="2022-05-23T06:18:26.759"/>
    <p1510:client id="{5D56EF50-F5D8-6D2F-D1C2-A8E5F86546FF}" v="2" dt="2022-05-21T10:37:07.855"/>
    <p1510:client id="{5D7558CD-6ECD-C3D6-BAA9-D0341FB66F78}" v="169" dt="2022-05-02T09:00:22.135"/>
    <p1510:client id="{6BDCECE2-1D12-5F59-BF67-E6A40CCFC6E7}" v="58" dt="2022-05-21T10:36:17.688"/>
    <p1510:client id="{724F8871-EC3A-24F5-2AF5-DD86EC55BF12}" v="13" dt="2022-05-21T10:25:18.726"/>
    <p1510:client id="{9095A3AD-43C1-E26A-AE8E-364E72CD787D}" v="907" dt="2022-05-20T17:12:02.121"/>
    <p1510:client id="{A8B1D704-BD17-C773-AC14-A1959C48A6B4}" v="154" dt="2022-05-13T11:29:28.103"/>
    <p1510:client id="{BEBE605B-E66A-5C9C-46E1-5ED18E08A4E9}" v="2" dt="2022-05-02T10:20:49.121"/>
    <p1510:client id="{C70E2E82-8A98-D15B-4350-E652613C672B}" v="30" dt="2022-05-13T11:07:35.788"/>
    <p1510:client id="{C8513C4C-4BF1-843A-F1BC-20864D4AAF35}" v="541" dt="2022-05-19T22:10:47.105"/>
    <p1510:client id="{CDF64EA6-5E3D-6627-0B9C-72DB588F0CF0}" v="123" dt="2022-05-02T10:02:23.178"/>
    <p1510:client id="{DD7B56CD-52FE-82A5-EEFD-4FECCF3C4B7A}" v="145" dt="2022-05-20T12:07:03.950"/>
    <p1510:client id="{E667D47A-40C5-4CFC-1008-6FE7D3E186FB}" v="213" dt="2022-05-21T10:20:49.628"/>
    <p1510:client id="{EBABDC8B-056A-5161-4E03-15287CFA3304}" v="80" dt="2022-05-21T10:29:10.201"/>
    <p1510:client id="{F17F1561-C9BC-4940-B360-BD583B348FD6}" v="38" dt="2020-12-05T19:59:41.193"/>
    <p1510:client id="{F26E58FD-FBED-088D-75B4-A17A7BECD522}" v="52" dt="2022-05-24T09:22:43.269"/>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diagrams/_rels/data3.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image" Target="../media/image4.png"/></Relationships>
</file>

<file path=ppt/diagrams/_rels/drawing3.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256E87-4A7C-4921-BD8F-DDB86D70DA88}"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DBB60974-4F61-43FE-B9A9-A3351C43DE7F}">
      <dgm:prSet/>
      <dgm:spPr/>
      <dgm:t>
        <a:bodyPr/>
        <a:lstStyle/>
        <a:p>
          <a:r>
            <a:rPr lang="cs-CZ"/>
            <a:t>-  intrapersonální (jako sebeklam), </a:t>
          </a:r>
          <a:endParaRPr lang="en-US"/>
        </a:p>
      </dgm:t>
    </dgm:pt>
    <dgm:pt modelId="{4250D713-78DD-4C43-A7D6-0167BCD97D10}" type="parTrans" cxnId="{65B1F379-CEEA-4F8E-B49D-D01A51D97503}">
      <dgm:prSet/>
      <dgm:spPr/>
      <dgm:t>
        <a:bodyPr/>
        <a:lstStyle/>
        <a:p>
          <a:endParaRPr lang="en-US"/>
        </a:p>
      </dgm:t>
    </dgm:pt>
    <dgm:pt modelId="{E5B55E41-56EC-46E1-8DE2-FB54CC1BAA85}" type="sibTrans" cxnId="{65B1F379-CEEA-4F8E-B49D-D01A51D97503}">
      <dgm:prSet/>
      <dgm:spPr/>
      <dgm:t>
        <a:bodyPr/>
        <a:lstStyle/>
        <a:p>
          <a:endParaRPr lang="en-US"/>
        </a:p>
      </dgm:t>
    </dgm:pt>
    <dgm:pt modelId="{C67EE279-46E8-4785-9F64-C30402EB515F}">
      <dgm:prSet/>
      <dgm:spPr/>
      <dgm:t>
        <a:bodyPr/>
        <a:lstStyle/>
        <a:p>
          <a:r>
            <a:rPr lang="cs-CZ"/>
            <a:t>-  interpersonální (v běžném chápání jako interakce mezi lhoucí a klamanou osobou), </a:t>
          </a:r>
          <a:endParaRPr lang="en-US"/>
        </a:p>
      </dgm:t>
    </dgm:pt>
    <dgm:pt modelId="{160B6752-FA9D-4A13-B787-0EDAF637D1CB}" type="parTrans" cxnId="{1E09CDEC-F812-471C-95E1-BD2BBE00B4C4}">
      <dgm:prSet/>
      <dgm:spPr/>
      <dgm:t>
        <a:bodyPr/>
        <a:lstStyle/>
        <a:p>
          <a:endParaRPr lang="en-US"/>
        </a:p>
      </dgm:t>
    </dgm:pt>
    <dgm:pt modelId="{8C64EA38-7A78-4F66-A3F0-20DD5C35E8B3}" type="sibTrans" cxnId="{1E09CDEC-F812-471C-95E1-BD2BBE00B4C4}">
      <dgm:prSet/>
      <dgm:spPr/>
      <dgm:t>
        <a:bodyPr/>
        <a:lstStyle/>
        <a:p>
          <a:endParaRPr lang="en-US"/>
        </a:p>
      </dgm:t>
    </dgm:pt>
    <dgm:pt modelId="{F49638C2-D6E8-4ABE-8284-6F2C9C451603}">
      <dgm:prSet/>
      <dgm:spPr/>
      <dgm:t>
        <a:bodyPr/>
        <a:lstStyle/>
        <a:p>
          <a:r>
            <a:rPr lang="cs-CZ"/>
            <a:t>- skupinové (lhaní jednotlivce ostatním členům své nebo jiné skupiny, interakce klamajícího a klamaného ve skupinovém kontextu), </a:t>
          </a:r>
          <a:endParaRPr lang="en-US"/>
        </a:p>
      </dgm:t>
    </dgm:pt>
    <dgm:pt modelId="{2672CF55-2368-4F72-B340-77B837765BD3}" type="parTrans" cxnId="{BAA0F7D8-BF92-4E43-874C-F32AE689CCDE}">
      <dgm:prSet/>
      <dgm:spPr/>
      <dgm:t>
        <a:bodyPr/>
        <a:lstStyle/>
        <a:p>
          <a:endParaRPr lang="en-US"/>
        </a:p>
      </dgm:t>
    </dgm:pt>
    <dgm:pt modelId="{B1CED9CF-A903-42C8-9FE5-7524E3A94401}" type="sibTrans" cxnId="{BAA0F7D8-BF92-4E43-874C-F32AE689CCDE}">
      <dgm:prSet/>
      <dgm:spPr/>
      <dgm:t>
        <a:bodyPr/>
        <a:lstStyle/>
        <a:p>
          <a:endParaRPr lang="en-US"/>
        </a:p>
      </dgm:t>
    </dgm:pt>
    <dgm:pt modelId="{517460BC-4873-472C-8865-766A18818413}">
      <dgm:prSet/>
      <dgm:spPr/>
      <dgm:t>
        <a:bodyPr/>
        <a:lstStyle/>
        <a:p>
          <a:r>
            <a:rPr lang="cs-CZ"/>
            <a:t>- meziskupinové (lhaní různých skupin sobě navzájem). </a:t>
          </a:r>
          <a:endParaRPr lang="en-US"/>
        </a:p>
      </dgm:t>
    </dgm:pt>
    <dgm:pt modelId="{7CBC7A54-4C6B-4269-9E76-0EDF5F24425A}" type="parTrans" cxnId="{B63DBD89-9DF5-4BE3-B92A-B00DC8B91717}">
      <dgm:prSet/>
      <dgm:spPr/>
      <dgm:t>
        <a:bodyPr/>
        <a:lstStyle/>
        <a:p>
          <a:endParaRPr lang="en-US"/>
        </a:p>
      </dgm:t>
    </dgm:pt>
    <dgm:pt modelId="{FE56E4A8-9BF5-4A3A-AFB3-0D7B0FD76DEF}" type="sibTrans" cxnId="{B63DBD89-9DF5-4BE3-B92A-B00DC8B91717}">
      <dgm:prSet/>
      <dgm:spPr/>
      <dgm:t>
        <a:bodyPr/>
        <a:lstStyle/>
        <a:p>
          <a:endParaRPr lang="en-US"/>
        </a:p>
      </dgm:t>
    </dgm:pt>
    <dgm:pt modelId="{E804D399-1043-43E1-964C-4ACB535233B0}" type="pres">
      <dgm:prSet presAssocID="{F0256E87-4A7C-4921-BD8F-DDB86D70DA88}" presName="linear" presStyleCnt="0">
        <dgm:presLayoutVars>
          <dgm:animLvl val="lvl"/>
          <dgm:resizeHandles val="exact"/>
        </dgm:presLayoutVars>
      </dgm:prSet>
      <dgm:spPr/>
    </dgm:pt>
    <dgm:pt modelId="{3047338F-7167-4734-8BE3-577E91E46CA0}" type="pres">
      <dgm:prSet presAssocID="{DBB60974-4F61-43FE-B9A9-A3351C43DE7F}" presName="parentText" presStyleLbl="node1" presStyleIdx="0" presStyleCnt="4">
        <dgm:presLayoutVars>
          <dgm:chMax val="0"/>
          <dgm:bulletEnabled val="1"/>
        </dgm:presLayoutVars>
      </dgm:prSet>
      <dgm:spPr/>
    </dgm:pt>
    <dgm:pt modelId="{D5D16E9A-D84D-458E-B6F3-6C5A6920B6BB}" type="pres">
      <dgm:prSet presAssocID="{E5B55E41-56EC-46E1-8DE2-FB54CC1BAA85}" presName="spacer" presStyleCnt="0"/>
      <dgm:spPr/>
    </dgm:pt>
    <dgm:pt modelId="{C91CB0DA-38DD-4C09-A67B-97306B2D2512}" type="pres">
      <dgm:prSet presAssocID="{C67EE279-46E8-4785-9F64-C30402EB515F}" presName="parentText" presStyleLbl="node1" presStyleIdx="1" presStyleCnt="4">
        <dgm:presLayoutVars>
          <dgm:chMax val="0"/>
          <dgm:bulletEnabled val="1"/>
        </dgm:presLayoutVars>
      </dgm:prSet>
      <dgm:spPr/>
    </dgm:pt>
    <dgm:pt modelId="{71F7B27D-8F87-405D-BB00-BB605D89CD90}" type="pres">
      <dgm:prSet presAssocID="{8C64EA38-7A78-4F66-A3F0-20DD5C35E8B3}" presName="spacer" presStyleCnt="0"/>
      <dgm:spPr/>
    </dgm:pt>
    <dgm:pt modelId="{7D4BD376-85A3-464F-8B51-29F78B610343}" type="pres">
      <dgm:prSet presAssocID="{F49638C2-D6E8-4ABE-8284-6F2C9C451603}" presName="parentText" presStyleLbl="node1" presStyleIdx="2" presStyleCnt="4">
        <dgm:presLayoutVars>
          <dgm:chMax val="0"/>
          <dgm:bulletEnabled val="1"/>
        </dgm:presLayoutVars>
      </dgm:prSet>
      <dgm:spPr/>
    </dgm:pt>
    <dgm:pt modelId="{82B25395-8BAC-4DB7-AAB5-C4E68FB4F225}" type="pres">
      <dgm:prSet presAssocID="{B1CED9CF-A903-42C8-9FE5-7524E3A94401}" presName="spacer" presStyleCnt="0"/>
      <dgm:spPr/>
    </dgm:pt>
    <dgm:pt modelId="{EEF9038A-A820-4D43-990D-0D17976C3F32}" type="pres">
      <dgm:prSet presAssocID="{517460BC-4873-472C-8865-766A18818413}" presName="parentText" presStyleLbl="node1" presStyleIdx="3" presStyleCnt="4">
        <dgm:presLayoutVars>
          <dgm:chMax val="0"/>
          <dgm:bulletEnabled val="1"/>
        </dgm:presLayoutVars>
      </dgm:prSet>
      <dgm:spPr/>
    </dgm:pt>
  </dgm:ptLst>
  <dgm:cxnLst>
    <dgm:cxn modelId="{26DD5B29-B885-44EE-A599-825701EB49BA}" type="presOf" srcId="{DBB60974-4F61-43FE-B9A9-A3351C43DE7F}" destId="{3047338F-7167-4734-8BE3-577E91E46CA0}" srcOrd="0" destOrd="0" presId="urn:microsoft.com/office/officeart/2005/8/layout/vList2"/>
    <dgm:cxn modelId="{C55FAF29-6B5B-4FAF-BD7C-202B32A60D26}" type="presOf" srcId="{F0256E87-4A7C-4921-BD8F-DDB86D70DA88}" destId="{E804D399-1043-43E1-964C-4ACB535233B0}" srcOrd="0" destOrd="0" presId="urn:microsoft.com/office/officeart/2005/8/layout/vList2"/>
    <dgm:cxn modelId="{5AEC1737-C476-4521-A0C1-68FDC248603B}" type="presOf" srcId="{517460BC-4873-472C-8865-766A18818413}" destId="{EEF9038A-A820-4D43-990D-0D17976C3F32}" srcOrd="0" destOrd="0" presId="urn:microsoft.com/office/officeart/2005/8/layout/vList2"/>
    <dgm:cxn modelId="{65B1F379-CEEA-4F8E-B49D-D01A51D97503}" srcId="{F0256E87-4A7C-4921-BD8F-DDB86D70DA88}" destId="{DBB60974-4F61-43FE-B9A9-A3351C43DE7F}" srcOrd="0" destOrd="0" parTransId="{4250D713-78DD-4C43-A7D6-0167BCD97D10}" sibTransId="{E5B55E41-56EC-46E1-8DE2-FB54CC1BAA85}"/>
    <dgm:cxn modelId="{B63DBD89-9DF5-4BE3-B92A-B00DC8B91717}" srcId="{F0256E87-4A7C-4921-BD8F-DDB86D70DA88}" destId="{517460BC-4873-472C-8865-766A18818413}" srcOrd="3" destOrd="0" parTransId="{7CBC7A54-4C6B-4269-9E76-0EDF5F24425A}" sibTransId="{FE56E4A8-9BF5-4A3A-AFB3-0D7B0FD76DEF}"/>
    <dgm:cxn modelId="{6BBE12C3-3AD6-408E-A5CC-8B39B6DEAE2F}" type="presOf" srcId="{F49638C2-D6E8-4ABE-8284-6F2C9C451603}" destId="{7D4BD376-85A3-464F-8B51-29F78B610343}" srcOrd="0" destOrd="0" presId="urn:microsoft.com/office/officeart/2005/8/layout/vList2"/>
    <dgm:cxn modelId="{E69AF9D7-FC5E-43C7-A1B9-6C81476E4099}" type="presOf" srcId="{C67EE279-46E8-4785-9F64-C30402EB515F}" destId="{C91CB0DA-38DD-4C09-A67B-97306B2D2512}" srcOrd="0" destOrd="0" presId="urn:microsoft.com/office/officeart/2005/8/layout/vList2"/>
    <dgm:cxn modelId="{BAA0F7D8-BF92-4E43-874C-F32AE689CCDE}" srcId="{F0256E87-4A7C-4921-BD8F-DDB86D70DA88}" destId="{F49638C2-D6E8-4ABE-8284-6F2C9C451603}" srcOrd="2" destOrd="0" parTransId="{2672CF55-2368-4F72-B340-77B837765BD3}" sibTransId="{B1CED9CF-A903-42C8-9FE5-7524E3A94401}"/>
    <dgm:cxn modelId="{1E09CDEC-F812-471C-95E1-BD2BBE00B4C4}" srcId="{F0256E87-4A7C-4921-BD8F-DDB86D70DA88}" destId="{C67EE279-46E8-4785-9F64-C30402EB515F}" srcOrd="1" destOrd="0" parTransId="{160B6752-FA9D-4A13-B787-0EDAF637D1CB}" sibTransId="{8C64EA38-7A78-4F66-A3F0-20DD5C35E8B3}"/>
    <dgm:cxn modelId="{82E286C5-E101-4457-81F8-318F1472F515}" type="presParOf" srcId="{E804D399-1043-43E1-964C-4ACB535233B0}" destId="{3047338F-7167-4734-8BE3-577E91E46CA0}" srcOrd="0" destOrd="0" presId="urn:microsoft.com/office/officeart/2005/8/layout/vList2"/>
    <dgm:cxn modelId="{AAB4F4B2-6243-4875-B276-A2B62C79DD84}" type="presParOf" srcId="{E804D399-1043-43E1-964C-4ACB535233B0}" destId="{D5D16E9A-D84D-458E-B6F3-6C5A6920B6BB}" srcOrd="1" destOrd="0" presId="urn:microsoft.com/office/officeart/2005/8/layout/vList2"/>
    <dgm:cxn modelId="{41DBC44D-D661-4F7E-92F1-5903F668602C}" type="presParOf" srcId="{E804D399-1043-43E1-964C-4ACB535233B0}" destId="{C91CB0DA-38DD-4C09-A67B-97306B2D2512}" srcOrd="2" destOrd="0" presId="urn:microsoft.com/office/officeart/2005/8/layout/vList2"/>
    <dgm:cxn modelId="{B8B961F6-C924-493B-9DF6-0C28C57F8C73}" type="presParOf" srcId="{E804D399-1043-43E1-964C-4ACB535233B0}" destId="{71F7B27D-8F87-405D-BB00-BB605D89CD90}" srcOrd="3" destOrd="0" presId="urn:microsoft.com/office/officeart/2005/8/layout/vList2"/>
    <dgm:cxn modelId="{A873F633-E073-44F8-BD57-0B99D3E9BD97}" type="presParOf" srcId="{E804D399-1043-43E1-964C-4ACB535233B0}" destId="{7D4BD376-85A3-464F-8B51-29F78B610343}" srcOrd="4" destOrd="0" presId="urn:microsoft.com/office/officeart/2005/8/layout/vList2"/>
    <dgm:cxn modelId="{D44C75CF-4705-4CB6-A244-3148E5CBE48F}" type="presParOf" srcId="{E804D399-1043-43E1-964C-4ACB535233B0}" destId="{82B25395-8BAC-4DB7-AAB5-C4E68FB4F225}" srcOrd="5" destOrd="0" presId="urn:microsoft.com/office/officeart/2005/8/layout/vList2"/>
    <dgm:cxn modelId="{10511154-AC43-4DFE-BAAF-8439F87F816F}" type="presParOf" srcId="{E804D399-1043-43E1-964C-4ACB535233B0}" destId="{EEF9038A-A820-4D43-990D-0D17976C3F3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968D73-22A6-49C2-8C10-1EBA1246BD24}"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52A04A79-63AC-42DE-989C-0336B43C3E17}">
      <dgm:prSet/>
      <dgm:spPr/>
      <dgm:t>
        <a:bodyPr/>
        <a:lstStyle/>
        <a:p>
          <a:r>
            <a:rPr lang="cs-CZ" b="1"/>
            <a:t>PODLE ZÁVAŽNOSTI </a:t>
          </a:r>
          <a:endParaRPr lang="en-US"/>
        </a:p>
      </dgm:t>
    </dgm:pt>
    <dgm:pt modelId="{860EEC78-6869-4DFD-8700-201FE2C5EDB6}" type="parTrans" cxnId="{FE3F6E89-9322-4B7C-814F-4914779335CE}">
      <dgm:prSet/>
      <dgm:spPr/>
      <dgm:t>
        <a:bodyPr/>
        <a:lstStyle/>
        <a:p>
          <a:endParaRPr lang="en-US"/>
        </a:p>
      </dgm:t>
    </dgm:pt>
    <dgm:pt modelId="{31683423-BDDB-4872-9497-1E10E8081076}" type="sibTrans" cxnId="{FE3F6E89-9322-4B7C-814F-4914779335CE}">
      <dgm:prSet/>
      <dgm:spPr/>
      <dgm:t>
        <a:bodyPr/>
        <a:lstStyle/>
        <a:p>
          <a:endParaRPr lang="en-US"/>
        </a:p>
      </dgm:t>
    </dgm:pt>
    <dgm:pt modelId="{13B1F926-1CA0-427C-9623-208316457BE6}">
      <dgm:prSet/>
      <dgm:spPr/>
      <dgm:t>
        <a:bodyPr/>
        <a:lstStyle/>
        <a:p>
          <a:r>
            <a:rPr lang="cs-CZ"/>
            <a:t>sociální lži vs vážné lži </a:t>
          </a:r>
          <a:endParaRPr lang="en-US"/>
        </a:p>
      </dgm:t>
    </dgm:pt>
    <dgm:pt modelId="{909A5398-C1DC-4445-A749-EA1A5DC4504E}" type="parTrans" cxnId="{DDFB2595-53F3-40E1-BA81-9895720772A5}">
      <dgm:prSet/>
      <dgm:spPr/>
      <dgm:t>
        <a:bodyPr/>
        <a:lstStyle/>
        <a:p>
          <a:endParaRPr lang="en-US"/>
        </a:p>
      </dgm:t>
    </dgm:pt>
    <dgm:pt modelId="{C3BA54DE-A20A-4734-A90B-F97FE03ADF1B}" type="sibTrans" cxnId="{DDFB2595-53F3-40E1-BA81-9895720772A5}">
      <dgm:prSet/>
      <dgm:spPr/>
      <dgm:t>
        <a:bodyPr/>
        <a:lstStyle/>
        <a:p>
          <a:endParaRPr lang="en-US"/>
        </a:p>
      </dgm:t>
    </dgm:pt>
    <dgm:pt modelId="{EE379FF8-3322-4209-9481-E9FE900B6E50}">
      <dgm:prSet/>
      <dgm:spPr/>
      <dgm:t>
        <a:bodyPr/>
        <a:lstStyle/>
        <a:p>
          <a:r>
            <a:rPr lang="cs-CZ" b="1"/>
            <a:t>PODLE MÍRY POZMĚNĚNÍ INFORMACE </a:t>
          </a:r>
          <a:endParaRPr lang="en-US"/>
        </a:p>
      </dgm:t>
    </dgm:pt>
    <dgm:pt modelId="{67858FDF-78C1-4C19-8BDA-27FBC278F46F}" type="parTrans" cxnId="{159F6A7A-A2D7-4CF3-9C2B-4E73A5E0FF5B}">
      <dgm:prSet/>
      <dgm:spPr/>
      <dgm:t>
        <a:bodyPr/>
        <a:lstStyle/>
        <a:p>
          <a:endParaRPr lang="en-US"/>
        </a:p>
      </dgm:t>
    </dgm:pt>
    <dgm:pt modelId="{77D581B2-69FA-4157-9361-E5E3F17E2B16}" type="sibTrans" cxnId="{159F6A7A-A2D7-4CF3-9C2B-4E73A5E0FF5B}">
      <dgm:prSet/>
      <dgm:spPr/>
      <dgm:t>
        <a:bodyPr/>
        <a:lstStyle/>
        <a:p>
          <a:endParaRPr lang="en-US"/>
        </a:p>
      </dgm:t>
    </dgm:pt>
    <dgm:pt modelId="{B5F5F3B6-60DB-4F80-A075-5D10EB24499D}">
      <dgm:prSet/>
      <dgm:spPr/>
      <dgm:t>
        <a:bodyPr/>
        <a:lstStyle/>
        <a:p>
          <a:r>
            <a:rPr lang="cs-CZ"/>
            <a:t>falzifikace / zkreslení / zatajování </a:t>
          </a:r>
          <a:endParaRPr lang="en-US"/>
        </a:p>
      </dgm:t>
    </dgm:pt>
    <dgm:pt modelId="{FB724762-79FE-4C01-B823-5A6A468634C6}" type="parTrans" cxnId="{76156410-E5BD-4B59-B54C-BCE0168783DC}">
      <dgm:prSet/>
      <dgm:spPr/>
      <dgm:t>
        <a:bodyPr/>
        <a:lstStyle/>
        <a:p>
          <a:endParaRPr lang="en-US"/>
        </a:p>
      </dgm:t>
    </dgm:pt>
    <dgm:pt modelId="{68D178C7-A494-48DC-861D-94A2F28D207C}" type="sibTrans" cxnId="{76156410-E5BD-4B59-B54C-BCE0168783DC}">
      <dgm:prSet/>
      <dgm:spPr/>
      <dgm:t>
        <a:bodyPr/>
        <a:lstStyle/>
        <a:p>
          <a:endParaRPr lang="en-US"/>
        </a:p>
      </dgm:t>
    </dgm:pt>
    <dgm:pt modelId="{025F3C57-A803-47CB-83A0-90B033CC455C}">
      <dgm:prSet/>
      <dgm:spPr/>
      <dgm:t>
        <a:bodyPr/>
        <a:lstStyle/>
        <a:p>
          <a:r>
            <a:rPr lang="cs-CZ" b="1"/>
            <a:t>PODLE ÚČELU</a:t>
          </a:r>
          <a:endParaRPr lang="en-US"/>
        </a:p>
      </dgm:t>
    </dgm:pt>
    <dgm:pt modelId="{7ACF4C83-79B3-4B06-9AE4-24B5A46B7ACA}" type="parTrans" cxnId="{508AA778-9CB6-4564-BD66-273A4480FBD9}">
      <dgm:prSet/>
      <dgm:spPr/>
      <dgm:t>
        <a:bodyPr/>
        <a:lstStyle/>
        <a:p>
          <a:endParaRPr lang="en-US"/>
        </a:p>
      </dgm:t>
    </dgm:pt>
    <dgm:pt modelId="{04C9A8C2-6819-4E97-84DA-1A28A6F9BAD6}" type="sibTrans" cxnId="{508AA778-9CB6-4564-BD66-273A4480FBD9}">
      <dgm:prSet/>
      <dgm:spPr/>
      <dgm:t>
        <a:bodyPr/>
        <a:lstStyle/>
        <a:p>
          <a:endParaRPr lang="en-US"/>
        </a:p>
      </dgm:t>
    </dgm:pt>
    <dgm:pt modelId="{C25DAE85-4F62-433C-9DA0-5EAC408375B9}">
      <dgm:prSet/>
      <dgm:spPr/>
      <dgm:t>
        <a:bodyPr/>
        <a:lstStyle/>
        <a:p>
          <a:r>
            <a:rPr lang="cs-CZ"/>
            <a:t>antisociální</a:t>
          </a:r>
          <a:endParaRPr lang="en-US"/>
        </a:p>
      </dgm:t>
    </dgm:pt>
    <dgm:pt modelId="{96246E11-D10D-48C7-BABA-550D8235EC32}" type="parTrans" cxnId="{3E4A4B6E-77DD-4A08-BA14-46D5039CF3D6}">
      <dgm:prSet/>
      <dgm:spPr/>
      <dgm:t>
        <a:bodyPr/>
        <a:lstStyle/>
        <a:p>
          <a:endParaRPr lang="en-US"/>
        </a:p>
      </dgm:t>
    </dgm:pt>
    <dgm:pt modelId="{F2078533-FA52-42C1-8763-B8BB8C0FE3F3}" type="sibTrans" cxnId="{3E4A4B6E-77DD-4A08-BA14-46D5039CF3D6}">
      <dgm:prSet/>
      <dgm:spPr/>
      <dgm:t>
        <a:bodyPr/>
        <a:lstStyle/>
        <a:p>
          <a:endParaRPr lang="en-US"/>
        </a:p>
      </dgm:t>
    </dgm:pt>
    <dgm:pt modelId="{2E5B9D7E-8340-4F10-B9B9-136C8B60A1CF}">
      <dgm:prSet/>
      <dgm:spPr/>
      <dgm:t>
        <a:bodyPr/>
        <a:lstStyle/>
        <a:p>
          <a:r>
            <a:rPr lang="cs-CZ"/>
            <a:t>sociální neboli bílé</a:t>
          </a:r>
          <a:endParaRPr lang="en-US"/>
        </a:p>
      </dgm:t>
    </dgm:pt>
    <dgm:pt modelId="{132AC6DC-BC03-4599-8DA0-6414DCCE279C}" type="parTrans" cxnId="{CD2FAEF6-E9A0-4049-921B-95FB2F1C1D9B}">
      <dgm:prSet/>
      <dgm:spPr/>
      <dgm:t>
        <a:bodyPr/>
        <a:lstStyle/>
        <a:p>
          <a:endParaRPr lang="en-US"/>
        </a:p>
      </dgm:t>
    </dgm:pt>
    <dgm:pt modelId="{A9416A9B-FBCD-4220-A32C-60DC6E6D898C}" type="sibTrans" cxnId="{CD2FAEF6-E9A0-4049-921B-95FB2F1C1D9B}">
      <dgm:prSet/>
      <dgm:spPr/>
      <dgm:t>
        <a:bodyPr/>
        <a:lstStyle/>
        <a:p>
          <a:endParaRPr lang="en-US"/>
        </a:p>
      </dgm:t>
    </dgm:pt>
    <dgm:pt modelId="{2BA0072C-656F-4271-B23E-01E6F5783DDB}">
      <dgm:prSet/>
      <dgm:spPr/>
      <dgm:t>
        <a:bodyPr/>
        <a:lstStyle/>
        <a:p>
          <a:r>
            <a:rPr lang="cs-CZ"/>
            <a:t>lstivé</a:t>
          </a:r>
          <a:endParaRPr lang="en-US"/>
        </a:p>
      </dgm:t>
    </dgm:pt>
    <dgm:pt modelId="{1DD1BA7D-C3BF-4A3C-8F10-C9BCCCE0F40A}" type="parTrans" cxnId="{38942CD9-2C79-4CF8-81F3-2346681D29DB}">
      <dgm:prSet/>
      <dgm:spPr/>
      <dgm:t>
        <a:bodyPr/>
        <a:lstStyle/>
        <a:p>
          <a:endParaRPr lang="en-US"/>
        </a:p>
      </dgm:t>
    </dgm:pt>
    <dgm:pt modelId="{50648C73-F5D4-4B74-9B28-0D47BB7A947D}" type="sibTrans" cxnId="{38942CD9-2C79-4CF8-81F3-2346681D29DB}">
      <dgm:prSet/>
      <dgm:spPr/>
      <dgm:t>
        <a:bodyPr/>
        <a:lstStyle/>
        <a:p>
          <a:endParaRPr lang="en-US"/>
        </a:p>
      </dgm:t>
    </dgm:pt>
    <dgm:pt modelId="{11E86010-A37A-469A-9BE4-0F83FDBB136A}">
      <dgm:prSet/>
      <dgm:spPr/>
      <dgm:t>
        <a:bodyPr/>
        <a:lstStyle/>
        <a:p>
          <a:r>
            <a:rPr lang="cs-CZ"/>
            <a:t>sobecké, tedy „černé“</a:t>
          </a:r>
          <a:endParaRPr lang="en-US"/>
        </a:p>
      </dgm:t>
    </dgm:pt>
    <dgm:pt modelId="{A83E364C-39A0-4086-8C5E-1D4CF8D23E38}" type="parTrans" cxnId="{B5AD18F4-CF8E-4F16-BBF2-2D283A74765D}">
      <dgm:prSet/>
      <dgm:spPr/>
      <dgm:t>
        <a:bodyPr/>
        <a:lstStyle/>
        <a:p>
          <a:endParaRPr lang="en-US"/>
        </a:p>
      </dgm:t>
    </dgm:pt>
    <dgm:pt modelId="{F514C9DE-8062-46D3-931A-55B771E096CB}" type="sibTrans" cxnId="{B5AD18F4-CF8E-4F16-BBF2-2D283A74765D}">
      <dgm:prSet/>
      <dgm:spPr/>
      <dgm:t>
        <a:bodyPr/>
        <a:lstStyle/>
        <a:p>
          <a:endParaRPr lang="en-US"/>
        </a:p>
      </dgm:t>
    </dgm:pt>
    <dgm:pt modelId="{12A45119-380C-4A0E-8FD7-F6BB95B87E62}">
      <dgm:prSet/>
      <dgm:spPr/>
      <dgm:t>
        <a:bodyPr/>
        <a:lstStyle/>
        <a:p>
          <a:r>
            <a:rPr lang="cs-CZ"/>
            <a:t>pareto</a:t>
          </a:r>
          <a:endParaRPr lang="en-US"/>
        </a:p>
      </dgm:t>
    </dgm:pt>
    <dgm:pt modelId="{59017764-4499-4D5F-9CAF-64C1282CE2C5}" type="parTrans" cxnId="{8D6BFFE3-B42B-4E9B-A3C1-118290BC32FB}">
      <dgm:prSet/>
      <dgm:spPr/>
      <dgm:t>
        <a:bodyPr/>
        <a:lstStyle/>
        <a:p>
          <a:endParaRPr lang="en-US"/>
        </a:p>
      </dgm:t>
    </dgm:pt>
    <dgm:pt modelId="{5BA7AA4F-BA5F-4F89-896E-83BDBFB733D6}" type="sibTrans" cxnId="{8D6BFFE3-B42B-4E9B-A3C1-118290BC32FB}">
      <dgm:prSet/>
      <dgm:spPr/>
      <dgm:t>
        <a:bodyPr/>
        <a:lstStyle/>
        <a:p>
          <a:endParaRPr lang="en-US"/>
        </a:p>
      </dgm:t>
    </dgm:pt>
    <dgm:pt modelId="{EC6D3C90-11D0-4D8A-95BA-F3BAB1B659B9}" type="pres">
      <dgm:prSet presAssocID="{E7968D73-22A6-49C2-8C10-1EBA1246BD24}" presName="linear" presStyleCnt="0">
        <dgm:presLayoutVars>
          <dgm:animLvl val="lvl"/>
          <dgm:resizeHandles val="exact"/>
        </dgm:presLayoutVars>
      </dgm:prSet>
      <dgm:spPr/>
    </dgm:pt>
    <dgm:pt modelId="{471419B4-960C-42EB-926C-761FBB9EB0FC}" type="pres">
      <dgm:prSet presAssocID="{52A04A79-63AC-42DE-989C-0336B43C3E17}" presName="parentText" presStyleLbl="node1" presStyleIdx="0" presStyleCnt="3">
        <dgm:presLayoutVars>
          <dgm:chMax val="0"/>
          <dgm:bulletEnabled val="1"/>
        </dgm:presLayoutVars>
      </dgm:prSet>
      <dgm:spPr/>
    </dgm:pt>
    <dgm:pt modelId="{BFC9DB50-5E90-48BB-9ADF-0BA2C3D33EF9}" type="pres">
      <dgm:prSet presAssocID="{52A04A79-63AC-42DE-989C-0336B43C3E17}" presName="childText" presStyleLbl="revTx" presStyleIdx="0" presStyleCnt="3">
        <dgm:presLayoutVars>
          <dgm:bulletEnabled val="1"/>
        </dgm:presLayoutVars>
      </dgm:prSet>
      <dgm:spPr/>
    </dgm:pt>
    <dgm:pt modelId="{5FC819DE-7551-4549-A4E8-F197A3E8E35B}" type="pres">
      <dgm:prSet presAssocID="{EE379FF8-3322-4209-9481-E9FE900B6E50}" presName="parentText" presStyleLbl="node1" presStyleIdx="1" presStyleCnt="3">
        <dgm:presLayoutVars>
          <dgm:chMax val="0"/>
          <dgm:bulletEnabled val="1"/>
        </dgm:presLayoutVars>
      </dgm:prSet>
      <dgm:spPr/>
    </dgm:pt>
    <dgm:pt modelId="{1B4C6B3C-29F0-4126-B668-97635B25FFF1}" type="pres">
      <dgm:prSet presAssocID="{EE379FF8-3322-4209-9481-E9FE900B6E50}" presName="childText" presStyleLbl="revTx" presStyleIdx="1" presStyleCnt="3">
        <dgm:presLayoutVars>
          <dgm:bulletEnabled val="1"/>
        </dgm:presLayoutVars>
      </dgm:prSet>
      <dgm:spPr/>
    </dgm:pt>
    <dgm:pt modelId="{388C4F5E-6CEF-4F88-8603-E80C152D27B2}" type="pres">
      <dgm:prSet presAssocID="{025F3C57-A803-47CB-83A0-90B033CC455C}" presName="parentText" presStyleLbl="node1" presStyleIdx="2" presStyleCnt="3">
        <dgm:presLayoutVars>
          <dgm:chMax val="0"/>
          <dgm:bulletEnabled val="1"/>
        </dgm:presLayoutVars>
      </dgm:prSet>
      <dgm:spPr/>
    </dgm:pt>
    <dgm:pt modelId="{043AB5BA-3F7B-4843-8347-837AF5AF9DBF}" type="pres">
      <dgm:prSet presAssocID="{025F3C57-A803-47CB-83A0-90B033CC455C}" presName="childText" presStyleLbl="revTx" presStyleIdx="2" presStyleCnt="3">
        <dgm:presLayoutVars>
          <dgm:bulletEnabled val="1"/>
        </dgm:presLayoutVars>
      </dgm:prSet>
      <dgm:spPr/>
    </dgm:pt>
  </dgm:ptLst>
  <dgm:cxnLst>
    <dgm:cxn modelId="{8E919705-85E7-403F-A74E-EABAD1C23AFF}" type="presOf" srcId="{EE379FF8-3322-4209-9481-E9FE900B6E50}" destId="{5FC819DE-7551-4549-A4E8-F197A3E8E35B}" srcOrd="0" destOrd="0" presId="urn:microsoft.com/office/officeart/2005/8/layout/vList2"/>
    <dgm:cxn modelId="{76156410-E5BD-4B59-B54C-BCE0168783DC}" srcId="{EE379FF8-3322-4209-9481-E9FE900B6E50}" destId="{B5F5F3B6-60DB-4F80-A075-5D10EB24499D}" srcOrd="0" destOrd="0" parTransId="{FB724762-79FE-4C01-B823-5A6A468634C6}" sibTransId="{68D178C7-A494-48DC-861D-94A2F28D207C}"/>
    <dgm:cxn modelId="{1F68FD24-DFEE-4E53-B96D-49152E56125C}" type="presOf" srcId="{12A45119-380C-4A0E-8FD7-F6BB95B87E62}" destId="{043AB5BA-3F7B-4843-8347-837AF5AF9DBF}" srcOrd="0" destOrd="4" presId="urn:microsoft.com/office/officeart/2005/8/layout/vList2"/>
    <dgm:cxn modelId="{71F13B40-0340-4E97-83ED-C42E6AEEC5BA}" type="presOf" srcId="{52A04A79-63AC-42DE-989C-0336B43C3E17}" destId="{471419B4-960C-42EB-926C-761FBB9EB0FC}" srcOrd="0" destOrd="0" presId="urn:microsoft.com/office/officeart/2005/8/layout/vList2"/>
    <dgm:cxn modelId="{A1913864-713B-4124-B118-C194D70BBF24}" type="presOf" srcId="{13B1F926-1CA0-427C-9623-208316457BE6}" destId="{BFC9DB50-5E90-48BB-9ADF-0BA2C3D33EF9}" srcOrd="0" destOrd="0" presId="urn:microsoft.com/office/officeart/2005/8/layout/vList2"/>
    <dgm:cxn modelId="{3E4A4B6E-77DD-4A08-BA14-46D5039CF3D6}" srcId="{025F3C57-A803-47CB-83A0-90B033CC455C}" destId="{C25DAE85-4F62-433C-9DA0-5EAC408375B9}" srcOrd="0" destOrd="0" parTransId="{96246E11-D10D-48C7-BABA-550D8235EC32}" sibTransId="{F2078533-FA52-42C1-8763-B8BB8C0FE3F3}"/>
    <dgm:cxn modelId="{D12E3772-7104-4406-AFC1-2719D421A8FD}" type="presOf" srcId="{B5F5F3B6-60DB-4F80-A075-5D10EB24499D}" destId="{1B4C6B3C-29F0-4126-B668-97635B25FFF1}" srcOrd="0" destOrd="0" presId="urn:microsoft.com/office/officeart/2005/8/layout/vList2"/>
    <dgm:cxn modelId="{508AA778-9CB6-4564-BD66-273A4480FBD9}" srcId="{E7968D73-22A6-49C2-8C10-1EBA1246BD24}" destId="{025F3C57-A803-47CB-83A0-90B033CC455C}" srcOrd="2" destOrd="0" parTransId="{7ACF4C83-79B3-4B06-9AE4-24B5A46B7ACA}" sibTransId="{04C9A8C2-6819-4E97-84DA-1A28A6F9BAD6}"/>
    <dgm:cxn modelId="{159F6A7A-A2D7-4CF3-9C2B-4E73A5E0FF5B}" srcId="{E7968D73-22A6-49C2-8C10-1EBA1246BD24}" destId="{EE379FF8-3322-4209-9481-E9FE900B6E50}" srcOrd="1" destOrd="0" parTransId="{67858FDF-78C1-4C19-8BDA-27FBC278F46F}" sibTransId="{77D581B2-69FA-4157-9361-E5E3F17E2B16}"/>
    <dgm:cxn modelId="{2EEAEA86-B942-46E0-A3F7-290AEEE3C965}" type="presOf" srcId="{2BA0072C-656F-4271-B23E-01E6F5783DDB}" destId="{043AB5BA-3F7B-4843-8347-837AF5AF9DBF}" srcOrd="0" destOrd="2" presId="urn:microsoft.com/office/officeart/2005/8/layout/vList2"/>
    <dgm:cxn modelId="{0D621789-1DC7-48B4-A751-5584700D8296}" type="presOf" srcId="{025F3C57-A803-47CB-83A0-90B033CC455C}" destId="{388C4F5E-6CEF-4F88-8603-E80C152D27B2}" srcOrd="0" destOrd="0" presId="urn:microsoft.com/office/officeart/2005/8/layout/vList2"/>
    <dgm:cxn modelId="{FE3F6E89-9322-4B7C-814F-4914779335CE}" srcId="{E7968D73-22A6-49C2-8C10-1EBA1246BD24}" destId="{52A04A79-63AC-42DE-989C-0336B43C3E17}" srcOrd="0" destOrd="0" parTransId="{860EEC78-6869-4DFD-8700-201FE2C5EDB6}" sibTransId="{31683423-BDDB-4872-9497-1E10E8081076}"/>
    <dgm:cxn modelId="{DDFB2595-53F3-40E1-BA81-9895720772A5}" srcId="{52A04A79-63AC-42DE-989C-0336B43C3E17}" destId="{13B1F926-1CA0-427C-9623-208316457BE6}" srcOrd="0" destOrd="0" parTransId="{909A5398-C1DC-4445-A749-EA1A5DC4504E}" sibTransId="{C3BA54DE-A20A-4734-A90B-F97FE03ADF1B}"/>
    <dgm:cxn modelId="{878357D4-7C22-44F9-A879-5EF78933DAD8}" type="presOf" srcId="{11E86010-A37A-469A-9BE4-0F83FDBB136A}" destId="{043AB5BA-3F7B-4843-8347-837AF5AF9DBF}" srcOrd="0" destOrd="3" presId="urn:microsoft.com/office/officeart/2005/8/layout/vList2"/>
    <dgm:cxn modelId="{38942CD9-2C79-4CF8-81F3-2346681D29DB}" srcId="{025F3C57-A803-47CB-83A0-90B033CC455C}" destId="{2BA0072C-656F-4271-B23E-01E6F5783DDB}" srcOrd="2" destOrd="0" parTransId="{1DD1BA7D-C3BF-4A3C-8F10-C9BCCCE0F40A}" sibTransId="{50648C73-F5D4-4B74-9B28-0D47BB7A947D}"/>
    <dgm:cxn modelId="{8D6BFFE3-B42B-4E9B-A3C1-118290BC32FB}" srcId="{025F3C57-A803-47CB-83A0-90B033CC455C}" destId="{12A45119-380C-4A0E-8FD7-F6BB95B87E62}" srcOrd="4" destOrd="0" parTransId="{59017764-4499-4D5F-9CAF-64C1282CE2C5}" sibTransId="{5BA7AA4F-BA5F-4F89-896E-83BDBFB733D6}"/>
    <dgm:cxn modelId="{F0CAE2EE-17C3-468E-8056-FF6CBA77D1A6}" type="presOf" srcId="{C25DAE85-4F62-433C-9DA0-5EAC408375B9}" destId="{043AB5BA-3F7B-4843-8347-837AF5AF9DBF}" srcOrd="0" destOrd="0" presId="urn:microsoft.com/office/officeart/2005/8/layout/vList2"/>
    <dgm:cxn modelId="{B5AD18F4-CF8E-4F16-BBF2-2D283A74765D}" srcId="{025F3C57-A803-47CB-83A0-90B033CC455C}" destId="{11E86010-A37A-469A-9BE4-0F83FDBB136A}" srcOrd="3" destOrd="0" parTransId="{A83E364C-39A0-4086-8C5E-1D4CF8D23E38}" sibTransId="{F514C9DE-8062-46D3-931A-55B771E096CB}"/>
    <dgm:cxn modelId="{CD2FAEF6-E9A0-4049-921B-95FB2F1C1D9B}" srcId="{025F3C57-A803-47CB-83A0-90B033CC455C}" destId="{2E5B9D7E-8340-4F10-B9B9-136C8B60A1CF}" srcOrd="1" destOrd="0" parTransId="{132AC6DC-BC03-4599-8DA0-6414DCCE279C}" sibTransId="{A9416A9B-FBCD-4220-A32C-60DC6E6D898C}"/>
    <dgm:cxn modelId="{624B7FFB-22F6-4FF0-9FF8-ABEFA646A56E}" type="presOf" srcId="{2E5B9D7E-8340-4F10-B9B9-136C8B60A1CF}" destId="{043AB5BA-3F7B-4843-8347-837AF5AF9DBF}" srcOrd="0" destOrd="1" presId="urn:microsoft.com/office/officeart/2005/8/layout/vList2"/>
    <dgm:cxn modelId="{FD1D07FF-EFFC-4925-9D92-B5F4B1DDEDCD}" type="presOf" srcId="{E7968D73-22A6-49C2-8C10-1EBA1246BD24}" destId="{EC6D3C90-11D0-4D8A-95BA-F3BAB1B659B9}" srcOrd="0" destOrd="0" presId="urn:microsoft.com/office/officeart/2005/8/layout/vList2"/>
    <dgm:cxn modelId="{2CBB1D6E-804C-470B-B3B2-745AF2DB4120}" type="presParOf" srcId="{EC6D3C90-11D0-4D8A-95BA-F3BAB1B659B9}" destId="{471419B4-960C-42EB-926C-761FBB9EB0FC}" srcOrd="0" destOrd="0" presId="urn:microsoft.com/office/officeart/2005/8/layout/vList2"/>
    <dgm:cxn modelId="{25E94AB2-CF60-40AD-92D9-BCBD1A8B3D64}" type="presParOf" srcId="{EC6D3C90-11D0-4D8A-95BA-F3BAB1B659B9}" destId="{BFC9DB50-5E90-48BB-9ADF-0BA2C3D33EF9}" srcOrd="1" destOrd="0" presId="urn:microsoft.com/office/officeart/2005/8/layout/vList2"/>
    <dgm:cxn modelId="{766C429B-703C-4006-962C-6F09DD5FE277}" type="presParOf" srcId="{EC6D3C90-11D0-4D8A-95BA-F3BAB1B659B9}" destId="{5FC819DE-7551-4549-A4E8-F197A3E8E35B}" srcOrd="2" destOrd="0" presId="urn:microsoft.com/office/officeart/2005/8/layout/vList2"/>
    <dgm:cxn modelId="{F02392DD-5B2F-408B-AF12-F6B9219E657C}" type="presParOf" srcId="{EC6D3C90-11D0-4D8A-95BA-F3BAB1B659B9}" destId="{1B4C6B3C-29F0-4126-B668-97635B25FFF1}" srcOrd="3" destOrd="0" presId="urn:microsoft.com/office/officeart/2005/8/layout/vList2"/>
    <dgm:cxn modelId="{25EC18B8-CC6F-4A1B-8AD7-84738B354D4A}" type="presParOf" srcId="{EC6D3C90-11D0-4D8A-95BA-F3BAB1B659B9}" destId="{388C4F5E-6CEF-4F88-8603-E80C152D27B2}" srcOrd="4" destOrd="0" presId="urn:microsoft.com/office/officeart/2005/8/layout/vList2"/>
    <dgm:cxn modelId="{EDCA25E8-5A06-4168-9AC2-21DEE45DE542}" type="presParOf" srcId="{EC6D3C90-11D0-4D8A-95BA-F3BAB1B659B9}" destId="{043AB5BA-3F7B-4843-8347-837AF5AF9DBF}"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A00458-0314-4424-9C62-ADB891A9EF9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73E046B-3A76-4A54-B138-F47DE22B64F7}">
      <dgm:prSet/>
      <dgm:spPr/>
      <dgm:t>
        <a:bodyPr/>
        <a:lstStyle/>
        <a:p>
          <a:pPr>
            <a:lnSpc>
              <a:spcPct val="100000"/>
            </a:lnSpc>
          </a:pPr>
          <a:r>
            <a:rPr lang="cs-CZ"/>
            <a:t>Proč autoři zvolili nos jako fyzickou část těla, která se při lhaní bude zvětšovat? </a:t>
          </a:r>
          <a:endParaRPr lang="en-US"/>
        </a:p>
      </dgm:t>
    </dgm:pt>
    <dgm:pt modelId="{367389D4-2ADF-479C-91F4-23506FC3216C}" type="parTrans" cxnId="{E86B93B1-4053-4BD5-97E4-3DAFF66567FD}">
      <dgm:prSet/>
      <dgm:spPr/>
      <dgm:t>
        <a:bodyPr/>
        <a:lstStyle/>
        <a:p>
          <a:endParaRPr lang="en-US"/>
        </a:p>
      </dgm:t>
    </dgm:pt>
    <dgm:pt modelId="{EE038B02-4F72-4464-8E9A-343D6625F31D}" type="sibTrans" cxnId="{E86B93B1-4053-4BD5-97E4-3DAFF66567FD}">
      <dgm:prSet/>
      <dgm:spPr/>
      <dgm:t>
        <a:bodyPr/>
        <a:lstStyle/>
        <a:p>
          <a:endParaRPr lang="en-US"/>
        </a:p>
      </dgm:t>
    </dgm:pt>
    <dgm:pt modelId="{D2BC3C60-0648-4443-9413-4ABF71D8561D}">
      <dgm:prSet phldr="0"/>
      <dgm:spPr/>
      <dgm:t>
        <a:bodyPr/>
        <a:lstStyle/>
        <a:p>
          <a:pPr>
            <a:lnSpc>
              <a:spcPct val="100000"/>
            </a:lnSpc>
          </a:pPr>
          <a:r>
            <a:rPr lang="cs-CZ"/>
            <a:t>ti, kteří lžou, mají tendenci si otírat nos, a to buď rychlým třením pod nosem nebo rychlým a téměř nepostřehnutelným dotykem </a:t>
          </a:r>
          <a:endParaRPr lang="cs-CZ">
            <a:latin typeface="Calibri Light" panose="020F0302020204030204"/>
          </a:endParaRPr>
        </a:p>
      </dgm:t>
    </dgm:pt>
    <dgm:pt modelId="{D5ED48B6-464F-4646-8D1F-71E9E1FE28D0}" type="parTrans" cxnId="{3F917F5F-BC15-4137-B2A1-C5E5B08D99B4}">
      <dgm:prSet/>
      <dgm:spPr/>
    </dgm:pt>
    <dgm:pt modelId="{B7DDF2CC-6A68-4BB5-A9DE-1F9512CC43BA}" type="sibTrans" cxnId="{3F917F5F-BC15-4137-B2A1-C5E5B08D99B4}">
      <dgm:prSet/>
      <dgm:spPr/>
    </dgm:pt>
    <dgm:pt modelId="{4BC487AC-5F6E-4FBD-8FB4-E8A366730AE6}">
      <dgm:prSet phldr="0"/>
      <dgm:spPr/>
      <dgm:t>
        <a:bodyPr/>
        <a:lstStyle/>
        <a:p>
          <a:pPr>
            <a:lnSpc>
              <a:spcPct val="100000"/>
            </a:lnSpc>
          </a:pPr>
          <a:r>
            <a:rPr lang="cs-CZ"/>
            <a:t>proto se Pinocchiovi zvětšuje nos, aby bylo „lépe“ vidět, že lže</a:t>
          </a:r>
          <a:r>
            <a:rPr lang="cs-CZ">
              <a:latin typeface="Calibri Light" panose="020F0302020204030204"/>
            </a:rPr>
            <a:t> </a:t>
          </a:r>
          <a:endParaRPr lang="cs-CZ"/>
        </a:p>
      </dgm:t>
    </dgm:pt>
    <dgm:pt modelId="{12D9FAD8-2C3B-474A-9F7C-7F66308DD88F}" type="parTrans" cxnId="{08F35C9D-1E75-4407-BE58-EEF5FB965A9C}">
      <dgm:prSet/>
      <dgm:spPr/>
    </dgm:pt>
    <dgm:pt modelId="{1B75579E-2E0C-4A85-827C-9B692623AE25}" type="sibTrans" cxnId="{08F35C9D-1E75-4407-BE58-EEF5FB965A9C}">
      <dgm:prSet/>
      <dgm:spPr/>
    </dgm:pt>
    <dgm:pt modelId="{C1898819-03A8-428E-9BC0-43007BE8ACC2}" type="pres">
      <dgm:prSet presAssocID="{8DA00458-0314-4424-9C62-ADB891A9EF9B}" presName="root" presStyleCnt="0">
        <dgm:presLayoutVars>
          <dgm:dir/>
          <dgm:resizeHandles val="exact"/>
        </dgm:presLayoutVars>
      </dgm:prSet>
      <dgm:spPr/>
    </dgm:pt>
    <dgm:pt modelId="{37BD1114-9F61-44BE-93F0-A722CAE4AFFA}" type="pres">
      <dgm:prSet presAssocID="{173E046B-3A76-4A54-B138-F47DE22B64F7}" presName="compNode" presStyleCnt="0"/>
      <dgm:spPr/>
    </dgm:pt>
    <dgm:pt modelId="{3C2FE5DE-8308-41B6-8C1D-6424537ACE3D}" type="pres">
      <dgm:prSet presAssocID="{173E046B-3A76-4A54-B138-F47DE22B64F7}" presName="bgRect" presStyleLbl="bgShp" presStyleIdx="0" presStyleCnt="3"/>
      <dgm:spPr/>
    </dgm:pt>
    <dgm:pt modelId="{2889DF7A-8C3D-4C1C-8C44-85BE2637DB68}" type="pres">
      <dgm:prSet presAssocID="{173E046B-3A76-4A54-B138-F47DE22B64F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užka"/>
        </a:ext>
      </dgm:extLst>
    </dgm:pt>
    <dgm:pt modelId="{107EDBDF-FCA9-4CBC-8BEC-0C16FE8EDBEB}" type="pres">
      <dgm:prSet presAssocID="{173E046B-3A76-4A54-B138-F47DE22B64F7}" presName="spaceRect" presStyleCnt="0"/>
      <dgm:spPr/>
    </dgm:pt>
    <dgm:pt modelId="{F6F4C830-367D-47E0-8238-A4927257AD85}" type="pres">
      <dgm:prSet presAssocID="{173E046B-3A76-4A54-B138-F47DE22B64F7}" presName="parTx" presStyleLbl="revTx" presStyleIdx="0" presStyleCnt="3">
        <dgm:presLayoutVars>
          <dgm:chMax val="0"/>
          <dgm:chPref val="0"/>
        </dgm:presLayoutVars>
      </dgm:prSet>
      <dgm:spPr/>
    </dgm:pt>
    <dgm:pt modelId="{CFE0C063-0B4D-4C76-A0BD-55E946E1B674}" type="pres">
      <dgm:prSet presAssocID="{EE038B02-4F72-4464-8E9A-343D6625F31D}" presName="sibTrans" presStyleCnt="0"/>
      <dgm:spPr/>
    </dgm:pt>
    <dgm:pt modelId="{17FB5A35-004E-42F3-B13C-347998F4EF78}" type="pres">
      <dgm:prSet presAssocID="{D2BC3C60-0648-4443-9413-4ABF71D8561D}" presName="compNode" presStyleCnt="0"/>
      <dgm:spPr/>
    </dgm:pt>
    <dgm:pt modelId="{1CE97957-E86B-489F-AFE1-4C904F3F2161}" type="pres">
      <dgm:prSet presAssocID="{D2BC3C60-0648-4443-9413-4ABF71D8561D}" presName="bgRect" presStyleLbl="bgShp" presStyleIdx="1" presStyleCnt="3"/>
      <dgm:spPr/>
    </dgm:pt>
    <dgm:pt modelId="{004E78D0-799D-415D-B7F5-60C3258507F3}" type="pres">
      <dgm:prSet presAssocID="{D2BC3C60-0648-4443-9413-4ABF71D8561D}" presName="iconRect" presStyleLbl="node1" presStyleIdx="1" presStyleCnt="3"/>
      <dgm:spPr/>
    </dgm:pt>
    <dgm:pt modelId="{28AD15D9-F9C8-4E26-A922-BB215C8308D0}" type="pres">
      <dgm:prSet presAssocID="{D2BC3C60-0648-4443-9413-4ABF71D8561D}" presName="spaceRect" presStyleCnt="0"/>
      <dgm:spPr/>
    </dgm:pt>
    <dgm:pt modelId="{39B5F994-4307-4AF4-80D5-1C958DFE9E08}" type="pres">
      <dgm:prSet presAssocID="{D2BC3C60-0648-4443-9413-4ABF71D8561D}" presName="parTx" presStyleLbl="revTx" presStyleIdx="1" presStyleCnt="3">
        <dgm:presLayoutVars>
          <dgm:chMax val="0"/>
          <dgm:chPref val="0"/>
        </dgm:presLayoutVars>
      </dgm:prSet>
      <dgm:spPr/>
    </dgm:pt>
    <dgm:pt modelId="{7D074D82-AA19-4594-85F7-F37741460758}" type="pres">
      <dgm:prSet presAssocID="{B7DDF2CC-6A68-4BB5-A9DE-1F9512CC43BA}" presName="sibTrans" presStyleCnt="0"/>
      <dgm:spPr/>
    </dgm:pt>
    <dgm:pt modelId="{541EBD7F-4D6C-47BE-AA69-D34CD72245A6}" type="pres">
      <dgm:prSet presAssocID="{4BC487AC-5F6E-4FBD-8FB4-E8A366730AE6}" presName="compNode" presStyleCnt="0"/>
      <dgm:spPr/>
    </dgm:pt>
    <dgm:pt modelId="{FF0570B5-9CA6-437D-BD8D-02938AF68921}" type="pres">
      <dgm:prSet presAssocID="{4BC487AC-5F6E-4FBD-8FB4-E8A366730AE6}" presName="bgRect" presStyleLbl="bgShp" presStyleIdx="2" presStyleCnt="3"/>
      <dgm:spPr/>
    </dgm:pt>
    <dgm:pt modelId="{959D7B7C-3F0C-43E0-86BD-06A78FE7B1A7}" type="pres">
      <dgm:prSet presAssocID="{4BC487AC-5F6E-4FBD-8FB4-E8A366730AE6}" presName="iconRect" presStyleLbl="node1" presStyleIdx="2" presStyleCnt="3"/>
      <dgm:spPr/>
    </dgm:pt>
    <dgm:pt modelId="{29084F3B-2DC8-4B4F-98FD-3CBC3DB666DB}" type="pres">
      <dgm:prSet presAssocID="{4BC487AC-5F6E-4FBD-8FB4-E8A366730AE6}" presName="spaceRect" presStyleCnt="0"/>
      <dgm:spPr/>
    </dgm:pt>
    <dgm:pt modelId="{21C55E4C-B07E-42E3-AA11-2755687902AC}" type="pres">
      <dgm:prSet presAssocID="{4BC487AC-5F6E-4FBD-8FB4-E8A366730AE6}" presName="parTx" presStyleLbl="revTx" presStyleIdx="2" presStyleCnt="3">
        <dgm:presLayoutVars>
          <dgm:chMax val="0"/>
          <dgm:chPref val="0"/>
        </dgm:presLayoutVars>
      </dgm:prSet>
      <dgm:spPr/>
    </dgm:pt>
  </dgm:ptLst>
  <dgm:cxnLst>
    <dgm:cxn modelId="{69721200-1F22-4B3B-A47C-8DC5DD308048}" type="presOf" srcId="{8DA00458-0314-4424-9C62-ADB891A9EF9B}" destId="{C1898819-03A8-428E-9BC0-43007BE8ACC2}" srcOrd="0" destOrd="0" presId="urn:microsoft.com/office/officeart/2018/2/layout/IconVerticalSolidList"/>
    <dgm:cxn modelId="{AE4FA334-DF34-4091-98DB-6D2BD279956A}" type="presOf" srcId="{173E046B-3A76-4A54-B138-F47DE22B64F7}" destId="{F6F4C830-367D-47E0-8238-A4927257AD85}" srcOrd="0" destOrd="0" presId="urn:microsoft.com/office/officeart/2018/2/layout/IconVerticalSolidList"/>
    <dgm:cxn modelId="{3F917F5F-BC15-4137-B2A1-C5E5B08D99B4}" srcId="{8DA00458-0314-4424-9C62-ADB891A9EF9B}" destId="{D2BC3C60-0648-4443-9413-4ABF71D8561D}" srcOrd="1" destOrd="0" parTransId="{D5ED48B6-464F-4646-8D1F-71E9E1FE28D0}" sibTransId="{B7DDF2CC-6A68-4BB5-A9DE-1F9512CC43BA}"/>
    <dgm:cxn modelId="{DA636482-0296-478D-98E0-8BC1104C58A1}" type="presOf" srcId="{D2BC3C60-0648-4443-9413-4ABF71D8561D}" destId="{39B5F994-4307-4AF4-80D5-1C958DFE9E08}" srcOrd="0" destOrd="0" presId="urn:microsoft.com/office/officeart/2018/2/layout/IconVerticalSolidList"/>
    <dgm:cxn modelId="{08F35C9D-1E75-4407-BE58-EEF5FB965A9C}" srcId="{8DA00458-0314-4424-9C62-ADB891A9EF9B}" destId="{4BC487AC-5F6E-4FBD-8FB4-E8A366730AE6}" srcOrd="2" destOrd="0" parTransId="{12D9FAD8-2C3B-474A-9F7C-7F66308DD88F}" sibTransId="{1B75579E-2E0C-4A85-827C-9B692623AE25}"/>
    <dgm:cxn modelId="{8175CD9F-50D1-4E2F-8D6A-648B2F1B1FAF}" type="presOf" srcId="{4BC487AC-5F6E-4FBD-8FB4-E8A366730AE6}" destId="{21C55E4C-B07E-42E3-AA11-2755687902AC}" srcOrd="0" destOrd="0" presId="urn:microsoft.com/office/officeart/2018/2/layout/IconVerticalSolidList"/>
    <dgm:cxn modelId="{E86B93B1-4053-4BD5-97E4-3DAFF66567FD}" srcId="{8DA00458-0314-4424-9C62-ADB891A9EF9B}" destId="{173E046B-3A76-4A54-B138-F47DE22B64F7}" srcOrd="0" destOrd="0" parTransId="{367389D4-2ADF-479C-91F4-23506FC3216C}" sibTransId="{EE038B02-4F72-4464-8E9A-343D6625F31D}"/>
    <dgm:cxn modelId="{9CB52C52-F0FA-4D69-B731-2D9EE9508323}" type="presParOf" srcId="{C1898819-03A8-428E-9BC0-43007BE8ACC2}" destId="{37BD1114-9F61-44BE-93F0-A722CAE4AFFA}" srcOrd="0" destOrd="0" presId="urn:microsoft.com/office/officeart/2018/2/layout/IconVerticalSolidList"/>
    <dgm:cxn modelId="{3D627129-886B-4B1B-9F2E-E3CC28AAFE64}" type="presParOf" srcId="{37BD1114-9F61-44BE-93F0-A722CAE4AFFA}" destId="{3C2FE5DE-8308-41B6-8C1D-6424537ACE3D}" srcOrd="0" destOrd="0" presId="urn:microsoft.com/office/officeart/2018/2/layout/IconVerticalSolidList"/>
    <dgm:cxn modelId="{AC5A226A-5989-4D1D-B46B-59C49BCEC06B}" type="presParOf" srcId="{37BD1114-9F61-44BE-93F0-A722CAE4AFFA}" destId="{2889DF7A-8C3D-4C1C-8C44-85BE2637DB68}" srcOrd="1" destOrd="0" presId="urn:microsoft.com/office/officeart/2018/2/layout/IconVerticalSolidList"/>
    <dgm:cxn modelId="{77D63AF9-7187-4601-B6AA-5D8AD42C9209}" type="presParOf" srcId="{37BD1114-9F61-44BE-93F0-A722CAE4AFFA}" destId="{107EDBDF-FCA9-4CBC-8BEC-0C16FE8EDBEB}" srcOrd="2" destOrd="0" presId="urn:microsoft.com/office/officeart/2018/2/layout/IconVerticalSolidList"/>
    <dgm:cxn modelId="{1EE9F43D-39B6-48E9-85E8-ED59C95F54A4}" type="presParOf" srcId="{37BD1114-9F61-44BE-93F0-A722CAE4AFFA}" destId="{F6F4C830-367D-47E0-8238-A4927257AD85}" srcOrd="3" destOrd="0" presId="urn:microsoft.com/office/officeart/2018/2/layout/IconVerticalSolidList"/>
    <dgm:cxn modelId="{98996CF8-A464-4E86-A46A-8848B7478B2F}" type="presParOf" srcId="{C1898819-03A8-428E-9BC0-43007BE8ACC2}" destId="{CFE0C063-0B4D-4C76-A0BD-55E946E1B674}" srcOrd="1" destOrd="0" presId="urn:microsoft.com/office/officeart/2018/2/layout/IconVerticalSolidList"/>
    <dgm:cxn modelId="{DF37F4BF-D618-4269-A742-2DE05AEE0A91}" type="presParOf" srcId="{C1898819-03A8-428E-9BC0-43007BE8ACC2}" destId="{17FB5A35-004E-42F3-B13C-347998F4EF78}" srcOrd="2" destOrd="0" presId="urn:microsoft.com/office/officeart/2018/2/layout/IconVerticalSolidList"/>
    <dgm:cxn modelId="{6727F78B-4C09-479D-838D-9D0C03B97CDF}" type="presParOf" srcId="{17FB5A35-004E-42F3-B13C-347998F4EF78}" destId="{1CE97957-E86B-489F-AFE1-4C904F3F2161}" srcOrd="0" destOrd="0" presId="urn:microsoft.com/office/officeart/2018/2/layout/IconVerticalSolidList"/>
    <dgm:cxn modelId="{F71CC635-4A45-4964-B493-3708B6A92874}" type="presParOf" srcId="{17FB5A35-004E-42F3-B13C-347998F4EF78}" destId="{004E78D0-799D-415D-B7F5-60C3258507F3}" srcOrd="1" destOrd="0" presId="urn:microsoft.com/office/officeart/2018/2/layout/IconVerticalSolidList"/>
    <dgm:cxn modelId="{F11EA6E6-2AAC-4A2C-B1F0-A5B7663AAFD6}" type="presParOf" srcId="{17FB5A35-004E-42F3-B13C-347998F4EF78}" destId="{28AD15D9-F9C8-4E26-A922-BB215C8308D0}" srcOrd="2" destOrd="0" presId="urn:microsoft.com/office/officeart/2018/2/layout/IconVerticalSolidList"/>
    <dgm:cxn modelId="{692666D5-EFEF-4DEB-AB88-42A0145F5E0C}" type="presParOf" srcId="{17FB5A35-004E-42F3-B13C-347998F4EF78}" destId="{39B5F994-4307-4AF4-80D5-1C958DFE9E08}" srcOrd="3" destOrd="0" presId="urn:microsoft.com/office/officeart/2018/2/layout/IconVerticalSolidList"/>
    <dgm:cxn modelId="{43E46661-BF12-4C10-A89B-F335C5B78C58}" type="presParOf" srcId="{C1898819-03A8-428E-9BC0-43007BE8ACC2}" destId="{7D074D82-AA19-4594-85F7-F37741460758}" srcOrd="3" destOrd="0" presId="urn:microsoft.com/office/officeart/2018/2/layout/IconVerticalSolidList"/>
    <dgm:cxn modelId="{E5186C08-1992-43A7-AD94-79AD15F74DDE}" type="presParOf" srcId="{C1898819-03A8-428E-9BC0-43007BE8ACC2}" destId="{541EBD7F-4D6C-47BE-AA69-D34CD72245A6}" srcOrd="4" destOrd="0" presId="urn:microsoft.com/office/officeart/2018/2/layout/IconVerticalSolidList"/>
    <dgm:cxn modelId="{A82D530B-70D9-4ACB-AB8C-7B405FC6B355}" type="presParOf" srcId="{541EBD7F-4D6C-47BE-AA69-D34CD72245A6}" destId="{FF0570B5-9CA6-437D-BD8D-02938AF68921}" srcOrd="0" destOrd="0" presId="urn:microsoft.com/office/officeart/2018/2/layout/IconVerticalSolidList"/>
    <dgm:cxn modelId="{C298E414-6C85-4294-91A9-614C83921DCC}" type="presParOf" srcId="{541EBD7F-4D6C-47BE-AA69-D34CD72245A6}" destId="{959D7B7C-3F0C-43E0-86BD-06A78FE7B1A7}" srcOrd="1" destOrd="0" presId="urn:microsoft.com/office/officeart/2018/2/layout/IconVerticalSolidList"/>
    <dgm:cxn modelId="{AD35AFD8-28CB-434E-9BB1-305EE0DB59D2}" type="presParOf" srcId="{541EBD7F-4D6C-47BE-AA69-D34CD72245A6}" destId="{29084F3B-2DC8-4B4F-98FD-3CBC3DB666DB}" srcOrd="2" destOrd="0" presId="urn:microsoft.com/office/officeart/2018/2/layout/IconVerticalSolidList"/>
    <dgm:cxn modelId="{FEAAB1C6-F9DF-49C9-9518-E354B94154C8}" type="presParOf" srcId="{541EBD7F-4D6C-47BE-AA69-D34CD72245A6}" destId="{21C55E4C-B07E-42E3-AA11-2755687902A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47338F-7167-4734-8BE3-577E91E46CA0}">
      <dsp:nvSpPr>
        <dsp:cNvPr id="0" name=""/>
        <dsp:cNvSpPr/>
      </dsp:nvSpPr>
      <dsp:spPr>
        <a:xfrm>
          <a:off x="0" y="50093"/>
          <a:ext cx="10058399" cy="873953"/>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cs-CZ" sz="2200" kern="1200"/>
            <a:t>-  intrapersonální (jako sebeklam), </a:t>
          </a:r>
          <a:endParaRPr lang="en-US" sz="2200" kern="1200"/>
        </a:p>
      </dsp:txBody>
      <dsp:txXfrm>
        <a:off x="42663" y="92756"/>
        <a:ext cx="9973073" cy="788627"/>
      </dsp:txXfrm>
    </dsp:sp>
    <dsp:sp modelId="{C91CB0DA-38DD-4C09-A67B-97306B2D2512}">
      <dsp:nvSpPr>
        <dsp:cNvPr id="0" name=""/>
        <dsp:cNvSpPr/>
      </dsp:nvSpPr>
      <dsp:spPr>
        <a:xfrm>
          <a:off x="0" y="987406"/>
          <a:ext cx="10058399" cy="873953"/>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cs-CZ" sz="2200" kern="1200"/>
            <a:t>-  interpersonální (v běžném chápání jako interakce mezi lhoucí a klamanou osobou), </a:t>
          </a:r>
          <a:endParaRPr lang="en-US" sz="2200" kern="1200"/>
        </a:p>
      </dsp:txBody>
      <dsp:txXfrm>
        <a:off x="42663" y="1030069"/>
        <a:ext cx="9973073" cy="788627"/>
      </dsp:txXfrm>
    </dsp:sp>
    <dsp:sp modelId="{7D4BD376-85A3-464F-8B51-29F78B610343}">
      <dsp:nvSpPr>
        <dsp:cNvPr id="0" name=""/>
        <dsp:cNvSpPr/>
      </dsp:nvSpPr>
      <dsp:spPr>
        <a:xfrm>
          <a:off x="0" y="1924719"/>
          <a:ext cx="10058399" cy="873953"/>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cs-CZ" sz="2200" kern="1200"/>
            <a:t>- skupinové (lhaní jednotlivce ostatním členům své nebo jiné skupiny, interakce klamajícího a klamaného ve skupinovém kontextu), </a:t>
          </a:r>
          <a:endParaRPr lang="en-US" sz="2200" kern="1200"/>
        </a:p>
      </dsp:txBody>
      <dsp:txXfrm>
        <a:off x="42663" y="1967382"/>
        <a:ext cx="9973073" cy="788627"/>
      </dsp:txXfrm>
    </dsp:sp>
    <dsp:sp modelId="{EEF9038A-A820-4D43-990D-0D17976C3F32}">
      <dsp:nvSpPr>
        <dsp:cNvPr id="0" name=""/>
        <dsp:cNvSpPr/>
      </dsp:nvSpPr>
      <dsp:spPr>
        <a:xfrm>
          <a:off x="0" y="2862033"/>
          <a:ext cx="10058399" cy="873953"/>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cs-CZ" sz="2200" kern="1200"/>
            <a:t>- meziskupinové (lhaní různých skupin sobě navzájem). </a:t>
          </a:r>
          <a:endParaRPr lang="en-US" sz="2200" kern="1200"/>
        </a:p>
      </dsp:txBody>
      <dsp:txXfrm>
        <a:off x="42663" y="2904696"/>
        <a:ext cx="9973073" cy="7886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419B4-960C-42EB-926C-761FBB9EB0FC}">
      <dsp:nvSpPr>
        <dsp:cNvPr id="0" name=""/>
        <dsp:cNvSpPr/>
      </dsp:nvSpPr>
      <dsp:spPr>
        <a:xfrm>
          <a:off x="0" y="36023"/>
          <a:ext cx="5919134" cy="64759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cs-CZ" sz="2700" b="1" kern="1200"/>
            <a:t>PODLE ZÁVAŽNOSTI </a:t>
          </a:r>
          <a:endParaRPr lang="en-US" sz="2700" kern="1200"/>
        </a:p>
      </dsp:txBody>
      <dsp:txXfrm>
        <a:off x="31613" y="67636"/>
        <a:ext cx="5855908" cy="584369"/>
      </dsp:txXfrm>
    </dsp:sp>
    <dsp:sp modelId="{BFC9DB50-5E90-48BB-9ADF-0BA2C3D33EF9}">
      <dsp:nvSpPr>
        <dsp:cNvPr id="0" name=""/>
        <dsp:cNvSpPr/>
      </dsp:nvSpPr>
      <dsp:spPr>
        <a:xfrm>
          <a:off x="0" y="683618"/>
          <a:ext cx="5919134"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933"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cs-CZ" sz="2100" kern="1200"/>
            <a:t>sociální lži vs vážné lži </a:t>
          </a:r>
          <a:endParaRPr lang="en-US" sz="2100" kern="1200"/>
        </a:p>
      </dsp:txBody>
      <dsp:txXfrm>
        <a:off x="0" y="683618"/>
        <a:ext cx="5919134" cy="447120"/>
      </dsp:txXfrm>
    </dsp:sp>
    <dsp:sp modelId="{5FC819DE-7551-4549-A4E8-F197A3E8E35B}">
      <dsp:nvSpPr>
        <dsp:cNvPr id="0" name=""/>
        <dsp:cNvSpPr/>
      </dsp:nvSpPr>
      <dsp:spPr>
        <a:xfrm>
          <a:off x="0" y="1130738"/>
          <a:ext cx="5919134" cy="647595"/>
        </a:xfrm>
        <a:prstGeom prst="roundRect">
          <a:avLst/>
        </a:prstGeom>
        <a:solidFill>
          <a:schemeClr val="accent2">
            <a:hueOff val="19519"/>
            <a:satOff val="-13438"/>
            <a:lumOff val="-34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cs-CZ" sz="2700" b="1" kern="1200"/>
            <a:t>PODLE MÍRY POZMĚNĚNÍ INFORMACE </a:t>
          </a:r>
          <a:endParaRPr lang="en-US" sz="2700" kern="1200"/>
        </a:p>
      </dsp:txBody>
      <dsp:txXfrm>
        <a:off x="31613" y="1162351"/>
        <a:ext cx="5855908" cy="584369"/>
      </dsp:txXfrm>
    </dsp:sp>
    <dsp:sp modelId="{1B4C6B3C-29F0-4126-B668-97635B25FFF1}">
      <dsp:nvSpPr>
        <dsp:cNvPr id="0" name=""/>
        <dsp:cNvSpPr/>
      </dsp:nvSpPr>
      <dsp:spPr>
        <a:xfrm>
          <a:off x="0" y="1778333"/>
          <a:ext cx="5919134"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933"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cs-CZ" sz="2100" kern="1200"/>
            <a:t>falzifikace / zkreslení / zatajování </a:t>
          </a:r>
          <a:endParaRPr lang="en-US" sz="2100" kern="1200"/>
        </a:p>
      </dsp:txBody>
      <dsp:txXfrm>
        <a:off x="0" y="1778333"/>
        <a:ext cx="5919134" cy="447120"/>
      </dsp:txXfrm>
    </dsp:sp>
    <dsp:sp modelId="{388C4F5E-6CEF-4F88-8603-E80C152D27B2}">
      <dsp:nvSpPr>
        <dsp:cNvPr id="0" name=""/>
        <dsp:cNvSpPr/>
      </dsp:nvSpPr>
      <dsp:spPr>
        <a:xfrm>
          <a:off x="0" y="2225453"/>
          <a:ext cx="5919134" cy="647595"/>
        </a:xfrm>
        <a:prstGeom prst="round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cs-CZ" sz="2700" b="1" kern="1200"/>
            <a:t>PODLE ÚČELU</a:t>
          </a:r>
          <a:endParaRPr lang="en-US" sz="2700" kern="1200"/>
        </a:p>
      </dsp:txBody>
      <dsp:txXfrm>
        <a:off x="31613" y="2257066"/>
        <a:ext cx="5855908" cy="584369"/>
      </dsp:txXfrm>
    </dsp:sp>
    <dsp:sp modelId="{043AB5BA-3F7B-4843-8347-837AF5AF9DBF}">
      <dsp:nvSpPr>
        <dsp:cNvPr id="0" name=""/>
        <dsp:cNvSpPr/>
      </dsp:nvSpPr>
      <dsp:spPr>
        <a:xfrm>
          <a:off x="0" y="2873048"/>
          <a:ext cx="5919134" cy="1844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933"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cs-CZ" sz="2100" kern="1200"/>
            <a:t>antisociální</a:t>
          </a:r>
          <a:endParaRPr lang="en-US" sz="2100" kern="1200"/>
        </a:p>
        <a:p>
          <a:pPr marL="228600" lvl="1" indent="-228600" algn="l" defTabSz="933450">
            <a:lnSpc>
              <a:spcPct val="90000"/>
            </a:lnSpc>
            <a:spcBef>
              <a:spcPct val="0"/>
            </a:spcBef>
            <a:spcAft>
              <a:spcPct val="20000"/>
            </a:spcAft>
            <a:buChar char="•"/>
          </a:pPr>
          <a:r>
            <a:rPr lang="cs-CZ" sz="2100" kern="1200"/>
            <a:t>sociální neboli bílé</a:t>
          </a:r>
          <a:endParaRPr lang="en-US" sz="2100" kern="1200"/>
        </a:p>
        <a:p>
          <a:pPr marL="228600" lvl="1" indent="-228600" algn="l" defTabSz="933450">
            <a:lnSpc>
              <a:spcPct val="90000"/>
            </a:lnSpc>
            <a:spcBef>
              <a:spcPct val="0"/>
            </a:spcBef>
            <a:spcAft>
              <a:spcPct val="20000"/>
            </a:spcAft>
            <a:buChar char="•"/>
          </a:pPr>
          <a:r>
            <a:rPr lang="cs-CZ" sz="2100" kern="1200"/>
            <a:t>lstivé</a:t>
          </a:r>
          <a:endParaRPr lang="en-US" sz="2100" kern="1200"/>
        </a:p>
        <a:p>
          <a:pPr marL="228600" lvl="1" indent="-228600" algn="l" defTabSz="933450">
            <a:lnSpc>
              <a:spcPct val="90000"/>
            </a:lnSpc>
            <a:spcBef>
              <a:spcPct val="0"/>
            </a:spcBef>
            <a:spcAft>
              <a:spcPct val="20000"/>
            </a:spcAft>
            <a:buChar char="•"/>
          </a:pPr>
          <a:r>
            <a:rPr lang="cs-CZ" sz="2100" kern="1200"/>
            <a:t>sobecké, tedy „černé“</a:t>
          </a:r>
          <a:endParaRPr lang="en-US" sz="2100" kern="1200"/>
        </a:p>
        <a:p>
          <a:pPr marL="228600" lvl="1" indent="-228600" algn="l" defTabSz="933450">
            <a:lnSpc>
              <a:spcPct val="90000"/>
            </a:lnSpc>
            <a:spcBef>
              <a:spcPct val="0"/>
            </a:spcBef>
            <a:spcAft>
              <a:spcPct val="20000"/>
            </a:spcAft>
            <a:buChar char="•"/>
          </a:pPr>
          <a:r>
            <a:rPr lang="cs-CZ" sz="2100" kern="1200"/>
            <a:t>pareto</a:t>
          </a:r>
          <a:endParaRPr lang="en-US" sz="2100" kern="1200"/>
        </a:p>
      </dsp:txBody>
      <dsp:txXfrm>
        <a:off x="0" y="2873048"/>
        <a:ext cx="5919134" cy="18443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FE5DE-8308-41B6-8C1D-6424537ACE3D}">
      <dsp:nvSpPr>
        <dsp:cNvPr id="0" name=""/>
        <dsp:cNvSpPr/>
      </dsp:nvSpPr>
      <dsp:spPr>
        <a:xfrm>
          <a:off x="0" y="462"/>
          <a:ext cx="10058399" cy="10814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89DF7A-8C3D-4C1C-8C44-85BE2637DB68}">
      <dsp:nvSpPr>
        <dsp:cNvPr id="0" name=""/>
        <dsp:cNvSpPr/>
      </dsp:nvSpPr>
      <dsp:spPr>
        <a:xfrm>
          <a:off x="327145" y="243793"/>
          <a:ext cx="594810" cy="5948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F4C830-367D-47E0-8238-A4927257AD85}">
      <dsp:nvSpPr>
        <dsp:cNvPr id="0" name=""/>
        <dsp:cNvSpPr/>
      </dsp:nvSpPr>
      <dsp:spPr>
        <a:xfrm>
          <a:off x="1249101" y="462"/>
          <a:ext cx="88092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1111250">
            <a:lnSpc>
              <a:spcPct val="100000"/>
            </a:lnSpc>
            <a:spcBef>
              <a:spcPct val="0"/>
            </a:spcBef>
            <a:spcAft>
              <a:spcPct val="35000"/>
            </a:spcAft>
            <a:buNone/>
          </a:pPr>
          <a:r>
            <a:rPr lang="cs-CZ" sz="2500" kern="1200"/>
            <a:t>Proč autoři zvolili nos jako fyzickou část těla, která se při lhaní bude zvětšovat? </a:t>
          </a:r>
          <a:endParaRPr lang="en-US" sz="2500" kern="1200"/>
        </a:p>
      </dsp:txBody>
      <dsp:txXfrm>
        <a:off x="1249101" y="462"/>
        <a:ext cx="8809298" cy="1081473"/>
      </dsp:txXfrm>
    </dsp:sp>
    <dsp:sp modelId="{1CE97957-E86B-489F-AFE1-4C904F3F2161}">
      <dsp:nvSpPr>
        <dsp:cNvPr id="0" name=""/>
        <dsp:cNvSpPr/>
      </dsp:nvSpPr>
      <dsp:spPr>
        <a:xfrm>
          <a:off x="0" y="1352303"/>
          <a:ext cx="10058399" cy="10814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4E78D0-799D-415D-B7F5-60C3258507F3}">
      <dsp:nvSpPr>
        <dsp:cNvPr id="0" name=""/>
        <dsp:cNvSpPr/>
      </dsp:nvSpPr>
      <dsp:spPr>
        <a:xfrm>
          <a:off x="327145" y="1595634"/>
          <a:ext cx="594810" cy="594810"/>
        </a:xfrm>
        <a:prstGeom prst="rect">
          <a:avLst/>
        </a:prstGeom>
        <a:solidFill>
          <a:schemeClr val="accent3">
            <a:hueOff val="0"/>
            <a:satOff val="0"/>
            <a:lumOff val="0"/>
            <a:alphaOff val="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B5F994-4307-4AF4-80D5-1C958DFE9E08}">
      <dsp:nvSpPr>
        <dsp:cNvPr id="0" name=""/>
        <dsp:cNvSpPr/>
      </dsp:nvSpPr>
      <dsp:spPr>
        <a:xfrm>
          <a:off x="1249101" y="1352303"/>
          <a:ext cx="88092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1111250">
            <a:lnSpc>
              <a:spcPct val="100000"/>
            </a:lnSpc>
            <a:spcBef>
              <a:spcPct val="0"/>
            </a:spcBef>
            <a:spcAft>
              <a:spcPct val="35000"/>
            </a:spcAft>
            <a:buNone/>
          </a:pPr>
          <a:r>
            <a:rPr lang="cs-CZ" sz="2500" kern="1200"/>
            <a:t>ti, kteří lžou, mají tendenci si otírat nos, a to buď rychlým třením pod nosem nebo rychlým a téměř nepostřehnutelným dotykem </a:t>
          </a:r>
          <a:endParaRPr lang="cs-CZ" sz="2500" kern="1200">
            <a:latin typeface="Calibri Light" panose="020F0302020204030204"/>
          </a:endParaRPr>
        </a:p>
      </dsp:txBody>
      <dsp:txXfrm>
        <a:off x="1249101" y="1352303"/>
        <a:ext cx="8809298" cy="1081473"/>
      </dsp:txXfrm>
    </dsp:sp>
    <dsp:sp modelId="{FF0570B5-9CA6-437D-BD8D-02938AF68921}">
      <dsp:nvSpPr>
        <dsp:cNvPr id="0" name=""/>
        <dsp:cNvSpPr/>
      </dsp:nvSpPr>
      <dsp:spPr>
        <a:xfrm>
          <a:off x="0" y="2704144"/>
          <a:ext cx="10058399" cy="10814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9D7B7C-3F0C-43E0-86BD-06A78FE7B1A7}">
      <dsp:nvSpPr>
        <dsp:cNvPr id="0" name=""/>
        <dsp:cNvSpPr/>
      </dsp:nvSpPr>
      <dsp:spPr>
        <a:xfrm>
          <a:off x="327145" y="2947476"/>
          <a:ext cx="594810" cy="594810"/>
        </a:xfrm>
        <a:prstGeom prst="rect">
          <a:avLst/>
        </a:prstGeom>
        <a:solidFill>
          <a:schemeClr val="accent4">
            <a:hueOff val="0"/>
            <a:satOff val="0"/>
            <a:lumOff val="0"/>
            <a:alphaOff val="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C55E4C-B07E-42E3-AA11-2755687902AC}">
      <dsp:nvSpPr>
        <dsp:cNvPr id="0" name=""/>
        <dsp:cNvSpPr/>
      </dsp:nvSpPr>
      <dsp:spPr>
        <a:xfrm>
          <a:off x="1249101" y="2704144"/>
          <a:ext cx="88092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1111250">
            <a:lnSpc>
              <a:spcPct val="100000"/>
            </a:lnSpc>
            <a:spcBef>
              <a:spcPct val="0"/>
            </a:spcBef>
            <a:spcAft>
              <a:spcPct val="35000"/>
            </a:spcAft>
            <a:buNone/>
          </a:pPr>
          <a:r>
            <a:rPr lang="cs-CZ" sz="2500" kern="1200"/>
            <a:t>proto se Pinocchiovi zvětšuje nos, aby bylo „lépe“ vidět, že lže</a:t>
          </a:r>
          <a:r>
            <a:rPr lang="cs-CZ" sz="2500" kern="1200">
              <a:latin typeface="Calibri Light" panose="020F0302020204030204"/>
            </a:rPr>
            <a:t> </a:t>
          </a:r>
          <a:endParaRPr lang="cs-CZ" sz="2500" kern="1200"/>
        </a:p>
      </dsp:txBody>
      <dsp:txXfrm>
        <a:off x="1249101" y="2704144"/>
        <a:ext cx="8809298" cy="108147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cs-CZ"/>
              <a:t>Kliknutím lze upravit styl.</a:t>
            </a:r>
            <a:endParaRPr lang="en-US"/>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a:p>
        </p:txBody>
      </p:sp>
      <p:sp>
        <p:nvSpPr>
          <p:cNvPr id="4" name="Date Placeholder 3"/>
          <p:cNvSpPr>
            <a:spLocks noGrp="1"/>
          </p:cNvSpPr>
          <p:nvPr>
            <p:ph type="dt" sz="half" idx="10"/>
          </p:nvPr>
        </p:nvSpPr>
        <p:spPr/>
        <p:txBody>
          <a:bodyPr/>
          <a:lstStyle/>
          <a:p>
            <a:fld id="{41BC149F-0BFF-447D-A15F-34736D04C490}" type="datetimeFigureOut">
              <a:rPr lang="cs-CZ" smtClean="0"/>
              <a:t>24.05.2022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D639DA0-5672-40C2-8D2D-B6959FCB5208}" type="slidenum">
              <a:rPr lang="cs-CZ" smtClean="0"/>
              <a:t>‹#›</a:t>
            </a:fld>
            <a:endParaRPr lang="cs-CZ"/>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9573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Vertical Text Placeholder 2"/>
          <p:cNvSpPr>
            <a:spLocks noGrp="1"/>
          </p:cNvSpPr>
          <p:nvPr>
            <p:ph type="body" orient="vert" idx="1"/>
          </p:nvPr>
        </p:nvSpPr>
        <p:spPr/>
        <p:txBody>
          <a:bodyPr vert="eaVert" lIns="45720" tIns="0" rIns="45720" bIns="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41BC149F-0BFF-447D-A15F-34736D04C490}" type="datetimeFigureOut">
              <a:rPr lang="cs-CZ" smtClean="0"/>
              <a:t>24.05.2022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D639DA0-5672-40C2-8D2D-B6959FCB5208}" type="slidenum">
              <a:rPr lang="cs-CZ" smtClean="0"/>
              <a:t>‹#›</a:t>
            </a:fld>
            <a:endParaRPr lang="cs-CZ"/>
          </a:p>
        </p:txBody>
      </p:sp>
    </p:spTree>
    <p:extLst>
      <p:ext uri="{BB962C8B-B14F-4D97-AF65-F5344CB8AC3E}">
        <p14:creationId xmlns:p14="http://schemas.microsoft.com/office/powerpoint/2010/main" val="2908352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cs-CZ"/>
              <a:t>Kliknutím lze upravit styl.</a:t>
            </a:r>
            <a:endParaRPr lang="en-US"/>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41BC149F-0BFF-447D-A15F-34736D04C490}" type="datetimeFigureOut">
              <a:rPr lang="cs-CZ" smtClean="0"/>
              <a:t>24.05.2022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D639DA0-5672-40C2-8D2D-B6959FCB5208}" type="slidenum">
              <a:rPr lang="cs-CZ" smtClean="0"/>
              <a:t>‹#›</a:t>
            </a:fld>
            <a:endParaRPr lang="cs-CZ"/>
          </a:p>
        </p:txBody>
      </p:sp>
    </p:spTree>
    <p:extLst>
      <p:ext uri="{BB962C8B-B14F-4D97-AF65-F5344CB8AC3E}">
        <p14:creationId xmlns:p14="http://schemas.microsoft.com/office/powerpoint/2010/main" val="703472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cs-CZ"/>
              <a:t>Kliknutím lze upravit styl.</a:t>
            </a:r>
            <a:endParaRPr lang="en-US"/>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41BC149F-0BFF-447D-A15F-34736D04C490}" type="datetimeFigureOut">
              <a:rPr lang="cs-CZ" smtClean="0"/>
              <a:t>24.05.2022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D639DA0-5672-40C2-8D2D-B6959FCB5208}" type="slidenum">
              <a:rPr lang="cs-CZ" smtClean="0"/>
              <a:t>‹#›</a:t>
            </a:fld>
            <a:endParaRPr lang="cs-CZ"/>
          </a:p>
        </p:txBody>
      </p:sp>
    </p:spTree>
    <p:extLst>
      <p:ext uri="{BB962C8B-B14F-4D97-AF65-F5344CB8AC3E}">
        <p14:creationId xmlns:p14="http://schemas.microsoft.com/office/powerpoint/2010/main" val="738243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cs-CZ"/>
              <a:t>Kliknutím lze upravit styl.</a:t>
            </a:r>
            <a:endParaRPr lang="en-US"/>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1BC149F-0BFF-447D-A15F-34736D04C490}" type="datetimeFigureOut">
              <a:rPr lang="cs-CZ" smtClean="0"/>
              <a:t>24.05.2022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D639DA0-5672-40C2-8D2D-B6959FCB5208}" type="slidenum">
              <a:rPr lang="cs-CZ" smtClean="0"/>
              <a:t>‹#›</a:t>
            </a:fld>
            <a:endParaRPr lang="cs-CZ"/>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5821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cs-CZ"/>
              <a:t>Kliknutím lze upravit styl.</a:t>
            </a:r>
            <a:endParaRPr lang="en-US"/>
          </a:p>
        </p:txBody>
      </p:sp>
      <p:sp>
        <p:nvSpPr>
          <p:cNvPr id="3" name="Content Placeholder 2"/>
          <p:cNvSpPr>
            <a:spLocks noGrp="1"/>
          </p:cNvSpPr>
          <p:nvPr>
            <p:ph sz="half" idx="1"/>
          </p:nvPr>
        </p:nvSpPr>
        <p:spPr>
          <a:xfrm>
            <a:off x="1097279" y="1845734"/>
            <a:ext cx="4937760" cy="402336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Content Placeholder 3"/>
          <p:cNvSpPr>
            <a:spLocks noGrp="1"/>
          </p:cNvSpPr>
          <p:nvPr>
            <p:ph sz="half" idx="2"/>
          </p:nvPr>
        </p:nvSpPr>
        <p:spPr>
          <a:xfrm>
            <a:off x="6217920" y="1845735"/>
            <a:ext cx="4937760" cy="402336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Date Placeholder 4"/>
          <p:cNvSpPr>
            <a:spLocks noGrp="1"/>
          </p:cNvSpPr>
          <p:nvPr>
            <p:ph type="dt" sz="half" idx="10"/>
          </p:nvPr>
        </p:nvSpPr>
        <p:spPr/>
        <p:txBody>
          <a:bodyPr/>
          <a:lstStyle/>
          <a:p>
            <a:fld id="{41BC149F-0BFF-447D-A15F-34736D04C490}" type="datetimeFigureOut">
              <a:rPr lang="cs-CZ" smtClean="0"/>
              <a:t>24.05.2022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DD639DA0-5672-40C2-8D2D-B6959FCB5208}" type="slidenum">
              <a:rPr lang="cs-CZ" smtClean="0"/>
              <a:t>‹#›</a:t>
            </a:fld>
            <a:endParaRPr lang="cs-CZ"/>
          </a:p>
        </p:txBody>
      </p:sp>
    </p:spTree>
    <p:extLst>
      <p:ext uri="{BB962C8B-B14F-4D97-AF65-F5344CB8AC3E}">
        <p14:creationId xmlns:p14="http://schemas.microsoft.com/office/powerpoint/2010/main" val="1840197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cs-CZ"/>
              <a:t>Kliknutím lze upravit styl.</a:t>
            </a:r>
            <a:endParaRPr lang="en-US"/>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097280" y="2582334"/>
            <a:ext cx="4937760" cy="33782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217920" y="2582334"/>
            <a:ext cx="4937760" cy="33782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Date Placeholder 6"/>
          <p:cNvSpPr>
            <a:spLocks noGrp="1"/>
          </p:cNvSpPr>
          <p:nvPr>
            <p:ph type="dt" sz="half" idx="10"/>
          </p:nvPr>
        </p:nvSpPr>
        <p:spPr/>
        <p:txBody>
          <a:bodyPr/>
          <a:lstStyle/>
          <a:p>
            <a:fld id="{41BC149F-0BFF-447D-A15F-34736D04C490}" type="datetimeFigureOut">
              <a:rPr lang="cs-CZ" smtClean="0"/>
              <a:t>24.05.2022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DD639DA0-5672-40C2-8D2D-B6959FCB5208}" type="slidenum">
              <a:rPr lang="cs-CZ" smtClean="0"/>
              <a:t>‹#›</a:t>
            </a:fld>
            <a:endParaRPr lang="cs-CZ"/>
          </a:p>
        </p:txBody>
      </p:sp>
    </p:spTree>
    <p:extLst>
      <p:ext uri="{BB962C8B-B14F-4D97-AF65-F5344CB8AC3E}">
        <p14:creationId xmlns:p14="http://schemas.microsoft.com/office/powerpoint/2010/main" val="3514944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Date Placeholder 2"/>
          <p:cNvSpPr>
            <a:spLocks noGrp="1"/>
          </p:cNvSpPr>
          <p:nvPr>
            <p:ph type="dt" sz="half" idx="10"/>
          </p:nvPr>
        </p:nvSpPr>
        <p:spPr/>
        <p:txBody>
          <a:bodyPr/>
          <a:lstStyle/>
          <a:p>
            <a:fld id="{41BC149F-0BFF-447D-A15F-34736D04C490}" type="datetimeFigureOut">
              <a:rPr lang="cs-CZ" smtClean="0"/>
              <a:t>24.05.2022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DD639DA0-5672-40C2-8D2D-B6959FCB5208}" type="slidenum">
              <a:rPr lang="cs-CZ" smtClean="0"/>
              <a:t>‹#›</a:t>
            </a:fld>
            <a:endParaRPr lang="cs-CZ"/>
          </a:p>
        </p:txBody>
      </p:sp>
    </p:spTree>
    <p:extLst>
      <p:ext uri="{BB962C8B-B14F-4D97-AF65-F5344CB8AC3E}">
        <p14:creationId xmlns:p14="http://schemas.microsoft.com/office/powerpoint/2010/main" val="3369464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1BC149F-0BFF-447D-A15F-34736D04C490}" type="datetimeFigureOut">
              <a:rPr lang="cs-CZ" smtClean="0"/>
              <a:t>24.05.2022</a:t>
            </a:fld>
            <a:endParaRPr lang="cs-CZ"/>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cs-CZ"/>
          </a:p>
        </p:txBody>
      </p:sp>
      <p:sp>
        <p:nvSpPr>
          <p:cNvPr id="9" name="Slide Number Placeholder 8"/>
          <p:cNvSpPr>
            <a:spLocks noGrp="1"/>
          </p:cNvSpPr>
          <p:nvPr>
            <p:ph type="sldNum" sz="quarter" idx="12"/>
          </p:nvPr>
        </p:nvSpPr>
        <p:spPr/>
        <p:txBody>
          <a:bodyPr/>
          <a:lstStyle/>
          <a:p>
            <a:fld id="{DD639DA0-5672-40C2-8D2D-B6959FCB5208}" type="slidenum">
              <a:rPr lang="cs-CZ" smtClean="0"/>
              <a:t>‹#›</a:t>
            </a:fld>
            <a:endParaRPr lang="cs-CZ"/>
          </a:p>
        </p:txBody>
      </p:sp>
    </p:spTree>
    <p:extLst>
      <p:ext uri="{BB962C8B-B14F-4D97-AF65-F5344CB8AC3E}">
        <p14:creationId xmlns:p14="http://schemas.microsoft.com/office/powerpoint/2010/main" val="2349791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cs-CZ"/>
              <a:t>Kliknutím lze upravit styl.</a:t>
            </a:r>
            <a:endParaRPr lang="en-US"/>
          </a:p>
        </p:txBody>
      </p:sp>
      <p:sp>
        <p:nvSpPr>
          <p:cNvPr id="3" name="Content Placeholder 2"/>
          <p:cNvSpPr>
            <a:spLocks noGrp="1"/>
          </p:cNvSpPr>
          <p:nvPr>
            <p:ph idx="1"/>
          </p:nvPr>
        </p:nvSpPr>
        <p:spPr>
          <a:xfrm>
            <a:off x="4800600" y="731520"/>
            <a:ext cx="6492240" cy="52578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1BC149F-0BFF-447D-A15F-34736D04C490}" type="datetimeFigureOut">
              <a:rPr lang="cs-CZ" smtClean="0"/>
              <a:t>24.05.2022</a:t>
            </a:fld>
            <a:endParaRPr lang="cs-CZ"/>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cs-CZ"/>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D639DA0-5672-40C2-8D2D-B6959FCB5208}" type="slidenum">
              <a:rPr lang="cs-CZ" smtClean="0"/>
              <a:t>‹#›</a:t>
            </a:fld>
            <a:endParaRPr lang="cs-CZ"/>
          </a:p>
        </p:txBody>
      </p:sp>
    </p:spTree>
    <p:extLst>
      <p:ext uri="{BB962C8B-B14F-4D97-AF65-F5344CB8AC3E}">
        <p14:creationId xmlns:p14="http://schemas.microsoft.com/office/powerpoint/2010/main" val="864271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cs-CZ"/>
              <a:t>Kliknutím lze upravit styl.</a:t>
            </a:r>
            <a:endParaRPr lang="en-US"/>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1BC149F-0BFF-447D-A15F-34736D04C490}" type="datetimeFigureOut">
              <a:rPr lang="cs-CZ" smtClean="0"/>
              <a:t>24.05.2022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DD639DA0-5672-40C2-8D2D-B6959FCB5208}" type="slidenum">
              <a:rPr lang="cs-CZ" smtClean="0"/>
              <a:t>‹#›</a:t>
            </a:fld>
            <a:endParaRPr lang="cs-CZ"/>
          </a:p>
        </p:txBody>
      </p:sp>
    </p:spTree>
    <p:extLst>
      <p:ext uri="{BB962C8B-B14F-4D97-AF65-F5344CB8AC3E}">
        <p14:creationId xmlns:p14="http://schemas.microsoft.com/office/powerpoint/2010/main" val="2228100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cs-CZ"/>
              <a:t>Kliknutím lze upravit styl.</a:t>
            </a:r>
            <a:endParaRPr lang="en-US"/>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1BC149F-0BFF-447D-A15F-34736D04C490}" type="datetimeFigureOut">
              <a:rPr lang="cs-CZ" smtClean="0"/>
              <a:t>24.05.2022</a:t>
            </a:fld>
            <a:endParaRPr lang="cs-CZ"/>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cs-CZ"/>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D639DA0-5672-40C2-8D2D-B6959FCB5208}" type="slidenum">
              <a:rPr lang="cs-CZ" smtClean="0"/>
              <a:t>‹#›</a:t>
            </a:fld>
            <a:endParaRPr lang="cs-CZ"/>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49671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cs.wikipedia.org/wiki/Milan_Nakone%C4%8Dn%C3%BD" TargetMode="External"/><Relationship Id="rId3" Type="http://schemas.openxmlformats.org/officeDocument/2006/relationships/hyperlink" Target="https://citaty.net/citaty-o-lzi/" TargetMode="External"/><Relationship Id="rId7" Type="http://schemas.openxmlformats.org/officeDocument/2006/relationships/hyperlink" Target="https://cs.wikipedia.org/wiki/Speci%C3%A1ln%C3%AD:Zdroje_knih/80-7178-812-0" TargetMode="External"/><Relationship Id="rId2" Type="http://schemas.openxmlformats.org/officeDocument/2006/relationships/hyperlink" Target="https://filmserver.cz/clanek/9989/v-hlave/" TargetMode="External"/><Relationship Id="rId1" Type="http://schemas.openxmlformats.org/officeDocument/2006/relationships/slideLayout" Target="../slideLayouts/slideLayout2.xml"/><Relationship Id="rId6" Type="http://schemas.openxmlformats.org/officeDocument/2006/relationships/hyperlink" Target="https://cs.wikipedia.org/wiki/International_Standard_Book_Number" TargetMode="External"/><Relationship Id="rId11" Type="http://schemas.openxmlformats.org/officeDocument/2006/relationships/hyperlink" Target="https://cs.wikipedia.org/wiki/Speci%C3%A1ln%C3%AD:Zdroje_knih/80-7021-391-4" TargetMode="External"/><Relationship Id="rId5" Type="http://schemas.openxmlformats.org/officeDocument/2006/relationships/hyperlink" Target="https://cs.wikipedia.org/wiki/Na%C5%A1e_%C5%99e%C4%8D" TargetMode="External"/><Relationship Id="rId10" Type="http://schemas.openxmlformats.org/officeDocument/2006/relationships/hyperlink" Target="https://cs.wikipedia.org/wiki/Speci%C3%A1ln%C3%AD:Zdroje_knih/978-80-7387-014-0" TargetMode="External"/><Relationship Id="rId4" Type="http://schemas.openxmlformats.org/officeDocument/2006/relationships/hyperlink" Target="https://www.prirovnej.cz/tema/lhani/" TargetMode="External"/><Relationship Id="rId9" Type="http://schemas.openxmlformats.org/officeDocument/2006/relationships/hyperlink" Target="https://cs.wikipedia.org/wiki/Speci%C3%A1ln%C3%AD:Zdroje_knih/978-80-200-1679-9"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7">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7509DC5-5F55-4861-8794-349FD88BDD0B}"/>
              </a:ext>
            </a:extLst>
          </p:cNvPr>
          <p:cNvSpPr>
            <a:spLocks noGrp="1"/>
          </p:cNvSpPr>
          <p:nvPr>
            <p:ph type="ctrTitle"/>
          </p:nvPr>
        </p:nvSpPr>
        <p:spPr>
          <a:xfrm>
            <a:off x="1097280" y="-3048"/>
            <a:ext cx="10058400" cy="3892168"/>
          </a:xfrm>
        </p:spPr>
        <p:txBody>
          <a:bodyPr>
            <a:normAutofit/>
          </a:bodyPr>
          <a:lstStyle/>
          <a:p>
            <a:pPr algn="ctr"/>
            <a:r>
              <a:rPr lang="cs-CZ" sz="6000" b="1" dirty="0"/>
              <a:t>OBECNÉ POJETÍ LŽI</a:t>
            </a:r>
            <a:br>
              <a:rPr lang="cs-CZ" sz="6000" b="1" dirty="0"/>
            </a:br>
            <a:r>
              <a:rPr lang="cs-CZ" sz="6000" b="1" dirty="0"/>
              <a:t> V KOGNITIVNÍ LINGVISTICE </a:t>
            </a:r>
            <a:endParaRPr lang="cs-CZ" sz="6000" b="1" dirty="0">
              <a:cs typeface="Calibri Light"/>
            </a:endParaRPr>
          </a:p>
        </p:txBody>
      </p:sp>
      <p:sp>
        <p:nvSpPr>
          <p:cNvPr id="23" name="Rectangle 9">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odnadpis 2">
            <a:extLst>
              <a:ext uri="{FF2B5EF4-FFF2-40B4-BE49-F238E27FC236}">
                <a16:creationId xmlns:a16="http://schemas.microsoft.com/office/drawing/2014/main" id="{EAAE941C-2D33-4B48-937F-7EC58F9828E2}"/>
              </a:ext>
            </a:extLst>
          </p:cNvPr>
          <p:cNvSpPr>
            <a:spLocks noGrp="1"/>
          </p:cNvSpPr>
          <p:nvPr>
            <p:ph type="subTitle" idx="1"/>
          </p:nvPr>
        </p:nvSpPr>
        <p:spPr>
          <a:xfrm>
            <a:off x="1100051" y="5682440"/>
            <a:ext cx="10058400" cy="461683"/>
          </a:xfrm>
        </p:spPr>
        <p:txBody>
          <a:bodyPr vert="horz" lIns="91440" tIns="45720" rIns="91440" bIns="45720" rtlCol="0">
            <a:normAutofit/>
          </a:bodyPr>
          <a:lstStyle/>
          <a:p>
            <a:r>
              <a:rPr lang="cs-CZ">
                <a:solidFill>
                  <a:srgbClr val="FFFFFF"/>
                </a:solidFill>
              </a:rPr>
              <a:t>Barbora HIEKOVÁ, MONIKA Procházková, Vendula Kliková</a:t>
            </a:r>
            <a:endParaRPr lang="cs-CZ">
              <a:solidFill>
                <a:srgbClr val="FFFFFF"/>
              </a:solidFill>
              <a:cs typeface="Calibri Light"/>
            </a:endParaRPr>
          </a:p>
        </p:txBody>
      </p:sp>
      <p:sp>
        <p:nvSpPr>
          <p:cNvPr id="24" name="Rectangle 11">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61015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CA757E68-D80D-41A5-887B-C9778CBE2148}"/>
              </a:ext>
            </a:extLst>
          </p:cNvPr>
          <p:cNvSpPr>
            <a:spLocks noGrp="1"/>
          </p:cNvSpPr>
          <p:nvPr>
            <p:ph type="title"/>
          </p:nvPr>
        </p:nvSpPr>
        <p:spPr>
          <a:xfrm>
            <a:off x="492370" y="516835"/>
            <a:ext cx="3084844" cy="2103875"/>
          </a:xfrm>
        </p:spPr>
        <p:txBody>
          <a:bodyPr>
            <a:normAutofit/>
          </a:bodyPr>
          <a:lstStyle/>
          <a:p>
            <a:pPr algn="ctr"/>
            <a:r>
              <a:rPr lang="cs-CZ" sz="6000">
                <a:solidFill>
                  <a:srgbClr val="FFFFFF"/>
                </a:solidFill>
              </a:rPr>
              <a:t>LEŽ </a:t>
            </a:r>
            <a:br>
              <a:rPr lang="cs-CZ" sz="3600">
                <a:solidFill>
                  <a:srgbClr val="FFFFFF"/>
                </a:solidFill>
              </a:rPr>
            </a:br>
            <a:endParaRPr lang="cs-CZ" sz="3600">
              <a:solidFill>
                <a:srgbClr val="FFFFFF"/>
              </a:solidFill>
              <a:latin typeface="Calibri"/>
              <a:cs typeface="Calibri"/>
            </a:endParaRPr>
          </a:p>
        </p:txBody>
      </p:sp>
      <p:sp>
        <p:nvSpPr>
          <p:cNvPr id="3" name="Zástupný obsah 2">
            <a:extLst>
              <a:ext uri="{FF2B5EF4-FFF2-40B4-BE49-F238E27FC236}">
                <a16:creationId xmlns:a16="http://schemas.microsoft.com/office/drawing/2014/main" id="{F2DFC359-9597-4BB7-8B3F-019E601C84AF}"/>
              </a:ext>
            </a:extLst>
          </p:cNvPr>
          <p:cNvSpPr>
            <a:spLocks noGrp="1"/>
          </p:cNvSpPr>
          <p:nvPr>
            <p:ph idx="1"/>
          </p:nvPr>
        </p:nvSpPr>
        <p:spPr>
          <a:xfrm>
            <a:off x="492371" y="2653800"/>
            <a:ext cx="3084844" cy="3335519"/>
          </a:xfrm>
        </p:spPr>
        <p:txBody>
          <a:bodyPr vert="horz" lIns="91440" tIns="45720" rIns="91440" bIns="45720" rtlCol="0">
            <a:normAutofit/>
          </a:bodyPr>
          <a:lstStyle/>
          <a:p>
            <a:pPr>
              <a:buClr>
                <a:srgbClr val="EEEBE3"/>
              </a:buClr>
            </a:pPr>
            <a:endParaRPr lang="cs-CZ" sz="1500">
              <a:solidFill>
                <a:srgbClr val="FFFFFF"/>
              </a:solidFill>
              <a:ea typeface="+mn-lt"/>
              <a:cs typeface="+mn-lt"/>
            </a:endParaRPr>
          </a:p>
          <a:p>
            <a:pPr>
              <a:buClr>
                <a:srgbClr val="EEEBE3"/>
              </a:buClr>
            </a:pPr>
            <a:endParaRPr lang="cs-CZ" sz="1500">
              <a:solidFill>
                <a:srgbClr val="FFFFFF"/>
              </a:solidFill>
              <a:ea typeface="+mn-lt"/>
              <a:cs typeface="+mn-lt"/>
            </a:endParaRPr>
          </a:p>
          <a:p>
            <a:pPr>
              <a:buClr>
                <a:srgbClr val="EEEBE3"/>
              </a:buClr>
            </a:pPr>
            <a:endParaRPr lang="cs-CZ" sz="1500">
              <a:solidFill>
                <a:srgbClr val="FFFFFF"/>
              </a:solidFill>
              <a:cs typeface="Calibri" panose="020F0502020204030204"/>
            </a:endParaRPr>
          </a:p>
          <a:p>
            <a:pPr>
              <a:buClr>
                <a:srgbClr val="EEEBE3"/>
              </a:buClr>
            </a:pPr>
            <a:endParaRPr lang="cs-CZ" sz="1500" b="1">
              <a:solidFill>
                <a:srgbClr val="FFFFFF"/>
              </a:solidFill>
            </a:endParaRPr>
          </a:p>
          <a:p>
            <a:pPr>
              <a:buClr>
                <a:srgbClr val="EEEBE3"/>
              </a:buClr>
            </a:pPr>
            <a:endParaRPr lang="cs-CZ" sz="1500">
              <a:solidFill>
                <a:srgbClr val="FFFFFF"/>
              </a:solidFill>
            </a:endParaRPr>
          </a:p>
        </p:txBody>
      </p:sp>
      <p:pic>
        <p:nvPicPr>
          <p:cNvPr id="4" name="Obrázek 4" descr="Obsah obrázku několik&#10;&#10;Popis se vygeneroval automaticky.">
            <a:extLst>
              <a:ext uri="{FF2B5EF4-FFF2-40B4-BE49-F238E27FC236}">
                <a16:creationId xmlns:a16="http://schemas.microsoft.com/office/drawing/2014/main" id="{5EDCD3A0-66E4-A579-1105-A4CBC301C1E9}"/>
              </a:ext>
            </a:extLst>
          </p:cNvPr>
          <p:cNvPicPr>
            <a:picLocks noChangeAspect="1"/>
          </p:cNvPicPr>
          <p:nvPr/>
        </p:nvPicPr>
        <p:blipFill rotWithShape="1">
          <a:blip r:embed="rId2"/>
          <a:srcRect l="23207" r="10264"/>
          <a:stretch/>
        </p:blipFill>
        <p:spPr>
          <a:xfrm>
            <a:off x="4075043" y="10"/>
            <a:ext cx="8111272" cy="6857990"/>
          </a:xfrm>
          <a:prstGeom prst="rect">
            <a:avLst/>
          </a:prstGeom>
        </p:spPr>
      </p:pic>
      <p:sp>
        <p:nvSpPr>
          <p:cNvPr id="21" name="Rectangle 20">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42687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6F215F-64C3-E680-ED56-DB1066F2630D}"/>
              </a:ext>
            </a:extLst>
          </p:cNvPr>
          <p:cNvSpPr>
            <a:spLocks noGrp="1"/>
          </p:cNvSpPr>
          <p:nvPr>
            <p:ph type="title"/>
          </p:nvPr>
        </p:nvSpPr>
        <p:spPr>
          <a:xfrm>
            <a:off x="1097280" y="286603"/>
            <a:ext cx="10058400" cy="1450757"/>
          </a:xfrm>
        </p:spPr>
        <p:txBody>
          <a:bodyPr>
            <a:normAutofit/>
          </a:bodyPr>
          <a:lstStyle/>
          <a:p>
            <a:r>
              <a:rPr lang="cs-CZ">
                <a:cs typeface="Calibri Light"/>
              </a:rPr>
              <a:t>Pinocchio</a:t>
            </a:r>
            <a:endParaRPr lang="cs-CZ"/>
          </a:p>
        </p:txBody>
      </p:sp>
      <p:graphicFrame>
        <p:nvGraphicFramePr>
          <p:cNvPr id="5" name="Zástupný obsah 2">
            <a:extLst>
              <a:ext uri="{FF2B5EF4-FFF2-40B4-BE49-F238E27FC236}">
                <a16:creationId xmlns:a16="http://schemas.microsoft.com/office/drawing/2014/main" id="{6C1E2208-C245-17FF-0E07-88C4BD410BC6}"/>
              </a:ext>
            </a:extLst>
          </p:cNvPr>
          <p:cNvGraphicFramePr>
            <a:graphicFrameLocks noGrp="1"/>
          </p:cNvGraphicFramePr>
          <p:nvPr>
            <p:ph idx="1"/>
            <p:extLst>
              <p:ext uri="{D42A27DB-BD31-4B8C-83A1-F6EECF244321}">
                <p14:modId xmlns:p14="http://schemas.microsoft.com/office/powerpoint/2010/main" val="2757273433"/>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7085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2">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Obrázek 3" descr="Obsah obrázku interiér, ramínko, lampa&#10;&#10;Popis se vygeneroval automaticky.">
            <a:extLst>
              <a:ext uri="{FF2B5EF4-FFF2-40B4-BE49-F238E27FC236}">
                <a16:creationId xmlns:a16="http://schemas.microsoft.com/office/drawing/2014/main" id="{6E7AA919-F39B-518C-0D2F-6954DAF128CB}"/>
              </a:ext>
            </a:extLst>
          </p:cNvPr>
          <p:cNvPicPr>
            <a:picLocks noChangeAspect="1"/>
          </p:cNvPicPr>
          <p:nvPr/>
        </p:nvPicPr>
        <p:blipFill rotWithShape="1">
          <a:blip r:embed="rId2"/>
          <a:srcRect l="14153" r="3160" b="-1"/>
          <a:stretch/>
        </p:blipFill>
        <p:spPr>
          <a:xfrm>
            <a:off x="20" y="10"/>
            <a:ext cx="4003019" cy="3388883"/>
          </a:xfrm>
          <a:prstGeom prst="rect">
            <a:avLst/>
          </a:prstGeom>
        </p:spPr>
      </p:pic>
      <p:pic>
        <p:nvPicPr>
          <p:cNvPr id="5" name="Obrázek 5" descr="Obsah obrázku text, klipart&#10;&#10;Popis se vygeneroval automaticky.">
            <a:extLst>
              <a:ext uri="{FF2B5EF4-FFF2-40B4-BE49-F238E27FC236}">
                <a16:creationId xmlns:a16="http://schemas.microsoft.com/office/drawing/2014/main" id="{B3F1F3A7-C27D-813D-A193-72DFA4F0CF6A}"/>
              </a:ext>
            </a:extLst>
          </p:cNvPr>
          <p:cNvPicPr>
            <a:picLocks noChangeAspect="1"/>
          </p:cNvPicPr>
          <p:nvPr/>
        </p:nvPicPr>
        <p:blipFill rotWithShape="1">
          <a:blip r:embed="rId3"/>
          <a:srcRect r="36099" b="1"/>
          <a:stretch/>
        </p:blipFill>
        <p:spPr>
          <a:xfrm>
            <a:off x="20" y="3469102"/>
            <a:ext cx="4003019" cy="3388893"/>
          </a:xfrm>
          <a:prstGeom prst="rect">
            <a:avLst/>
          </a:prstGeom>
        </p:spPr>
      </p:pic>
      <p:pic>
        <p:nvPicPr>
          <p:cNvPr id="2" name="Obrázek 2" descr="Obsah obrázku osoba, obloha, exteriér, muž&#10;&#10;Popis se vygeneroval automaticky.">
            <a:extLst>
              <a:ext uri="{FF2B5EF4-FFF2-40B4-BE49-F238E27FC236}">
                <a16:creationId xmlns:a16="http://schemas.microsoft.com/office/drawing/2014/main" id="{93294502-E563-22F3-1B31-3C631094F95D}"/>
              </a:ext>
            </a:extLst>
          </p:cNvPr>
          <p:cNvPicPr>
            <a:picLocks noChangeAspect="1"/>
          </p:cNvPicPr>
          <p:nvPr/>
        </p:nvPicPr>
        <p:blipFill rotWithShape="1">
          <a:blip r:embed="rId4"/>
          <a:srcRect l="29021" r="31909" b="-1"/>
          <a:stretch/>
        </p:blipFill>
        <p:spPr>
          <a:xfrm>
            <a:off x="4094479" y="10"/>
            <a:ext cx="4014047" cy="6857990"/>
          </a:xfrm>
          <a:prstGeom prst="rect">
            <a:avLst/>
          </a:prstGeom>
        </p:spPr>
      </p:pic>
      <p:pic>
        <p:nvPicPr>
          <p:cNvPr id="8" name="Obrázek 8" descr="Obsah obrázku osoba, mladý&#10;&#10;Popis se vygeneroval automaticky.">
            <a:extLst>
              <a:ext uri="{FF2B5EF4-FFF2-40B4-BE49-F238E27FC236}">
                <a16:creationId xmlns:a16="http://schemas.microsoft.com/office/drawing/2014/main" id="{25EF3964-6DB8-291E-E2EB-15C35B4452E9}"/>
              </a:ext>
            </a:extLst>
          </p:cNvPr>
          <p:cNvPicPr>
            <a:picLocks noChangeAspect="1"/>
          </p:cNvPicPr>
          <p:nvPr/>
        </p:nvPicPr>
        <p:blipFill rotWithShape="1">
          <a:blip r:embed="rId5"/>
          <a:srcRect l="21159" r="12288" b="2"/>
          <a:stretch/>
        </p:blipFill>
        <p:spPr>
          <a:xfrm>
            <a:off x="8188960" y="10"/>
            <a:ext cx="4003039" cy="3383270"/>
          </a:xfrm>
          <a:prstGeom prst="rect">
            <a:avLst/>
          </a:prstGeom>
        </p:spPr>
      </p:pic>
      <p:pic>
        <p:nvPicPr>
          <p:cNvPr id="7" name="Obrázek 6" descr="Obsah obrázku osoba, muž, oblek, nošení&#10;&#10;Popis se vygeneroval automaticky.">
            <a:extLst>
              <a:ext uri="{FF2B5EF4-FFF2-40B4-BE49-F238E27FC236}">
                <a16:creationId xmlns:a16="http://schemas.microsoft.com/office/drawing/2014/main" id="{9C7B1071-9CE4-F737-61DE-9B602063D977}"/>
              </a:ext>
            </a:extLst>
          </p:cNvPr>
          <p:cNvPicPr>
            <a:picLocks noChangeAspect="1"/>
          </p:cNvPicPr>
          <p:nvPr/>
        </p:nvPicPr>
        <p:blipFill rotWithShape="1">
          <a:blip r:embed="rId6"/>
          <a:srcRect l="14431" r="10474" b="2"/>
          <a:stretch/>
        </p:blipFill>
        <p:spPr>
          <a:xfrm>
            <a:off x="8199966" y="3469102"/>
            <a:ext cx="3992034" cy="3388893"/>
          </a:xfrm>
          <a:prstGeom prst="rect">
            <a:avLst/>
          </a:prstGeom>
        </p:spPr>
      </p:pic>
    </p:spTree>
    <p:extLst>
      <p:ext uri="{BB962C8B-B14F-4D97-AF65-F5344CB8AC3E}">
        <p14:creationId xmlns:p14="http://schemas.microsoft.com/office/powerpoint/2010/main" val="932627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37F51E-376B-4723-34E4-78D4F47F12DA}"/>
              </a:ext>
            </a:extLst>
          </p:cNvPr>
          <p:cNvSpPr>
            <a:spLocks noGrp="1"/>
          </p:cNvSpPr>
          <p:nvPr>
            <p:ph type="title"/>
          </p:nvPr>
        </p:nvSpPr>
        <p:spPr/>
        <p:txBody>
          <a:bodyPr/>
          <a:lstStyle/>
          <a:p>
            <a:r>
              <a:rPr lang="cs-CZ">
                <a:solidFill>
                  <a:schemeClr val="tx1"/>
                </a:solidFill>
                <a:ea typeface="+mj-lt"/>
                <a:cs typeface="+mj-lt"/>
              </a:rPr>
              <a:t>Slovní zásoba spojená s lhaním</a:t>
            </a:r>
            <a:endParaRPr lang="cs-CZ">
              <a:solidFill>
                <a:schemeClr val="tx1"/>
              </a:solidFill>
            </a:endParaRPr>
          </a:p>
        </p:txBody>
      </p:sp>
      <p:sp>
        <p:nvSpPr>
          <p:cNvPr id="3" name="Zástupný obsah 2">
            <a:extLst>
              <a:ext uri="{FF2B5EF4-FFF2-40B4-BE49-F238E27FC236}">
                <a16:creationId xmlns:a16="http://schemas.microsoft.com/office/drawing/2014/main" id="{A3681951-5704-D5F3-B223-3869AF813D1A}"/>
              </a:ext>
            </a:extLst>
          </p:cNvPr>
          <p:cNvSpPr>
            <a:spLocks noGrp="1"/>
          </p:cNvSpPr>
          <p:nvPr>
            <p:ph idx="1"/>
          </p:nvPr>
        </p:nvSpPr>
        <p:spPr/>
        <p:txBody>
          <a:bodyPr vert="horz" lIns="0" tIns="45720" rIns="0" bIns="45720" rtlCol="0" anchor="t">
            <a:normAutofit/>
          </a:bodyPr>
          <a:lstStyle/>
          <a:p>
            <a:r>
              <a:rPr lang="cs-CZ">
                <a:ea typeface="+mn-lt"/>
                <a:cs typeface="+mn-lt"/>
              </a:rPr>
              <a:t>- 3 obecné kategorie:</a:t>
            </a:r>
          </a:p>
          <a:p>
            <a:r>
              <a:rPr lang="cs-CZ" b="1">
                <a:ea typeface="+mn-lt"/>
                <a:cs typeface="+mn-lt"/>
              </a:rPr>
              <a:t>SUBSTANTIVA:</a:t>
            </a:r>
            <a:r>
              <a:rPr lang="cs-CZ">
                <a:ea typeface="+mn-lt"/>
                <a:cs typeface="+mn-lt"/>
              </a:rPr>
              <a:t> </a:t>
            </a:r>
            <a:r>
              <a:rPr lang="cs-CZ" i="1">
                <a:ea typeface="+mn-lt"/>
                <a:cs typeface="+mn-lt"/>
              </a:rPr>
              <a:t>lež, pomluva, klam, pomluva, blábol, přetvářka, falešné zprávy, podvod</a:t>
            </a:r>
            <a:endParaRPr lang="cs-CZ">
              <a:ea typeface="+mn-lt"/>
              <a:cs typeface="+mn-lt"/>
            </a:endParaRPr>
          </a:p>
          <a:p>
            <a:r>
              <a:rPr lang="cs-CZ" b="1">
                <a:ea typeface="+mn-lt"/>
                <a:cs typeface="+mn-lt"/>
              </a:rPr>
              <a:t>ADJEKTIVA:</a:t>
            </a:r>
            <a:r>
              <a:rPr lang="cs-CZ" i="1">
                <a:ea typeface="+mn-lt"/>
                <a:cs typeface="+mn-lt"/>
              </a:rPr>
              <a:t> špinavá, ulhaná/prolhaná, lhavý, nevěrohodná</a:t>
            </a:r>
            <a:endParaRPr lang="cs-CZ">
              <a:ea typeface="+mn-lt"/>
              <a:cs typeface="+mn-lt"/>
            </a:endParaRPr>
          </a:p>
          <a:p>
            <a:r>
              <a:rPr lang="cs-CZ" b="1">
                <a:ea typeface="+mn-lt"/>
                <a:cs typeface="+mn-lt"/>
              </a:rPr>
              <a:t>VERBA:  </a:t>
            </a:r>
            <a:r>
              <a:rPr lang="cs-CZ" i="1">
                <a:ea typeface="+mn-lt"/>
                <a:cs typeface="+mn-lt"/>
              </a:rPr>
              <a:t>lhát, fabulovat, nemluvit pravdu, mlžit</a:t>
            </a:r>
            <a:endParaRPr lang="en-US">
              <a:ea typeface="+mn-lt"/>
              <a:cs typeface="+mn-lt"/>
            </a:endParaRPr>
          </a:p>
          <a:p>
            <a:endParaRPr lang="cs-CZ">
              <a:ea typeface="+mn-lt"/>
              <a:cs typeface="+mn-lt"/>
            </a:endParaRPr>
          </a:p>
          <a:p>
            <a:r>
              <a:rPr lang="cs-CZ" b="1">
                <a:ea typeface="+mn-lt"/>
                <a:cs typeface="+mn-lt"/>
              </a:rPr>
              <a:t>knižní výrazy</a:t>
            </a:r>
            <a:r>
              <a:rPr lang="cs-CZ">
                <a:ea typeface="+mn-lt"/>
                <a:cs typeface="+mn-lt"/>
              </a:rPr>
              <a:t> </a:t>
            </a:r>
            <a:r>
              <a:rPr lang="cs-CZ" i="1">
                <a:ea typeface="+mn-lt"/>
                <a:cs typeface="+mn-lt"/>
              </a:rPr>
              <a:t>(BLUF</a:t>
            </a:r>
            <a:r>
              <a:rPr lang="cs-CZ">
                <a:ea typeface="+mn-lt"/>
                <a:cs typeface="+mn-lt"/>
              </a:rPr>
              <a:t>)</a:t>
            </a:r>
            <a:r>
              <a:rPr lang="cs-CZ" i="1">
                <a:ea typeface="+mn-lt"/>
                <a:cs typeface="+mn-lt"/>
              </a:rPr>
              <a:t>,</a:t>
            </a:r>
            <a:r>
              <a:rPr lang="cs-CZ">
                <a:ea typeface="+mn-lt"/>
                <a:cs typeface="+mn-lt"/>
              </a:rPr>
              <a:t> </a:t>
            </a:r>
            <a:r>
              <a:rPr lang="cs-CZ" b="1">
                <a:ea typeface="+mn-lt"/>
                <a:cs typeface="+mn-lt"/>
              </a:rPr>
              <a:t>frazémy</a:t>
            </a:r>
            <a:r>
              <a:rPr lang="cs-CZ">
                <a:ea typeface="+mn-lt"/>
                <a:cs typeface="+mn-lt"/>
              </a:rPr>
              <a:t> </a:t>
            </a:r>
            <a:r>
              <a:rPr lang="cs-CZ" i="1">
                <a:ea typeface="+mn-lt"/>
                <a:cs typeface="+mn-lt"/>
              </a:rPr>
              <a:t>(LEŽ MÁ KRÁTKÉ NOHY</a:t>
            </a:r>
            <a:r>
              <a:rPr lang="cs-CZ">
                <a:ea typeface="+mn-lt"/>
                <a:cs typeface="+mn-lt"/>
              </a:rPr>
              <a:t>)</a:t>
            </a:r>
            <a:r>
              <a:rPr lang="cs-CZ" i="1">
                <a:ea typeface="+mn-lt"/>
                <a:cs typeface="+mn-lt"/>
              </a:rPr>
              <a:t>,</a:t>
            </a:r>
            <a:r>
              <a:rPr lang="cs-CZ">
                <a:ea typeface="+mn-lt"/>
                <a:cs typeface="+mn-lt"/>
              </a:rPr>
              <a:t> </a:t>
            </a:r>
            <a:r>
              <a:rPr lang="cs-CZ" b="1">
                <a:ea typeface="+mn-lt"/>
                <a:cs typeface="+mn-lt"/>
              </a:rPr>
              <a:t>vulgarismy</a:t>
            </a:r>
            <a:r>
              <a:rPr lang="cs-CZ">
                <a:ea typeface="+mn-lt"/>
                <a:cs typeface="+mn-lt"/>
              </a:rPr>
              <a:t> </a:t>
            </a:r>
            <a:r>
              <a:rPr lang="cs-CZ" i="1">
                <a:ea typeface="+mn-lt"/>
                <a:cs typeface="+mn-lt"/>
              </a:rPr>
              <a:t>(KECAL</a:t>
            </a:r>
            <a:r>
              <a:rPr lang="cs-CZ">
                <a:ea typeface="+mn-lt"/>
                <a:cs typeface="+mn-lt"/>
              </a:rPr>
              <a:t>)</a:t>
            </a:r>
            <a:r>
              <a:rPr lang="cs-CZ" i="1">
                <a:ea typeface="+mn-lt"/>
                <a:cs typeface="+mn-lt"/>
              </a:rPr>
              <a:t>,</a:t>
            </a:r>
            <a:r>
              <a:rPr lang="cs-CZ">
                <a:ea typeface="+mn-lt"/>
                <a:cs typeface="+mn-lt"/>
              </a:rPr>
              <a:t> </a:t>
            </a:r>
            <a:r>
              <a:rPr lang="cs-CZ" b="1">
                <a:ea typeface="+mn-lt"/>
                <a:cs typeface="+mn-lt"/>
              </a:rPr>
              <a:t>negativní hodnocení</a:t>
            </a:r>
            <a:r>
              <a:rPr lang="cs-CZ">
                <a:ea typeface="+mn-lt"/>
                <a:cs typeface="+mn-lt"/>
              </a:rPr>
              <a:t> (FALEŠNÍK, POKRYTEC, LHÁŘ)</a:t>
            </a:r>
            <a:endParaRPr lang="cs-CZ"/>
          </a:p>
        </p:txBody>
      </p:sp>
    </p:spTree>
    <p:extLst>
      <p:ext uri="{BB962C8B-B14F-4D97-AF65-F5344CB8AC3E}">
        <p14:creationId xmlns:p14="http://schemas.microsoft.com/office/powerpoint/2010/main" val="3094737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9BA754-419E-42A4-A50A-A0267AE1FF6A}"/>
              </a:ext>
            </a:extLst>
          </p:cNvPr>
          <p:cNvSpPr>
            <a:spLocks noGrp="1"/>
          </p:cNvSpPr>
          <p:nvPr>
            <p:ph type="title"/>
          </p:nvPr>
        </p:nvSpPr>
        <p:spPr/>
        <p:txBody>
          <a:bodyPr>
            <a:normAutofit/>
          </a:bodyPr>
          <a:lstStyle/>
          <a:p>
            <a:r>
              <a:rPr lang="cs-CZ"/>
              <a:t>Ztvárnění lži</a:t>
            </a:r>
          </a:p>
        </p:txBody>
      </p:sp>
      <p:sp>
        <p:nvSpPr>
          <p:cNvPr id="3" name="Zástupný obsah 2">
            <a:extLst>
              <a:ext uri="{FF2B5EF4-FFF2-40B4-BE49-F238E27FC236}">
                <a16:creationId xmlns:a16="http://schemas.microsoft.com/office/drawing/2014/main" id="{B401AB50-6513-4FBF-B48F-1689E62F5C70}"/>
              </a:ext>
            </a:extLst>
          </p:cNvPr>
          <p:cNvSpPr>
            <a:spLocks noGrp="1"/>
          </p:cNvSpPr>
          <p:nvPr>
            <p:ph idx="1"/>
          </p:nvPr>
        </p:nvSpPr>
        <p:spPr/>
        <p:txBody>
          <a:bodyPr vert="horz" lIns="91440" tIns="45720" rIns="91440" bIns="45720" rtlCol="0" anchor="t">
            <a:normAutofit/>
          </a:bodyPr>
          <a:lstStyle/>
          <a:p>
            <a:r>
              <a:rPr lang="cs-CZ" sz="2400" b="1"/>
              <a:t>PŘEDMĚT</a:t>
            </a:r>
            <a:r>
              <a:rPr lang="cs-CZ" sz="2400"/>
              <a:t>: </a:t>
            </a:r>
            <a:r>
              <a:rPr lang="cs-CZ" sz="2400">
                <a:ea typeface="+mn-lt"/>
                <a:cs typeface="+mn-lt"/>
              </a:rPr>
              <a:t>„Nepravda je jako sněhová koule: čím déle se valí, tím je větší.“ —  Martin Luther</a:t>
            </a:r>
            <a:br>
              <a:rPr lang="cs-CZ" sz="2400">
                <a:ea typeface="+mn-lt"/>
                <a:cs typeface="+mn-lt"/>
              </a:rPr>
            </a:br>
            <a:endParaRPr lang="cs-CZ" sz="2400">
              <a:ea typeface="+mn-lt"/>
              <a:cs typeface="+mn-lt"/>
            </a:endParaRPr>
          </a:p>
          <a:p>
            <a:pPr>
              <a:buClr>
                <a:srgbClr val="EEEBE3"/>
              </a:buClr>
            </a:pPr>
            <a:r>
              <a:rPr lang="cs-CZ" sz="2400" b="1"/>
              <a:t>OSOBA</a:t>
            </a:r>
            <a:r>
              <a:rPr lang="cs-CZ" sz="2400"/>
              <a:t>: </a:t>
            </a:r>
            <a:r>
              <a:rPr lang="cs-CZ" sz="2400" i="1"/>
              <a:t>lež tě vždycky dožene / </a:t>
            </a:r>
            <a:r>
              <a:rPr lang="cs-CZ" sz="2400">
                <a:ea typeface="+mn-lt"/>
                <a:cs typeface="+mn-lt"/>
              </a:rPr>
              <a:t>„Lež nikdy nežije tak dlouho, aby byla stará.“ — </a:t>
            </a:r>
            <a:r>
              <a:rPr lang="cs-CZ" sz="2400" err="1">
                <a:ea typeface="+mn-lt"/>
                <a:cs typeface="+mn-lt"/>
              </a:rPr>
              <a:t>Sofoklés</a:t>
            </a:r>
            <a:br>
              <a:rPr lang="cs-CZ" sz="2400">
                <a:ea typeface="+mn-lt"/>
                <a:cs typeface="+mn-lt"/>
              </a:rPr>
            </a:br>
            <a:endParaRPr lang="cs-CZ" sz="2400">
              <a:ea typeface="+mn-lt"/>
              <a:cs typeface="+mn-lt"/>
            </a:endParaRPr>
          </a:p>
          <a:p>
            <a:pPr>
              <a:buClr>
                <a:srgbClr val="EEEBE3"/>
              </a:buClr>
            </a:pPr>
            <a:r>
              <a:rPr lang="cs-CZ" sz="2400" b="1"/>
              <a:t>PROSTOR: </a:t>
            </a:r>
            <a:r>
              <a:rPr lang="cs-CZ" sz="2400">
                <a:ea typeface="+mn-lt"/>
                <a:cs typeface="+mn-lt"/>
              </a:rPr>
              <a:t>„Malá lež tě dovede dál než velká pravda.“ —  František Vymazal</a:t>
            </a:r>
            <a:br>
              <a:rPr lang="cs-CZ" sz="2400">
                <a:ea typeface="+mn-lt"/>
                <a:cs typeface="+mn-lt"/>
              </a:rPr>
            </a:br>
            <a:endParaRPr lang="cs-CZ" sz="2400">
              <a:cs typeface="Calibri"/>
            </a:endParaRPr>
          </a:p>
          <a:p>
            <a:pPr>
              <a:buClr>
                <a:srgbClr val="EEEBE3"/>
              </a:buClr>
            </a:pPr>
            <a:r>
              <a:rPr lang="cs-CZ" sz="2400" b="1"/>
              <a:t>SÍLA</a:t>
            </a:r>
            <a:r>
              <a:rPr lang="cs-CZ" sz="2400"/>
              <a:t>: </a:t>
            </a:r>
            <a:r>
              <a:rPr lang="cs-CZ" sz="2400" i="1"/>
              <a:t>„Hniloba </a:t>
            </a:r>
            <a:r>
              <a:rPr lang="cs-CZ" sz="2400" i="1" err="1"/>
              <a:t>zžírá</a:t>
            </a:r>
            <a:r>
              <a:rPr lang="cs-CZ" sz="2400" i="1"/>
              <a:t> trávu, rez železo a lež duši.“ </a:t>
            </a:r>
            <a:r>
              <a:rPr lang="cs-CZ" sz="2400"/>
              <a:t>— Anton Pavlovič Čechov</a:t>
            </a:r>
            <a:endParaRPr lang="cs-CZ" sz="2400" i="1">
              <a:cs typeface="Calibri"/>
            </a:endParaRPr>
          </a:p>
        </p:txBody>
      </p:sp>
    </p:spTree>
    <p:extLst>
      <p:ext uri="{BB962C8B-B14F-4D97-AF65-F5344CB8AC3E}">
        <p14:creationId xmlns:p14="http://schemas.microsoft.com/office/powerpoint/2010/main" val="766213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4CEFF1A7-E7D7-4FE0-99CC-ED6748F312A0}"/>
              </a:ext>
            </a:extLst>
          </p:cNvPr>
          <p:cNvSpPr>
            <a:spLocks noGrp="1"/>
          </p:cNvSpPr>
          <p:nvPr>
            <p:ph type="title"/>
          </p:nvPr>
        </p:nvSpPr>
        <p:spPr>
          <a:xfrm>
            <a:off x="492370" y="605896"/>
            <a:ext cx="2618680" cy="5646208"/>
          </a:xfrm>
        </p:spPr>
        <p:txBody>
          <a:bodyPr anchor="ctr">
            <a:normAutofit/>
          </a:bodyPr>
          <a:lstStyle/>
          <a:p>
            <a:r>
              <a:rPr lang="cs-CZ" sz="3600">
                <a:solidFill>
                  <a:srgbClr val="FFFFFF"/>
                </a:solidFill>
              </a:rPr>
              <a:t>Vnímání lhaní  - přirovnání </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Zástupný obsah 2">
            <a:extLst>
              <a:ext uri="{FF2B5EF4-FFF2-40B4-BE49-F238E27FC236}">
                <a16:creationId xmlns:a16="http://schemas.microsoft.com/office/drawing/2014/main" id="{B230F0B7-65EB-4CE1-B0DB-17254E5F7E69}"/>
              </a:ext>
            </a:extLst>
          </p:cNvPr>
          <p:cNvSpPr>
            <a:spLocks noGrp="1"/>
          </p:cNvSpPr>
          <p:nvPr>
            <p:ph idx="1"/>
          </p:nvPr>
        </p:nvSpPr>
        <p:spPr>
          <a:xfrm>
            <a:off x="5082675" y="570037"/>
            <a:ext cx="6413663" cy="5717926"/>
          </a:xfrm>
        </p:spPr>
        <p:txBody>
          <a:bodyPr vert="horz" lIns="91440" tIns="45720" rIns="91440" bIns="45720" rtlCol="0" anchor="ctr">
            <a:normAutofit/>
          </a:bodyPr>
          <a:lstStyle/>
          <a:p>
            <a:pPr>
              <a:buClr>
                <a:srgbClr val="EEEBE3"/>
              </a:buClr>
            </a:pPr>
            <a:r>
              <a:rPr lang="cs-CZ" sz="2400">
                <a:cs typeface="Calibri"/>
              </a:rPr>
              <a:t>Sereš si do huby a mlaskáš jako když žereš kaviár. - </a:t>
            </a:r>
            <a:r>
              <a:rPr lang="cs-CZ" sz="2400" i="1">
                <a:ea typeface="+mn-lt"/>
                <a:cs typeface="+mn-lt"/>
              </a:rPr>
              <a:t>Když někdo nemluví pravdu a pak ještě všechno zapírá.</a:t>
            </a:r>
            <a:endParaRPr lang="cs-CZ" sz="2400" i="1">
              <a:cs typeface="Calibri" panose="020F0502020204030204"/>
            </a:endParaRPr>
          </a:p>
          <a:p>
            <a:pPr>
              <a:buClr>
                <a:srgbClr val="EEEBE3"/>
              </a:buClr>
            </a:pPr>
            <a:r>
              <a:rPr lang="cs-CZ" sz="2400">
                <a:cs typeface="Calibri"/>
              </a:rPr>
              <a:t>Kroutil se jak užovka.</a:t>
            </a:r>
          </a:p>
          <a:p>
            <a:pPr>
              <a:buClr>
                <a:srgbClr val="EEEBE3"/>
              </a:buClr>
            </a:pPr>
            <a:r>
              <a:rPr lang="cs-CZ" sz="2400"/>
              <a:t>Ta je falešná jak kabelka z tržnice. </a:t>
            </a:r>
            <a:endParaRPr lang="cs-CZ" sz="2400">
              <a:cs typeface="Calibri"/>
            </a:endParaRPr>
          </a:p>
          <a:p>
            <a:pPr>
              <a:buClr>
                <a:srgbClr val="EEEBE3"/>
              </a:buClr>
            </a:pPr>
            <a:r>
              <a:rPr lang="cs-CZ" sz="2400">
                <a:cs typeface="Calibri"/>
              </a:rPr>
              <a:t>Ta moje tchýně je falešná jak svíčková ze školní jídelny. </a:t>
            </a:r>
          </a:p>
          <a:p>
            <a:pPr>
              <a:buClr>
                <a:srgbClr val="EEEBE3"/>
              </a:buClr>
            </a:pPr>
            <a:r>
              <a:rPr lang="cs-CZ" sz="2400">
                <a:cs typeface="Calibri"/>
              </a:rPr>
              <a:t>Pravda vyjde nahoru, jak olej na vodu. </a:t>
            </a:r>
          </a:p>
          <a:p>
            <a:pPr>
              <a:buClr>
                <a:srgbClr val="EEEBE3"/>
              </a:buClr>
            </a:pPr>
            <a:r>
              <a:rPr lang="cs-CZ" sz="2400">
                <a:cs typeface="Calibri"/>
              </a:rPr>
              <a:t>Tvoje řečičky jsou falešné jak zuby mé babičky.</a:t>
            </a:r>
          </a:p>
          <a:p>
            <a:pPr>
              <a:buClr>
                <a:srgbClr val="EEEBE3"/>
              </a:buClr>
            </a:pPr>
            <a:r>
              <a:rPr lang="cs-CZ" sz="2400">
                <a:cs typeface="Calibri"/>
              </a:rPr>
              <a:t>Vytáčí se jak hovno v sifonu.</a:t>
            </a:r>
          </a:p>
          <a:p>
            <a:pPr>
              <a:buClr>
                <a:srgbClr val="EEEBE3"/>
              </a:buClr>
            </a:pPr>
            <a:r>
              <a:rPr lang="cs-CZ" sz="2400">
                <a:cs typeface="Calibri"/>
              </a:rPr>
              <a:t>Lže jak když tiskne. </a:t>
            </a:r>
            <a:endParaRPr lang="cs-CZ" sz="2400"/>
          </a:p>
        </p:txBody>
      </p:sp>
    </p:spTree>
    <p:extLst>
      <p:ext uri="{BB962C8B-B14F-4D97-AF65-F5344CB8AC3E}">
        <p14:creationId xmlns:p14="http://schemas.microsoft.com/office/powerpoint/2010/main" val="717855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DAD9B7-ACF5-6CA3-8AF4-D00B95978AF3}"/>
              </a:ext>
            </a:extLst>
          </p:cNvPr>
          <p:cNvSpPr>
            <a:spLocks noGrp="1"/>
          </p:cNvSpPr>
          <p:nvPr>
            <p:ph type="title"/>
          </p:nvPr>
        </p:nvSpPr>
        <p:spPr/>
        <p:txBody>
          <a:bodyPr/>
          <a:lstStyle/>
          <a:p>
            <a:r>
              <a:rPr lang="cs-CZ">
                <a:cs typeface="Calibri Light"/>
              </a:rPr>
              <a:t>Co není považováno za lež?</a:t>
            </a:r>
            <a:endParaRPr lang="cs-CZ"/>
          </a:p>
        </p:txBody>
      </p:sp>
      <p:sp>
        <p:nvSpPr>
          <p:cNvPr id="3" name="Zástupný obsah 2">
            <a:extLst>
              <a:ext uri="{FF2B5EF4-FFF2-40B4-BE49-F238E27FC236}">
                <a16:creationId xmlns:a16="http://schemas.microsoft.com/office/drawing/2014/main" id="{5D2C982F-07E5-7CE2-5483-18DCF9C382CE}"/>
              </a:ext>
            </a:extLst>
          </p:cNvPr>
          <p:cNvSpPr>
            <a:spLocks noGrp="1"/>
          </p:cNvSpPr>
          <p:nvPr>
            <p:ph idx="1"/>
          </p:nvPr>
        </p:nvSpPr>
        <p:spPr/>
        <p:txBody>
          <a:bodyPr vert="horz" lIns="0" tIns="45720" rIns="0" bIns="45720" rtlCol="0" anchor="t">
            <a:normAutofit/>
          </a:bodyPr>
          <a:lstStyle/>
          <a:p>
            <a:pPr>
              <a:lnSpc>
                <a:spcPct val="100000"/>
              </a:lnSpc>
              <a:spcBef>
                <a:spcPts val="0"/>
              </a:spcBef>
              <a:spcAft>
                <a:spcPts val="0"/>
              </a:spcAft>
              <a:buChar char="•"/>
            </a:pPr>
            <a:r>
              <a:rPr lang="cs-CZ" sz="2400">
                <a:ea typeface="+mn-lt"/>
                <a:cs typeface="+mn-lt"/>
              </a:rPr>
              <a:t>1. JAZYKOVÉ PROSTŘEDKY – výroky, neodpovídají skutečnosti, a přesto nejsou považovány za lživé (sarkasmus, nadsázka, metafora, metonymie, ustálené výroky)</a:t>
            </a:r>
            <a:endParaRPr lang="en-US" sz="2400">
              <a:ea typeface="+mn-lt"/>
              <a:cs typeface="+mn-lt"/>
            </a:endParaRPr>
          </a:p>
          <a:p>
            <a:pPr>
              <a:lnSpc>
                <a:spcPct val="100000"/>
              </a:lnSpc>
              <a:spcBef>
                <a:spcPts val="0"/>
              </a:spcBef>
              <a:spcAft>
                <a:spcPts val="0"/>
              </a:spcAft>
              <a:buChar char="•"/>
            </a:pPr>
            <a:endParaRPr lang="cs-CZ" sz="2400">
              <a:ea typeface="+mn-lt"/>
              <a:cs typeface="+mn-lt"/>
            </a:endParaRPr>
          </a:p>
          <a:p>
            <a:pPr>
              <a:lnSpc>
                <a:spcPct val="100000"/>
              </a:lnSpc>
              <a:spcBef>
                <a:spcPts val="0"/>
              </a:spcBef>
              <a:spcAft>
                <a:spcPts val="0"/>
              </a:spcAft>
              <a:buChar char="•"/>
            </a:pPr>
            <a:r>
              <a:rPr lang="cs-CZ" sz="2400">
                <a:ea typeface="+mn-lt"/>
                <a:cs typeface="+mn-lt"/>
              </a:rPr>
              <a:t>2. KONTEXTOVÉ NEPRAVDY – za lež se nepovažuje klamavé jednání, kdy se s klamem počítá (divadelní hry, filmy, koncerty, hry a sport, kouzelnické vystoupení, pohádky)</a:t>
            </a:r>
            <a:endParaRPr lang="en-US" sz="2400">
              <a:ea typeface="+mn-lt"/>
              <a:cs typeface="+mn-lt"/>
            </a:endParaRPr>
          </a:p>
          <a:p>
            <a:pPr>
              <a:lnSpc>
                <a:spcPct val="100000"/>
              </a:lnSpc>
              <a:spcBef>
                <a:spcPts val="0"/>
              </a:spcBef>
              <a:spcAft>
                <a:spcPts val="0"/>
              </a:spcAft>
              <a:buChar char="•"/>
            </a:pPr>
            <a:endParaRPr lang="cs-CZ" sz="2400">
              <a:ea typeface="+mn-lt"/>
              <a:cs typeface="+mn-lt"/>
            </a:endParaRPr>
          </a:p>
          <a:p>
            <a:pPr>
              <a:lnSpc>
                <a:spcPct val="100000"/>
              </a:lnSpc>
              <a:spcBef>
                <a:spcPts val="0"/>
              </a:spcBef>
              <a:spcAft>
                <a:spcPts val="0"/>
              </a:spcAft>
              <a:buChar char="•"/>
            </a:pPr>
            <a:r>
              <a:rPr lang="cs-CZ" sz="2400">
                <a:ea typeface="+mn-lt"/>
                <a:cs typeface="+mn-lt"/>
              </a:rPr>
              <a:t>3. SPORNÉ MOMENTY (klamavá reklama)</a:t>
            </a:r>
            <a:endParaRPr lang="en-US" sz="2400">
              <a:ea typeface="+mn-lt"/>
              <a:cs typeface="+mn-lt"/>
            </a:endParaRPr>
          </a:p>
          <a:p>
            <a:endParaRPr lang="cs-CZ">
              <a:cs typeface="Calibri"/>
            </a:endParaRPr>
          </a:p>
        </p:txBody>
      </p:sp>
    </p:spTree>
    <p:extLst>
      <p:ext uri="{BB962C8B-B14F-4D97-AF65-F5344CB8AC3E}">
        <p14:creationId xmlns:p14="http://schemas.microsoft.com/office/powerpoint/2010/main" val="1112697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C655A5C3-754D-67B5-3A37-9AB4F7E03590}"/>
              </a:ext>
            </a:extLst>
          </p:cNvPr>
          <p:cNvSpPr>
            <a:spLocks noGrp="1"/>
          </p:cNvSpPr>
          <p:nvPr>
            <p:ph type="title"/>
          </p:nvPr>
        </p:nvSpPr>
        <p:spPr>
          <a:xfrm>
            <a:off x="492370" y="605896"/>
            <a:ext cx="3084844" cy="5646208"/>
          </a:xfrm>
        </p:spPr>
        <p:txBody>
          <a:bodyPr anchor="ctr">
            <a:normAutofit/>
          </a:bodyPr>
          <a:lstStyle/>
          <a:p>
            <a:r>
              <a:rPr lang="cs-CZ" sz="3000">
                <a:solidFill>
                  <a:schemeClr val="bg1"/>
                </a:solidFill>
                <a:latin typeface="Calibri"/>
                <a:ea typeface="+mj-lt"/>
                <a:cs typeface="+mj-lt"/>
              </a:rPr>
              <a:t>NADSÁZKA </a:t>
            </a:r>
            <a:br>
              <a:rPr lang="cs-CZ" sz="3000">
                <a:solidFill>
                  <a:schemeClr val="bg1"/>
                </a:solidFill>
                <a:latin typeface="Calibri"/>
                <a:ea typeface="+mj-lt"/>
                <a:cs typeface="+mj-lt"/>
              </a:rPr>
            </a:br>
            <a:br>
              <a:rPr lang="cs-CZ" sz="3000">
                <a:latin typeface="calirbi italic"/>
                <a:ea typeface="+mj-lt"/>
                <a:cs typeface="+mj-lt"/>
              </a:rPr>
            </a:br>
            <a:r>
              <a:rPr lang="cs-CZ" sz="3000" i="1">
                <a:latin typeface="Calibri"/>
                <a:ea typeface="+mj-lt"/>
                <a:cs typeface="+mj-lt"/>
              </a:rPr>
              <a:t>V té frontě stálo asi tisíc lidí. </a:t>
            </a:r>
            <a:endParaRPr lang="cs-CZ" i="1">
              <a:latin typeface="Calibri"/>
            </a:endParaRP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Obrázek 10" descr="Obsah obrázku text, osoba, patro, skupina&#10;&#10;Popis se vygeneroval automaticky.">
            <a:extLst>
              <a:ext uri="{FF2B5EF4-FFF2-40B4-BE49-F238E27FC236}">
                <a16:creationId xmlns:a16="http://schemas.microsoft.com/office/drawing/2014/main" id="{33593AAA-89CB-758D-74B6-076DEDABA069}"/>
              </a:ext>
            </a:extLst>
          </p:cNvPr>
          <p:cNvPicPr>
            <a:picLocks noChangeAspect="1"/>
          </p:cNvPicPr>
          <p:nvPr/>
        </p:nvPicPr>
        <p:blipFill>
          <a:blip r:embed="rId2"/>
          <a:stretch>
            <a:fillRect/>
          </a:stretch>
        </p:blipFill>
        <p:spPr>
          <a:xfrm>
            <a:off x="4580627" y="1567567"/>
            <a:ext cx="7085161" cy="3765995"/>
          </a:xfrm>
          <a:prstGeom prst="rect">
            <a:avLst/>
          </a:prstGeom>
        </p:spPr>
      </p:pic>
    </p:spTree>
    <p:extLst>
      <p:ext uri="{BB962C8B-B14F-4D97-AF65-F5344CB8AC3E}">
        <p14:creationId xmlns:p14="http://schemas.microsoft.com/office/powerpoint/2010/main" val="106626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C655A5C3-754D-67B5-3A37-9AB4F7E03590}"/>
              </a:ext>
            </a:extLst>
          </p:cNvPr>
          <p:cNvSpPr>
            <a:spLocks noGrp="1"/>
          </p:cNvSpPr>
          <p:nvPr>
            <p:ph type="title"/>
          </p:nvPr>
        </p:nvSpPr>
        <p:spPr>
          <a:xfrm>
            <a:off x="492370" y="605896"/>
            <a:ext cx="3084844" cy="5646208"/>
          </a:xfrm>
        </p:spPr>
        <p:txBody>
          <a:bodyPr anchor="ctr">
            <a:normAutofit/>
          </a:bodyPr>
          <a:lstStyle/>
          <a:p>
            <a:r>
              <a:rPr lang="cs-CZ" sz="3000">
                <a:solidFill>
                  <a:schemeClr val="bg1"/>
                </a:solidFill>
                <a:latin typeface="Calibri"/>
                <a:ea typeface="+mj-lt"/>
                <a:cs typeface="+mj-lt"/>
              </a:rPr>
              <a:t>USTÁLENÉ VÝROKY</a:t>
            </a:r>
            <a:br>
              <a:rPr lang="cs-CZ" sz="3000">
                <a:solidFill>
                  <a:schemeClr val="bg1"/>
                </a:solidFill>
                <a:latin typeface="Calibri"/>
                <a:ea typeface="+mj-lt"/>
                <a:cs typeface="+mj-lt"/>
              </a:rPr>
            </a:br>
            <a:br>
              <a:rPr lang="cs-CZ" sz="3000">
                <a:latin typeface="Calibri"/>
                <a:ea typeface="+mj-lt"/>
                <a:cs typeface="+mj-lt"/>
              </a:rPr>
            </a:br>
            <a:r>
              <a:rPr lang="cs-CZ" sz="3000">
                <a:latin typeface="Calibri"/>
                <a:ea typeface="+mj-lt"/>
                <a:cs typeface="+mj-lt"/>
              </a:rPr>
              <a:t> </a:t>
            </a:r>
            <a:r>
              <a:rPr lang="cs-CZ" sz="3000" i="1">
                <a:latin typeface="Calibri"/>
                <a:ea typeface="+mj-lt"/>
                <a:cs typeface="+mj-lt"/>
              </a:rPr>
              <a:t>Lež má krátké nohy.</a:t>
            </a:r>
            <a:r>
              <a:rPr lang="cs-CZ" sz="3000">
                <a:latin typeface="Calibri"/>
                <a:ea typeface="+mj-lt"/>
                <a:cs typeface="+mj-lt"/>
              </a:rPr>
              <a:t> </a:t>
            </a:r>
            <a:endParaRPr lang="cs-CZ">
              <a:latin typeface="Calibri"/>
              <a:cs typeface="Calibri Light" panose="020F0302020204030204"/>
            </a:endParaRP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8" name="Obrázek 28" descr="Obsah obrázku text, vojenská uniforma, několik&#10;&#10;Popis se vygeneroval automaticky.">
            <a:extLst>
              <a:ext uri="{FF2B5EF4-FFF2-40B4-BE49-F238E27FC236}">
                <a16:creationId xmlns:a16="http://schemas.microsoft.com/office/drawing/2014/main" id="{8324F0E6-9EC5-C71C-2A52-6530A3C31890}"/>
              </a:ext>
            </a:extLst>
          </p:cNvPr>
          <p:cNvPicPr>
            <a:picLocks noChangeAspect="1"/>
          </p:cNvPicPr>
          <p:nvPr/>
        </p:nvPicPr>
        <p:blipFill>
          <a:blip r:embed="rId2"/>
          <a:stretch>
            <a:fillRect/>
          </a:stretch>
        </p:blipFill>
        <p:spPr>
          <a:xfrm>
            <a:off x="4710023" y="965725"/>
            <a:ext cx="6826369" cy="4912174"/>
          </a:xfrm>
          <a:prstGeom prst="rect">
            <a:avLst/>
          </a:prstGeom>
        </p:spPr>
      </p:pic>
    </p:spTree>
    <p:extLst>
      <p:ext uri="{BB962C8B-B14F-4D97-AF65-F5344CB8AC3E}">
        <p14:creationId xmlns:p14="http://schemas.microsoft.com/office/powerpoint/2010/main" val="384969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C655A5C3-754D-67B5-3A37-9AB4F7E03590}"/>
              </a:ext>
            </a:extLst>
          </p:cNvPr>
          <p:cNvSpPr>
            <a:spLocks noGrp="1"/>
          </p:cNvSpPr>
          <p:nvPr>
            <p:ph type="title"/>
          </p:nvPr>
        </p:nvSpPr>
        <p:spPr>
          <a:xfrm>
            <a:off x="492370" y="605896"/>
            <a:ext cx="3084844" cy="5646208"/>
          </a:xfrm>
        </p:spPr>
        <p:txBody>
          <a:bodyPr anchor="ctr">
            <a:normAutofit/>
          </a:bodyPr>
          <a:lstStyle/>
          <a:p>
            <a:r>
              <a:rPr lang="cs-CZ" sz="3000">
                <a:solidFill>
                  <a:schemeClr val="bg1"/>
                </a:solidFill>
                <a:latin typeface="Calibri"/>
                <a:ea typeface="+mj-lt"/>
                <a:cs typeface="+mj-lt"/>
              </a:rPr>
              <a:t>KOUZELNICKÉ VYSTOUPENÍ</a:t>
            </a:r>
            <a:br>
              <a:rPr lang="cs-CZ" sz="3000">
                <a:solidFill>
                  <a:schemeClr val="bg1"/>
                </a:solidFill>
                <a:latin typeface="Calibri"/>
                <a:ea typeface="+mj-lt"/>
                <a:cs typeface="+mj-lt"/>
              </a:rPr>
            </a:br>
            <a:br>
              <a:rPr lang="cs-CZ" sz="3000">
                <a:latin typeface="Calibri"/>
                <a:ea typeface="+mj-lt"/>
                <a:cs typeface="+mj-lt"/>
              </a:rPr>
            </a:br>
            <a:r>
              <a:rPr lang="cs-CZ" sz="3000">
                <a:latin typeface="Calibri"/>
                <a:ea typeface="+mj-lt"/>
                <a:cs typeface="+mj-lt"/>
              </a:rPr>
              <a:t> </a:t>
            </a:r>
            <a:r>
              <a:rPr lang="cs-CZ" sz="3000" i="1">
                <a:latin typeface="Calibri"/>
                <a:ea typeface="+mj-lt"/>
                <a:cs typeface="+mj-lt"/>
              </a:rPr>
              <a:t>iluzionista</a:t>
            </a:r>
            <a:endParaRPr lang="cs-CZ" sz="3000" i="1">
              <a:solidFill>
                <a:srgbClr val="404040"/>
              </a:solidFill>
              <a:latin typeface="Calibri"/>
              <a:cs typeface="Calibri"/>
            </a:endParaRP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Obrázek 6" descr="Obsah obrázku text&#10;&#10;Popis se vygeneroval automaticky.">
            <a:extLst>
              <a:ext uri="{FF2B5EF4-FFF2-40B4-BE49-F238E27FC236}">
                <a16:creationId xmlns:a16="http://schemas.microsoft.com/office/drawing/2014/main" id="{8D044B9B-AFDC-3E52-59A0-5A4B96931164}"/>
              </a:ext>
            </a:extLst>
          </p:cNvPr>
          <p:cNvPicPr>
            <a:picLocks noGrp="1" noChangeAspect="1"/>
          </p:cNvPicPr>
          <p:nvPr>
            <p:ph idx="1"/>
          </p:nvPr>
        </p:nvPicPr>
        <p:blipFill>
          <a:blip r:embed="rId2"/>
          <a:stretch>
            <a:fillRect/>
          </a:stretch>
        </p:blipFill>
        <p:spPr>
          <a:xfrm>
            <a:off x="4076844" y="379243"/>
            <a:ext cx="8124932" cy="6108076"/>
          </a:xfrm>
        </p:spPr>
      </p:pic>
    </p:spTree>
    <p:extLst>
      <p:ext uri="{BB962C8B-B14F-4D97-AF65-F5344CB8AC3E}">
        <p14:creationId xmlns:p14="http://schemas.microsoft.com/office/powerpoint/2010/main" val="1398597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10">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F25DC6CB-6C6B-4867-9A4A-25C25A95E621}"/>
              </a:ext>
            </a:extLst>
          </p:cNvPr>
          <p:cNvSpPr>
            <a:spLocks noGrp="1"/>
          </p:cNvSpPr>
          <p:nvPr>
            <p:ph type="title"/>
          </p:nvPr>
        </p:nvSpPr>
        <p:spPr>
          <a:xfrm>
            <a:off x="492370" y="507870"/>
            <a:ext cx="3084844" cy="1323945"/>
          </a:xfrm>
        </p:spPr>
        <p:txBody>
          <a:bodyPr>
            <a:noAutofit/>
          </a:bodyPr>
          <a:lstStyle/>
          <a:p>
            <a:r>
              <a:rPr lang="cs-CZ" sz="4000">
                <a:solidFill>
                  <a:srgbClr val="FFFFFF"/>
                </a:solidFill>
              </a:rPr>
              <a:t>Základní informace</a:t>
            </a:r>
          </a:p>
        </p:txBody>
      </p:sp>
      <p:sp>
        <p:nvSpPr>
          <p:cNvPr id="3" name="Zástupný obsah 2">
            <a:extLst>
              <a:ext uri="{FF2B5EF4-FFF2-40B4-BE49-F238E27FC236}">
                <a16:creationId xmlns:a16="http://schemas.microsoft.com/office/drawing/2014/main" id="{8366B0B0-B561-48EA-B84B-FD3451A090D6}"/>
              </a:ext>
            </a:extLst>
          </p:cNvPr>
          <p:cNvSpPr>
            <a:spLocks noGrp="1"/>
          </p:cNvSpPr>
          <p:nvPr>
            <p:ph idx="1"/>
          </p:nvPr>
        </p:nvSpPr>
        <p:spPr>
          <a:xfrm>
            <a:off x="241360" y="2223495"/>
            <a:ext cx="3551007" cy="4357494"/>
          </a:xfrm>
        </p:spPr>
        <p:txBody>
          <a:bodyPr vert="horz" lIns="91440" tIns="45720" rIns="91440" bIns="45720" rtlCol="0" anchor="t">
            <a:noAutofit/>
          </a:bodyPr>
          <a:lstStyle/>
          <a:p>
            <a:r>
              <a:rPr lang="cs-CZ">
                <a:solidFill>
                  <a:srgbClr val="FFFFFF"/>
                </a:solidFill>
              </a:rPr>
              <a:t>AUTOR PRÁCE: </a:t>
            </a:r>
            <a:r>
              <a:rPr lang="cs-CZ">
                <a:solidFill>
                  <a:srgbClr val="FFFFFF"/>
                </a:solidFill>
                <a:ea typeface="+mn-lt"/>
                <a:cs typeface="+mn-lt"/>
              </a:rPr>
              <a:t>Lenka Mynaříková</a:t>
            </a:r>
            <a:endParaRPr lang="cs-CZ">
              <a:solidFill>
                <a:srgbClr val="FFFFFF"/>
              </a:solidFill>
              <a:cs typeface="Calibri"/>
            </a:endParaRPr>
          </a:p>
          <a:p>
            <a:pPr>
              <a:buClr>
                <a:srgbClr val="EEEBE3"/>
              </a:buClr>
            </a:pPr>
            <a:r>
              <a:rPr lang="cs-CZ">
                <a:solidFill>
                  <a:srgbClr val="FFFFFF"/>
                </a:solidFill>
              </a:rPr>
              <a:t>TYP PRÁCE: Disertační práce</a:t>
            </a:r>
            <a:endParaRPr lang="cs-CZ">
              <a:solidFill>
                <a:srgbClr val="FFFFFF"/>
              </a:solidFill>
              <a:cs typeface="Calibri"/>
            </a:endParaRPr>
          </a:p>
          <a:p>
            <a:pPr>
              <a:buClr>
                <a:srgbClr val="EEEBE3"/>
              </a:buClr>
            </a:pPr>
            <a:r>
              <a:rPr lang="cs-CZ">
                <a:solidFill>
                  <a:srgbClr val="FFFFFF"/>
                </a:solidFill>
              </a:rPr>
              <a:t>ROK OBHAJOBY</a:t>
            </a:r>
            <a:r>
              <a:rPr lang="cs-CZ">
                <a:solidFill>
                  <a:schemeClr val="bg1"/>
                </a:solidFill>
              </a:rPr>
              <a:t>: </a:t>
            </a:r>
            <a:r>
              <a:rPr lang="cs-CZ" b="0" i="0">
                <a:solidFill>
                  <a:schemeClr val="bg1"/>
                </a:solidFill>
                <a:effectLst/>
              </a:rPr>
              <a:t>2014</a:t>
            </a:r>
            <a:r>
              <a:rPr lang="cs-CZ">
                <a:solidFill>
                  <a:schemeClr val="bg1"/>
                </a:solidFill>
              </a:rPr>
              <a:t> </a:t>
            </a:r>
            <a:endParaRPr lang="cs-CZ">
              <a:solidFill>
                <a:schemeClr val="bg1"/>
              </a:solidFill>
              <a:cs typeface="Calibri"/>
            </a:endParaRPr>
          </a:p>
          <a:p>
            <a:pPr>
              <a:buClr>
                <a:srgbClr val="EEEBE3"/>
              </a:buClr>
            </a:pPr>
            <a:r>
              <a:rPr lang="cs-CZ">
                <a:solidFill>
                  <a:srgbClr val="FFFFFF"/>
                </a:solidFill>
              </a:rPr>
              <a:t>OBHÁJENO: prospěl/a</a:t>
            </a:r>
            <a:endParaRPr lang="cs-CZ">
              <a:solidFill>
                <a:srgbClr val="FFFFFF"/>
              </a:solidFill>
              <a:cs typeface="Calibri"/>
            </a:endParaRPr>
          </a:p>
          <a:p>
            <a:pPr>
              <a:buClr>
                <a:srgbClr val="EEEBE3"/>
              </a:buClr>
            </a:pPr>
            <a:r>
              <a:rPr lang="cs-CZ">
                <a:solidFill>
                  <a:srgbClr val="FFFFFF"/>
                </a:solidFill>
              </a:rPr>
              <a:t>VEDOUCÍ PRÁCE: Hedvika Boukalová </a:t>
            </a:r>
            <a:endParaRPr lang="cs-CZ" b="0" i="0" u="sng">
              <a:solidFill>
                <a:srgbClr val="415262"/>
              </a:solidFill>
              <a:effectLst/>
              <a:latin typeface="palanquinlight"/>
            </a:endParaRPr>
          </a:p>
          <a:p>
            <a:r>
              <a:rPr lang="cs-CZ">
                <a:solidFill>
                  <a:srgbClr val="FFFFFF"/>
                </a:solidFill>
                <a:ea typeface="+mn-lt"/>
                <a:cs typeface="+mn-lt"/>
              </a:rPr>
              <a:t>OPONENT PRÁCE: Ilona </a:t>
            </a:r>
            <a:r>
              <a:rPr lang="cs-CZ" err="1">
                <a:solidFill>
                  <a:srgbClr val="FFFFFF"/>
                </a:solidFill>
                <a:ea typeface="+mn-lt"/>
                <a:cs typeface="+mn-lt"/>
              </a:rPr>
              <a:t>Gillernová</a:t>
            </a:r>
            <a:r>
              <a:rPr lang="cs-CZ">
                <a:solidFill>
                  <a:srgbClr val="FFFFFF"/>
                </a:solidFill>
                <a:ea typeface="+mn-lt"/>
                <a:cs typeface="+mn-lt"/>
              </a:rPr>
              <a:t>, Ivan Slaměník </a:t>
            </a:r>
            <a:endParaRPr lang="cs-CZ" b="0" i="0">
              <a:solidFill>
                <a:srgbClr val="000000"/>
              </a:solidFill>
              <a:effectLst/>
              <a:latin typeface="palanquinlight"/>
            </a:endParaRPr>
          </a:p>
          <a:p>
            <a:pPr>
              <a:buClr>
                <a:srgbClr val="EEEBE3"/>
              </a:buClr>
            </a:pPr>
            <a:endParaRPr lang="cs-CZ" sz="1500">
              <a:solidFill>
                <a:srgbClr val="FFFFFF"/>
              </a:solidFill>
              <a:ea typeface="+mn-lt"/>
              <a:cs typeface="+mn-lt"/>
            </a:endParaRPr>
          </a:p>
        </p:txBody>
      </p:sp>
      <p:sp>
        <p:nvSpPr>
          <p:cNvPr id="19" name="Rectangle 12">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Obrázek 5">
            <a:extLst>
              <a:ext uri="{FF2B5EF4-FFF2-40B4-BE49-F238E27FC236}">
                <a16:creationId xmlns:a16="http://schemas.microsoft.com/office/drawing/2014/main" id="{5FAF0DD9-72D3-4C8D-AE9B-B915A225D29F}"/>
              </a:ext>
            </a:extLst>
          </p:cNvPr>
          <p:cNvPicPr>
            <a:picLocks noChangeAspect="1"/>
          </p:cNvPicPr>
          <p:nvPr/>
        </p:nvPicPr>
        <p:blipFill rotWithShape="1">
          <a:blip r:embed="rId2"/>
          <a:srcRect l="46372" t="25851" r="27098" b="13674"/>
          <a:stretch/>
        </p:blipFill>
        <p:spPr>
          <a:xfrm>
            <a:off x="5910343" y="516835"/>
            <a:ext cx="4467581" cy="5725459"/>
          </a:xfrm>
          <a:prstGeom prst="rect">
            <a:avLst/>
          </a:prstGeom>
        </p:spPr>
      </p:pic>
    </p:spTree>
    <p:extLst>
      <p:ext uri="{BB962C8B-B14F-4D97-AF65-F5344CB8AC3E}">
        <p14:creationId xmlns:p14="http://schemas.microsoft.com/office/powerpoint/2010/main" val="2522086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20E9A622-9996-4927-BBCD-AEE2687B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1DE3FC3-BAC1-4105-9620-4FB64EDCE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5902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C655A5C3-754D-67B5-3A37-9AB4F7E03590}"/>
              </a:ext>
            </a:extLst>
          </p:cNvPr>
          <p:cNvSpPr>
            <a:spLocks noGrp="1"/>
          </p:cNvSpPr>
          <p:nvPr>
            <p:ph type="title"/>
          </p:nvPr>
        </p:nvSpPr>
        <p:spPr>
          <a:xfrm>
            <a:off x="420482" y="2213363"/>
            <a:ext cx="3735502" cy="2103875"/>
          </a:xfrm>
        </p:spPr>
        <p:txBody>
          <a:bodyPr vert="horz" lIns="91440" tIns="45720" rIns="91440" bIns="45720" rtlCol="0">
            <a:normAutofit/>
          </a:bodyPr>
          <a:lstStyle/>
          <a:p>
            <a:r>
              <a:rPr lang="en-US" sz="3000">
                <a:solidFill>
                  <a:srgbClr val="FFFFFF"/>
                </a:solidFill>
                <a:latin typeface="Calibri"/>
                <a:cs typeface="Calibri"/>
              </a:rPr>
              <a:t>HRY A SPORT</a:t>
            </a:r>
            <a:br>
              <a:rPr lang="en-US" sz="3000">
                <a:solidFill>
                  <a:srgbClr val="FFFFFF"/>
                </a:solidFill>
                <a:latin typeface="Calibri"/>
                <a:cs typeface="Calibri"/>
              </a:rPr>
            </a:br>
            <a:br>
              <a:rPr lang="en-US" sz="3600"/>
            </a:br>
            <a:r>
              <a:rPr lang="cs-CZ" sz="3000" i="1">
                <a:latin typeface="Calibri"/>
                <a:cs typeface="Calibri"/>
              </a:rPr>
              <a:t>klamavé techniky (poker, šachy, fotbal) </a:t>
            </a:r>
            <a:endParaRPr lang="en-US" sz="3000">
              <a:solidFill>
                <a:srgbClr val="FFFFFF"/>
              </a:solidFill>
              <a:cs typeface="Calibri Light"/>
            </a:endParaRPr>
          </a:p>
        </p:txBody>
      </p:sp>
      <p:sp>
        <p:nvSpPr>
          <p:cNvPr id="55" name="Rectangle 54">
            <a:extLst>
              <a:ext uri="{FF2B5EF4-FFF2-40B4-BE49-F238E27FC236}">
                <a16:creationId xmlns:a16="http://schemas.microsoft.com/office/drawing/2014/main" id="{CEF02B21-6D04-4A6A-B03E-CF7642D59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0679"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Obrázek 10" descr="Obsah obrázku tráva, fotbal, osoba, míč&#10;&#10;Popis se vygeneroval automaticky.">
            <a:extLst>
              <a:ext uri="{FF2B5EF4-FFF2-40B4-BE49-F238E27FC236}">
                <a16:creationId xmlns:a16="http://schemas.microsoft.com/office/drawing/2014/main" id="{5F93DE33-9EC5-2E55-7A1F-14A59666E60F}"/>
              </a:ext>
            </a:extLst>
          </p:cNvPr>
          <p:cNvPicPr>
            <a:picLocks noChangeAspect="1"/>
          </p:cNvPicPr>
          <p:nvPr/>
        </p:nvPicPr>
        <p:blipFill rotWithShape="1">
          <a:blip r:embed="rId2"/>
          <a:srcRect l="12458" r="31163" b="-2"/>
          <a:stretch/>
        </p:blipFill>
        <p:spPr>
          <a:xfrm>
            <a:off x="4812161" y="-2655"/>
            <a:ext cx="3606643" cy="3358597"/>
          </a:xfrm>
          <a:prstGeom prst="rect">
            <a:avLst/>
          </a:prstGeom>
        </p:spPr>
      </p:pic>
      <p:sp>
        <p:nvSpPr>
          <p:cNvPr id="57" name="Rectangle 56">
            <a:extLst>
              <a:ext uri="{FF2B5EF4-FFF2-40B4-BE49-F238E27FC236}">
                <a16:creationId xmlns:a16="http://schemas.microsoft.com/office/drawing/2014/main" id="{97E39010-823C-439A-B438-FEEDF54908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6279" y="0"/>
            <a:ext cx="3610035" cy="33559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ázek 8" descr="Obsah obrázku šachová figurka&#10;&#10;Popis se vygeneroval automaticky.">
            <a:extLst>
              <a:ext uri="{FF2B5EF4-FFF2-40B4-BE49-F238E27FC236}">
                <a16:creationId xmlns:a16="http://schemas.microsoft.com/office/drawing/2014/main" id="{A7531EE6-668F-383A-23A0-6E3D89447A7D}"/>
              </a:ext>
            </a:extLst>
          </p:cNvPr>
          <p:cNvPicPr>
            <a:picLocks noChangeAspect="1"/>
          </p:cNvPicPr>
          <p:nvPr/>
        </p:nvPicPr>
        <p:blipFill rotWithShape="1">
          <a:blip r:embed="rId3"/>
          <a:srcRect l="19377" r="8818"/>
          <a:stretch/>
        </p:blipFill>
        <p:spPr>
          <a:xfrm>
            <a:off x="8576279" y="10"/>
            <a:ext cx="3610035" cy="3355932"/>
          </a:xfrm>
          <a:prstGeom prst="rect">
            <a:avLst/>
          </a:prstGeom>
        </p:spPr>
      </p:pic>
      <p:pic>
        <p:nvPicPr>
          <p:cNvPr id="5" name="Obrázek 6" descr="Obsah obrázku osoba, stůl, herna, interiér&#10;&#10;Popis se vygeneroval automaticky.">
            <a:extLst>
              <a:ext uri="{FF2B5EF4-FFF2-40B4-BE49-F238E27FC236}">
                <a16:creationId xmlns:a16="http://schemas.microsoft.com/office/drawing/2014/main" id="{83B6E097-24E3-DCA3-2839-DF7EA945FF9A}"/>
              </a:ext>
            </a:extLst>
          </p:cNvPr>
          <p:cNvPicPr>
            <a:picLocks noChangeAspect="1"/>
          </p:cNvPicPr>
          <p:nvPr/>
        </p:nvPicPr>
        <p:blipFill rotWithShape="1">
          <a:blip r:embed="rId4"/>
          <a:srcRect t="28750" r="-2" b="10621"/>
          <a:stretch/>
        </p:blipFill>
        <p:spPr>
          <a:xfrm>
            <a:off x="4812161" y="3504904"/>
            <a:ext cx="7374154" cy="3353096"/>
          </a:xfrm>
          <a:prstGeom prst="rect">
            <a:avLst/>
          </a:prstGeom>
        </p:spPr>
      </p:pic>
    </p:spTree>
    <p:extLst>
      <p:ext uri="{BB962C8B-B14F-4D97-AF65-F5344CB8AC3E}">
        <p14:creationId xmlns:p14="http://schemas.microsoft.com/office/powerpoint/2010/main" val="3505865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C537263-846A-470E-AD7B-B7795252610D}"/>
              </a:ext>
            </a:extLst>
          </p:cNvPr>
          <p:cNvSpPr>
            <a:spLocks noGrp="1"/>
          </p:cNvSpPr>
          <p:nvPr>
            <p:ph type="ctrTitle"/>
          </p:nvPr>
        </p:nvSpPr>
        <p:spPr>
          <a:xfrm>
            <a:off x="1097280" y="758952"/>
            <a:ext cx="10058400" cy="3892168"/>
          </a:xfrm>
        </p:spPr>
        <p:txBody>
          <a:bodyPr>
            <a:normAutofit/>
          </a:bodyPr>
          <a:lstStyle/>
          <a:p>
            <a:r>
              <a:rPr lang="cs-CZ"/>
              <a:t>Lež v českém</a:t>
            </a:r>
            <a:br>
              <a:rPr lang="cs-CZ"/>
            </a:br>
            <a:r>
              <a:rPr lang="cs-CZ"/>
              <a:t>znakovém jazyce</a:t>
            </a:r>
            <a:endParaRPr lang="cs-CZ">
              <a:cs typeface="Calibri Light"/>
            </a:endParaRPr>
          </a:p>
        </p:txBody>
      </p:sp>
      <p:sp>
        <p:nvSpPr>
          <p:cNvPr id="34" name="Rectangle 33">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04444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9341D606-FAC4-5C34-E73B-F252E861241F}"/>
              </a:ext>
            </a:extLst>
          </p:cNvPr>
          <p:cNvSpPr>
            <a:spLocks noGrp="1"/>
          </p:cNvSpPr>
          <p:nvPr>
            <p:ph type="title"/>
          </p:nvPr>
        </p:nvSpPr>
        <p:spPr>
          <a:xfrm>
            <a:off x="479670" y="279270"/>
            <a:ext cx="3084844" cy="2587969"/>
          </a:xfrm>
        </p:spPr>
        <p:txBody>
          <a:bodyPr vert="horz" lIns="91440" tIns="45720" rIns="91440" bIns="45720" rtlCol="0" anchor="b">
            <a:normAutofit/>
          </a:bodyPr>
          <a:lstStyle/>
          <a:p>
            <a:r>
              <a:rPr lang="en-US" sz="3600">
                <a:solidFill>
                  <a:schemeClr val="bg1"/>
                </a:solidFill>
                <a:ea typeface="+mj-lt"/>
                <a:cs typeface="+mj-lt"/>
              </a:rPr>
              <a:t>Tabu a </a:t>
            </a:r>
            <a:r>
              <a:rPr lang="en-US" sz="3600" err="1">
                <a:solidFill>
                  <a:schemeClr val="bg1"/>
                </a:solidFill>
                <a:ea typeface="+mj-lt"/>
                <a:cs typeface="+mj-lt"/>
              </a:rPr>
              <a:t>eufemizace</a:t>
            </a:r>
            <a:r>
              <a:rPr lang="en-US" sz="3600">
                <a:solidFill>
                  <a:schemeClr val="bg1"/>
                </a:solidFill>
                <a:ea typeface="+mj-lt"/>
                <a:cs typeface="+mj-lt"/>
              </a:rPr>
              <a:t> v </a:t>
            </a:r>
            <a:r>
              <a:rPr lang="en-US" sz="3600" err="1">
                <a:solidFill>
                  <a:schemeClr val="bg1"/>
                </a:solidFill>
                <a:ea typeface="+mj-lt"/>
                <a:cs typeface="+mj-lt"/>
              </a:rPr>
              <a:t>komunikaci</a:t>
            </a:r>
            <a:r>
              <a:rPr lang="en-US" sz="3600">
                <a:solidFill>
                  <a:schemeClr val="bg1"/>
                </a:solidFill>
                <a:ea typeface="+mj-lt"/>
                <a:cs typeface="+mj-lt"/>
              </a:rPr>
              <a:t> </a:t>
            </a:r>
            <a:r>
              <a:rPr lang="en-US" sz="3600" err="1">
                <a:solidFill>
                  <a:schemeClr val="bg1"/>
                </a:solidFill>
                <a:ea typeface="+mj-lt"/>
                <a:cs typeface="+mj-lt"/>
              </a:rPr>
              <a:t>českých</a:t>
            </a:r>
            <a:r>
              <a:rPr lang="en-US" sz="3600">
                <a:solidFill>
                  <a:schemeClr val="bg1"/>
                </a:solidFill>
                <a:ea typeface="+mj-lt"/>
                <a:cs typeface="+mj-lt"/>
              </a:rPr>
              <a:t> </a:t>
            </a:r>
            <a:r>
              <a:rPr lang="en-US" sz="3600" err="1">
                <a:solidFill>
                  <a:schemeClr val="bg1"/>
                </a:solidFill>
                <a:ea typeface="+mj-lt"/>
                <a:cs typeface="+mj-lt"/>
              </a:rPr>
              <a:t>Neslyšících</a:t>
            </a:r>
            <a:endParaRPr lang="cs-CZ" err="1">
              <a:solidFill>
                <a:schemeClr val="bg1"/>
              </a:solidFill>
              <a:cs typeface="Calibri Light" panose="020F0302020204030204"/>
            </a:endParaRPr>
          </a:p>
        </p:txBody>
      </p:sp>
      <p:sp>
        <p:nvSpPr>
          <p:cNvPr id="4" name="Zástupný obsah 3">
            <a:extLst>
              <a:ext uri="{FF2B5EF4-FFF2-40B4-BE49-F238E27FC236}">
                <a16:creationId xmlns:a16="http://schemas.microsoft.com/office/drawing/2014/main" id="{C1D40DDA-F976-4AF4-BE79-09B52930367F}"/>
              </a:ext>
            </a:extLst>
          </p:cNvPr>
          <p:cNvSpPr>
            <a:spLocks noGrp="1"/>
          </p:cNvSpPr>
          <p:nvPr>
            <p:ph sz="half" idx="2"/>
          </p:nvPr>
        </p:nvSpPr>
        <p:spPr>
          <a:xfrm>
            <a:off x="482074" y="3323125"/>
            <a:ext cx="3084844" cy="2781525"/>
          </a:xfrm>
        </p:spPr>
        <p:txBody>
          <a:bodyPr vert="horz" lIns="0" tIns="45720" rIns="0" bIns="45720" rtlCol="0" anchor="t">
            <a:noAutofit/>
          </a:bodyPr>
          <a:lstStyle/>
          <a:p>
            <a:r>
              <a:rPr lang="cs-CZ">
                <a:solidFill>
                  <a:srgbClr val="FFFFFF"/>
                </a:solidFill>
                <a:ea typeface="+mn-lt"/>
                <a:cs typeface="+mn-lt"/>
              </a:rPr>
              <a:t>AUTOR PRÁCE: Žofie Nedbalová</a:t>
            </a:r>
            <a:endParaRPr lang="cs-CZ">
              <a:ea typeface="+mn-lt"/>
              <a:cs typeface="+mn-lt"/>
            </a:endParaRPr>
          </a:p>
          <a:p>
            <a:r>
              <a:rPr lang="cs-CZ">
                <a:solidFill>
                  <a:srgbClr val="FFFFFF"/>
                </a:solidFill>
                <a:ea typeface="+mn-lt"/>
                <a:cs typeface="+mn-lt"/>
              </a:rPr>
              <a:t>TYP PRÁCE: Diplomová práce</a:t>
            </a:r>
            <a:endParaRPr lang="en-US">
              <a:ea typeface="+mn-lt"/>
              <a:cs typeface="+mn-lt"/>
            </a:endParaRPr>
          </a:p>
          <a:p>
            <a:r>
              <a:rPr lang="cs-CZ">
                <a:solidFill>
                  <a:srgbClr val="FFFFFF"/>
                </a:solidFill>
                <a:ea typeface="+mn-lt"/>
                <a:cs typeface="+mn-lt"/>
              </a:rPr>
              <a:t>ROK OBHAJOBY</a:t>
            </a:r>
            <a:r>
              <a:rPr lang="cs-CZ">
                <a:solidFill>
                  <a:schemeClr val="bg1"/>
                </a:solidFill>
                <a:ea typeface="+mn-lt"/>
                <a:cs typeface="+mn-lt"/>
              </a:rPr>
              <a:t>: 2018</a:t>
            </a:r>
            <a:endParaRPr lang="en-US">
              <a:solidFill>
                <a:schemeClr val="bg1"/>
              </a:solidFill>
              <a:ea typeface="+mn-lt"/>
              <a:cs typeface="+mn-lt"/>
            </a:endParaRPr>
          </a:p>
          <a:p>
            <a:r>
              <a:rPr lang="cs-CZ">
                <a:solidFill>
                  <a:srgbClr val="FFFFFF"/>
                </a:solidFill>
                <a:ea typeface="+mn-lt"/>
                <a:cs typeface="+mn-lt"/>
              </a:rPr>
              <a:t>OBHÁJENO: prospěl/a</a:t>
            </a:r>
            <a:endParaRPr lang="en-US">
              <a:ea typeface="+mn-lt"/>
              <a:cs typeface="+mn-lt"/>
            </a:endParaRPr>
          </a:p>
          <a:p>
            <a:r>
              <a:rPr lang="cs-CZ">
                <a:solidFill>
                  <a:srgbClr val="FFFFFF"/>
                </a:solidFill>
                <a:ea typeface="+mn-lt"/>
                <a:cs typeface="+mn-lt"/>
              </a:rPr>
              <a:t>VEDOUCÍ PRÁCE: </a:t>
            </a:r>
            <a:r>
              <a:rPr lang="cs-CZ">
                <a:solidFill>
                  <a:schemeClr val="bg1"/>
                </a:solidFill>
                <a:ea typeface="+mn-lt"/>
                <a:cs typeface="+mn-lt"/>
              </a:rPr>
              <a:t> Irena Vaňková</a:t>
            </a:r>
          </a:p>
        </p:txBody>
      </p:sp>
      <p:sp>
        <p:nvSpPr>
          <p:cNvPr id="20" name="Rectangle 19">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Obrázek 5" descr="Obsah obrázku text&#10;&#10;Popis se vygeneroval automaticky.">
            <a:extLst>
              <a:ext uri="{FF2B5EF4-FFF2-40B4-BE49-F238E27FC236}">
                <a16:creationId xmlns:a16="http://schemas.microsoft.com/office/drawing/2014/main" id="{A239BD27-44E6-F949-3B89-62252E01EFB7}"/>
              </a:ext>
            </a:extLst>
          </p:cNvPr>
          <p:cNvPicPr>
            <a:picLocks noGrp="1" noChangeAspect="1"/>
          </p:cNvPicPr>
          <p:nvPr>
            <p:ph sz="half" idx="1"/>
          </p:nvPr>
        </p:nvPicPr>
        <p:blipFill>
          <a:blip r:embed="rId2"/>
          <a:stretch>
            <a:fillRect/>
          </a:stretch>
        </p:blipFill>
        <p:spPr>
          <a:xfrm>
            <a:off x="5200800" y="-8650"/>
            <a:ext cx="5818731" cy="6854705"/>
          </a:xfrm>
          <a:prstGeom prst="rect">
            <a:avLst/>
          </a:prstGeom>
        </p:spPr>
      </p:pic>
    </p:spTree>
    <p:extLst>
      <p:ext uri="{BB962C8B-B14F-4D97-AF65-F5344CB8AC3E}">
        <p14:creationId xmlns:p14="http://schemas.microsoft.com/office/powerpoint/2010/main" val="2067520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768D33BD-7D11-AA50-465D-46EDAE417CA8}"/>
              </a:ext>
            </a:extLst>
          </p:cNvPr>
          <p:cNvSpPr>
            <a:spLocks noGrp="1"/>
          </p:cNvSpPr>
          <p:nvPr>
            <p:ph type="title"/>
          </p:nvPr>
        </p:nvSpPr>
        <p:spPr>
          <a:xfrm>
            <a:off x="483405" y="211449"/>
            <a:ext cx="3084844" cy="5646208"/>
          </a:xfrm>
        </p:spPr>
        <p:txBody>
          <a:bodyPr anchor="ctr">
            <a:normAutofit/>
          </a:bodyPr>
          <a:lstStyle/>
          <a:p>
            <a:br>
              <a:rPr lang="cs-CZ" sz="3600">
                <a:cs typeface="Calibri Light"/>
              </a:rPr>
            </a:br>
            <a:r>
              <a:rPr lang="cs-CZ" sz="3600">
                <a:solidFill>
                  <a:srgbClr val="FFFFFF"/>
                </a:solidFill>
                <a:cs typeface="Calibri Light"/>
              </a:rPr>
              <a:t>LEŽ</a:t>
            </a:r>
            <a:br>
              <a:rPr lang="cs-CZ" sz="3600">
                <a:solidFill>
                  <a:srgbClr val="FFFFFF"/>
                </a:solidFill>
                <a:cs typeface="Calibri Light"/>
              </a:rPr>
            </a:br>
            <a:r>
              <a:rPr lang="cs-CZ" sz="3600">
                <a:solidFill>
                  <a:srgbClr val="FFFFFF"/>
                </a:solidFill>
                <a:cs typeface="Calibri Light"/>
              </a:rPr>
              <a:t>MEZI</a:t>
            </a:r>
            <a:br>
              <a:rPr lang="cs-CZ" sz="3600">
                <a:solidFill>
                  <a:srgbClr val="FFFFFF"/>
                </a:solidFill>
                <a:cs typeface="Calibri Light"/>
              </a:rPr>
            </a:br>
            <a:r>
              <a:rPr lang="cs-CZ" sz="3600">
                <a:solidFill>
                  <a:srgbClr val="FFFFFF"/>
                </a:solidFill>
                <a:cs typeface="Calibri Light"/>
              </a:rPr>
              <a:t>NESLYŠÍCÍMI</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Zástupný obsah 2">
            <a:extLst>
              <a:ext uri="{FF2B5EF4-FFF2-40B4-BE49-F238E27FC236}">
                <a16:creationId xmlns:a16="http://schemas.microsoft.com/office/drawing/2014/main" id="{B4E633B2-8D9B-22DE-C2F3-C0CF22B9D48E}"/>
              </a:ext>
            </a:extLst>
          </p:cNvPr>
          <p:cNvSpPr>
            <a:spLocks noGrp="1"/>
          </p:cNvSpPr>
          <p:nvPr>
            <p:ph idx="1"/>
          </p:nvPr>
        </p:nvSpPr>
        <p:spPr>
          <a:xfrm>
            <a:off x="4742016" y="605896"/>
            <a:ext cx="6413663" cy="5646208"/>
          </a:xfrm>
        </p:spPr>
        <p:txBody>
          <a:bodyPr vert="horz" lIns="0" tIns="45720" rIns="0" bIns="45720" rtlCol="0" anchor="ctr">
            <a:normAutofit/>
          </a:bodyPr>
          <a:lstStyle/>
          <a:p>
            <a:r>
              <a:rPr lang="cs-CZ" sz="2400">
                <a:ea typeface="+mn-lt"/>
                <a:cs typeface="+mn-lt"/>
              </a:rPr>
              <a:t>Pokud by se někdo dopustil zvlášť závažné lži a poškodil tím jiného Neslyšícího, pravděpodobně by se informace velmi rychle rozšířila mezi všechny členy Neslyšící komunity. Ti by se navzájem před „pachatelem“ začali varovat, čímž by ho vylučovali ze své společnosti.</a:t>
            </a:r>
            <a:endParaRPr lang="cs-CZ" sz="2400">
              <a:cs typeface="Calibri"/>
            </a:endParaRPr>
          </a:p>
          <a:p>
            <a:endParaRPr lang="cs-CZ">
              <a:cs typeface="Calibri"/>
            </a:endParaRPr>
          </a:p>
        </p:txBody>
      </p:sp>
    </p:spTree>
    <p:extLst>
      <p:ext uri="{BB962C8B-B14F-4D97-AF65-F5344CB8AC3E}">
        <p14:creationId xmlns:p14="http://schemas.microsoft.com/office/powerpoint/2010/main" val="2341567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0" name="Rectangle 12">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62F6D803-A9FB-D0AA-D613-D63B58803EC9}"/>
              </a:ext>
            </a:extLst>
          </p:cNvPr>
          <p:cNvSpPr>
            <a:spLocks noGrp="1"/>
          </p:cNvSpPr>
          <p:nvPr>
            <p:ph type="title"/>
          </p:nvPr>
        </p:nvSpPr>
        <p:spPr>
          <a:xfrm>
            <a:off x="483405" y="642341"/>
            <a:ext cx="3084844" cy="848817"/>
          </a:xfrm>
        </p:spPr>
        <p:txBody>
          <a:bodyPr>
            <a:normAutofit/>
          </a:bodyPr>
          <a:lstStyle/>
          <a:p>
            <a:r>
              <a:rPr lang="cs-CZ" sz="4000">
                <a:solidFill>
                  <a:srgbClr val="FFFFFF"/>
                </a:solidFill>
                <a:cs typeface="Calibri Light"/>
              </a:rPr>
              <a:t>LEŽ</a:t>
            </a:r>
            <a:endParaRPr lang="cs-CZ" sz="4000">
              <a:solidFill>
                <a:srgbClr val="FFFFFF"/>
              </a:solidFill>
            </a:endParaRPr>
          </a:p>
        </p:txBody>
      </p:sp>
      <p:sp>
        <p:nvSpPr>
          <p:cNvPr id="8" name="Content Placeholder 7">
            <a:extLst>
              <a:ext uri="{FF2B5EF4-FFF2-40B4-BE49-F238E27FC236}">
                <a16:creationId xmlns:a16="http://schemas.microsoft.com/office/drawing/2014/main" id="{0A7F39A9-CA7C-1623-94CA-8B2FCA31F112}"/>
              </a:ext>
            </a:extLst>
          </p:cNvPr>
          <p:cNvSpPr>
            <a:spLocks noGrp="1"/>
          </p:cNvSpPr>
          <p:nvPr>
            <p:ph idx="1"/>
          </p:nvPr>
        </p:nvSpPr>
        <p:spPr>
          <a:xfrm>
            <a:off x="483406" y="2537259"/>
            <a:ext cx="3084844" cy="3238937"/>
          </a:xfrm>
        </p:spPr>
        <p:txBody>
          <a:bodyPr vert="horz" lIns="0" tIns="45720" rIns="0" bIns="45720" rtlCol="0" anchor="t">
            <a:noAutofit/>
          </a:bodyPr>
          <a:lstStyle/>
          <a:p>
            <a:pPr marL="0" indent="0">
              <a:buNone/>
            </a:pPr>
            <a:r>
              <a:rPr lang="en-US" sz="2400" err="1">
                <a:solidFill>
                  <a:srgbClr val="FFFFFF"/>
                </a:solidFill>
                <a:cs typeface="Calibri" panose="020F0502020204030204"/>
              </a:rPr>
              <a:t>Glosa</a:t>
            </a:r>
            <a:r>
              <a:rPr lang="en-US" sz="2400">
                <a:solidFill>
                  <a:srgbClr val="FFFFFF"/>
                </a:solidFill>
                <a:cs typeface="Calibri" panose="020F0502020204030204"/>
              </a:rPr>
              <a:t>: </a:t>
            </a:r>
            <a:r>
              <a:rPr lang="en-US" sz="2400" err="1">
                <a:solidFill>
                  <a:srgbClr val="FFFFFF"/>
                </a:solidFill>
                <a:cs typeface="Calibri" panose="020F0502020204030204"/>
              </a:rPr>
              <a:t>Lhát</a:t>
            </a:r>
            <a:endParaRPr lang="en-US" sz="2400">
              <a:solidFill>
                <a:srgbClr val="FFFFFF"/>
              </a:solidFill>
              <a:cs typeface="Calibri" panose="020F0502020204030204"/>
            </a:endParaRPr>
          </a:p>
          <a:p>
            <a:pPr marL="0" indent="0">
              <a:buNone/>
            </a:pPr>
            <a:r>
              <a:rPr lang="en-US" sz="2400" err="1">
                <a:solidFill>
                  <a:srgbClr val="FFFFFF"/>
                </a:solidFill>
                <a:cs typeface="Calibri" panose="020F0502020204030204"/>
              </a:rPr>
              <a:t>Význam</a:t>
            </a:r>
            <a:r>
              <a:rPr lang="en-US" sz="2400">
                <a:solidFill>
                  <a:srgbClr val="FFFFFF"/>
                </a:solidFill>
                <a:cs typeface="Calibri" panose="020F0502020204030204"/>
              </a:rPr>
              <a:t> v ČJ: ,,</a:t>
            </a:r>
            <a:r>
              <a:rPr lang="en-US" sz="2400" err="1">
                <a:solidFill>
                  <a:srgbClr val="FFFFFF"/>
                </a:solidFill>
                <a:cs typeface="Calibri" panose="020F0502020204030204"/>
              </a:rPr>
              <a:t>lhát</a:t>
            </a:r>
            <a:r>
              <a:rPr lang="en-US" sz="2400">
                <a:solidFill>
                  <a:srgbClr val="FFFFFF"/>
                </a:solidFill>
                <a:cs typeface="Calibri" panose="020F0502020204030204"/>
              </a:rPr>
              <a:t>" , ,,</a:t>
            </a:r>
            <a:r>
              <a:rPr lang="en-US" sz="2400" err="1">
                <a:solidFill>
                  <a:srgbClr val="FFFFFF"/>
                </a:solidFill>
                <a:cs typeface="Calibri" panose="020F0502020204030204"/>
              </a:rPr>
              <a:t>lež</a:t>
            </a:r>
            <a:r>
              <a:rPr lang="en-US" sz="2400">
                <a:solidFill>
                  <a:srgbClr val="FFFFFF"/>
                </a:solidFill>
                <a:cs typeface="Calibri" panose="020F0502020204030204"/>
              </a:rPr>
              <a:t>"</a:t>
            </a:r>
          </a:p>
          <a:p>
            <a:pPr marL="0" indent="0">
              <a:buNone/>
            </a:pPr>
            <a:r>
              <a:rPr lang="en-US" sz="2400" err="1">
                <a:solidFill>
                  <a:srgbClr val="FFFFFF"/>
                </a:solidFill>
                <a:cs typeface="Calibri" panose="020F0502020204030204"/>
              </a:rPr>
              <a:t>Mluvní</a:t>
            </a:r>
            <a:r>
              <a:rPr lang="en-US" sz="2400">
                <a:solidFill>
                  <a:srgbClr val="FFFFFF"/>
                </a:solidFill>
                <a:cs typeface="Calibri" panose="020F0502020204030204"/>
              </a:rPr>
              <a:t> </a:t>
            </a:r>
            <a:r>
              <a:rPr lang="en-US" sz="2400" err="1">
                <a:solidFill>
                  <a:srgbClr val="FFFFFF"/>
                </a:solidFill>
                <a:cs typeface="Calibri" panose="020F0502020204030204"/>
              </a:rPr>
              <a:t>orální</a:t>
            </a:r>
            <a:r>
              <a:rPr lang="en-US" sz="2400">
                <a:solidFill>
                  <a:srgbClr val="FFFFFF"/>
                </a:solidFill>
                <a:cs typeface="Calibri" panose="020F0502020204030204"/>
              </a:rPr>
              <a:t> </a:t>
            </a:r>
            <a:r>
              <a:rPr lang="en-US" sz="2400" err="1">
                <a:solidFill>
                  <a:srgbClr val="FFFFFF"/>
                </a:solidFill>
                <a:cs typeface="Calibri" panose="020F0502020204030204"/>
              </a:rPr>
              <a:t>komponent</a:t>
            </a:r>
            <a:r>
              <a:rPr lang="en-US" sz="2400">
                <a:solidFill>
                  <a:srgbClr val="FFFFFF"/>
                </a:solidFill>
                <a:cs typeface="Calibri" panose="020F0502020204030204"/>
              </a:rPr>
              <a:t>: </a:t>
            </a:r>
            <a:r>
              <a:rPr lang="en-US" sz="2400" err="1">
                <a:solidFill>
                  <a:srgbClr val="FFFFFF"/>
                </a:solidFill>
                <a:cs typeface="Calibri" panose="020F0502020204030204"/>
              </a:rPr>
              <a:t>artikulace</a:t>
            </a:r>
            <a:r>
              <a:rPr lang="en-US" sz="2400">
                <a:solidFill>
                  <a:srgbClr val="FFFFFF"/>
                </a:solidFill>
                <a:cs typeface="Calibri" panose="020F0502020204030204"/>
              </a:rPr>
              <a:t> ,,</a:t>
            </a:r>
            <a:r>
              <a:rPr lang="en-US" sz="2400" err="1">
                <a:solidFill>
                  <a:srgbClr val="FFFFFF"/>
                </a:solidFill>
                <a:cs typeface="Calibri" panose="020F0502020204030204"/>
              </a:rPr>
              <a:t>lež</a:t>
            </a:r>
            <a:r>
              <a:rPr lang="en-US" sz="2400">
                <a:solidFill>
                  <a:srgbClr val="FFFFFF"/>
                </a:solidFill>
                <a:cs typeface="Calibri" panose="020F0502020204030204"/>
              </a:rPr>
              <a:t>" </a:t>
            </a:r>
            <a:r>
              <a:rPr lang="en-US" sz="2400" err="1">
                <a:solidFill>
                  <a:srgbClr val="FFFFFF"/>
                </a:solidFill>
                <a:cs typeface="Calibri" panose="020F0502020204030204"/>
              </a:rPr>
              <a:t>nebo</a:t>
            </a:r>
            <a:r>
              <a:rPr lang="en-US" sz="2400">
                <a:solidFill>
                  <a:srgbClr val="FFFFFF"/>
                </a:solidFill>
                <a:cs typeface="Calibri" panose="020F0502020204030204"/>
              </a:rPr>
              <a:t> ,,</a:t>
            </a:r>
            <a:r>
              <a:rPr lang="en-US" sz="2400" err="1">
                <a:solidFill>
                  <a:srgbClr val="FFFFFF"/>
                </a:solidFill>
                <a:cs typeface="Calibri" panose="020F0502020204030204"/>
              </a:rPr>
              <a:t>lže</a:t>
            </a:r>
            <a:r>
              <a:rPr lang="en-US" sz="2400">
                <a:solidFill>
                  <a:srgbClr val="FFFFFF"/>
                </a:solidFill>
                <a:cs typeface="Calibri" panose="020F0502020204030204"/>
              </a:rPr>
              <a:t>"</a:t>
            </a:r>
          </a:p>
        </p:txBody>
      </p:sp>
      <p:sp>
        <p:nvSpPr>
          <p:cNvPr id="21" name="Rectangle 14">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Obrázek 4" descr="Obsah obrázku osoba, stojící&#10;&#10;Popis se vygeneroval automaticky.">
            <a:extLst>
              <a:ext uri="{FF2B5EF4-FFF2-40B4-BE49-F238E27FC236}">
                <a16:creationId xmlns:a16="http://schemas.microsoft.com/office/drawing/2014/main" id="{DC4CA956-13D9-2B53-302B-09C27A317636}"/>
              </a:ext>
            </a:extLst>
          </p:cNvPr>
          <p:cNvPicPr>
            <a:picLocks noChangeAspect="1"/>
          </p:cNvPicPr>
          <p:nvPr/>
        </p:nvPicPr>
        <p:blipFill rotWithShape="1">
          <a:blip r:embed="rId2"/>
          <a:srcRect l="1214" r="6466" b="2"/>
          <a:stretch/>
        </p:blipFill>
        <p:spPr>
          <a:xfrm>
            <a:off x="4742017" y="640080"/>
            <a:ext cx="6798082" cy="5577840"/>
          </a:xfrm>
          <a:prstGeom prst="rect">
            <a:avLst/>
          </a:prstGeom>
        </p:spPr>
      </p:pic>
    </p:spTree>
    <p:extLst>
      <p:ext uri="{BB962C8B-B14F-4D97-AF65-F5344CB8AC3E}">
        <p14:creationId xmlns:p14="http://schemas.microsoft.com/office/powerpoint/2010/main" val="554732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B283F878-5B67-3F68-31E3-58FDE57D9FB4}"/>
              </a:ext>
            </a:extLst>
          </p:cNvPr>
          <p:cNvSpPr>
            <a:spLocks noGrp="1"/>
          </p:cNvSpPr>
          <p:nvPr>
            <p:ph type="title"/>
          </p:nvPr>
        </p:nvSpPr>
        <p:spPr>
          <a:xfrm>
            <a:off x="402722" y="794740"/>
            <a:ext cx="3084844" cy="741240"/>
          </a:xfrm>
        </p:spPr>
        <p:txBody>
          <a:bodyPr>
            <a:normAutofit/>
          </a:bodyPr>
          <a:lstStyle/>
          <a:p>
            <a:r>
              <a:rPr lang="cs-CZ" sz="4000">
                <a:solidFill>
                  <a:srgbClr val="FFFFFF"/>
                </a:solidFill>
                <a:cs typeface="Calibri Light"/>
              </a:rPr>
              <a:t>LHÁŘ</a:t>
            </a:r>
          </a:p>
        </p:txBody>
      </p:sp>
      <p:sp>
        <p:nvSpPr>
          <p:cNvPr id="8" name="Content Placeholder 7">
            <a:extLst>
              <a:ext uri="{FF2B5EF4-FFF2-40B4-BE49-F238E27FC236}">
                <a16:creationId xmlns:a16="http://schemas.microsoft.com/office/drawing/2014/main" id="{CBC7657A-86A3-4D64-8880-D4DA3231E2BD}"/>
              </a:ext>
            </a:extLst>
          </p:cNvPr>
          <p:cNvSpPr>
            <a:spLocks noGrp="1"/>
          </p:cNvSpPr>
          <p:nvPr>
            <p:ph idx="1"/>
          </p:nvPr>
        </p:nvSpPr>
        <p:spPr>
          <a:xfrm>
            <a:off x="333674" y="2748860"/>
            <a:ext cx="3388008" cy="3313529"/>
          </a:xfrm>
        </p:spPr>
        <p:txBody>
          <a:bodyPr vert="horz" lIns="0" tIns="45720" rIns="0" bIns="45720" rtlCol="0" anchor="t">
            <a:noAutofit/>
          </a:bodyPr>
          <a:lstStyle/>
          <a:p>
            <a:r>
              <a:rPr lang="en-US" sz="2400" err="1">
                <a:solidFill>
                  <a:srgbClr val="FFFFFF"/>
                </a:solidFill>
                <a:ea typeface="+mn-lt"/>
                <a:cs typeface="+mn-lt"/>
              </a:rPr>
              <a:t>Glosa</a:t>
            </a:r>
            <a:r>
              <a:rPr lang="en-US" sz="2400">
                <a:solidFill>
                  <a:srgbClr val="FFFFFF"/>
                </a:solidFill>
                <a:ea typeface="+mn-lt"/>
                <a:cs typeface="+mn-lt"/>
              </a:rPr>
              <a:t>: </a:t>
            </a:r>
            <a:r>
              <a:rPr lang="en-US" sz="2400" err="1">
                <a:solidFill>
                  <a:srgbClr val="FFFFFF"/>
                </a:solidFill>
                <a:ea typeface="+mn-lt"/>
                <a:cs typeface="+mn-lt"/>
              </a:rPr>
              <a:t>Lhář</a:t>
            </a:r>
            <a:endParaRPr lang="en-US" sz="2400">
              <a:ea typeface="+mn-lt"/>
              <a:cs typeface="+mn-lt"/>
            </a:endParaRPr>
          </a:p>
          <a:p>
            <a:r>
              <a:rPr lang="en-US" sz="2400" err="1">
                <a:solidFill>
                  <a:srgbClr val="FFFFFF"/>
                </a:solidFill>
                <a:ea typeface="+mn-lt"/>
                <a:cs typeface="+mn-lt"/>
              </a:rPr>
              <a:t>Význam</a:t>
            </a:r>
            <a:r>
              <a:rPr lang="en-US" sz="2400">
                <a:solidFill>
                  <a:srgbClr val="FFFFFF"/>
                </a:solidFill>
                <a:ea typeface="+mn-lt"/>
                <a:cs typeface="+mn-lt"/>
              </a:rPr>
              <a:t> v ČJ: ,,</a:t>
            </a:r>
            <a:r>
              <a:rPr lang="en-US" sz="2400" err="1">
                <a:solidFill>
                  <a:srgbClr val="FFFFFF"/>
                </a:solidFill>
                <a:ea typeface="+mn-lt"/>
                <a:cs typeface="+mn-lt"/>
              </a:rPr>
              <a:t>lže</a:t>
            </a:r>
            <a:r>
              <a:rPr lang="en-US" sz="2400">
                <a:solidFill>
                  <a:srgbClr val="FFFFFF"/>
                </a:solidFill>
                <a:ea typeface="+mn-lt"/>
                <a:cs typeface="+mn-lt"/>
              </a:rPr>
              <a:t> </a:t>
            </a:r>
            <a:r>
              <a:rPr lang="en-US" sz="2400" err="1">
                <a:solidFill>
                  <a:srgbClr val="FFFFFF"/>
                </a:solidFill>
                <a:ea typeface="+mn-lt"/>
                <a:cs typeface="+mn-lt"/>
              </a:rPr>
              <a:t>jako</a:t>
            </a:r>
            <a:r>
              <a:rPr lang="en-US" sz="2400">
                <a:solidFill>
                  <a:srgbClr val="FFFFFF"/>
                </a:solidFill>
                <a:ea typeface="+mn-lt"/>
                <a:cs typeface="+mn-lt"/>
              </a:rPr>
              <a:t> </a:t>
            </a:r>
            <a:r>
              <a:rPr lang="en-US" sz="2400" err="1">
                <a:solidFill>
                  <a:srgbClr val="FFFFFF"/>
                </a:solidFill>
                <a:ea typeface="+mn-lt"/>
                <a:cs typeface="+mn-lt"/>
              </a:rPr>
              <a:t>když</a:t>
            </a:r>
            <a:r>
              <a:rPr lang="en-US" sz="2400">
                <a:solidFill>
                  <a:srgbClr val="FFFFFF"/>
                </a:solidFill>
                <a:ea typeface="+mn-lt"/>
                <a:cs typeface="+mn-lt"/>
              </a:rPr>
              <a:t> </a:t>
            </a:r>
            <a:r>
              <a:rPr lang="en-US" sz="2400" err="1">
                <a:solidFill>
                  <a:srgbClr val="FFFFFF"/>
                </a:solidFill>
                <a:ea typeface="+mn-lt"/>
                <a:cs typeface="+mn-lt"/>
              </a:rPr>
              <a:t>tiskne</a:t>
            </a:r>
            <a:r>
              <a:rPr lang="en-US" sz="2400">
                <a:solidFill>
                  <a:srgbClr val="FFFFFF"/>
                </a:solidFill>
                <a:ea typeface="+mn-lt"/>
                <a:cs typeface="+mn-lt"/>
              </a:rPr>
              <a:t>" , ,,</a:t>
            </a:r>
            <a:r>
              <a:rPr lang="en-US" sz="2400" err="1">
                <a:solidFill>
                  <a:srgbClr val="FFFFFF"/>
                </a:solidFill>
                <a:ea typeface="+mn-lt"/>
                <a:cs typeface="+mn-lt"/>
              </a:rPr>
              <a:t>vymýšlí</a:t>
            </a:r>
            <a:r>
              <a:rPr lang="en-US" sz="2400">
                <a:solidFill>
                  <a:srgbClr val="FFFFFF"/>
                </a:solidFill>
                <a:ea typeface="+mn-lt"/>
                <a:cs typeface="+mn-lt"/>
              </a:rPr>
              <a:t> </a:t>
            </a:r>
            <a:r>
              <a:rPr lang="en-US" sz="2400" err="1">
                <a:solidFill>
                  <a:srgbClr val="FFFFFF"/>
                </a:solidFill>
                <a:ea typeface="+mn-lt"/>
                <a:cs typeface="+mn-lt"/>
              </a:rPr>
              <a:t>si</a:t>
            </a:r>
            <a:r>
              <a:rPr lang="en-US" sz="2400">
                <a:solidFill>
                  <a:srgbClr val="FFFFFF"/>
                </a:solidFill>
                <a:ea typeface="+mn-lt"/>
                <a:cs typeface="+mn-lt"/>
              </a:rPr>
              <a:t>", ,,</a:t>
            </a:r>
            <a:r>
              <a:rPr lang="en-US" sz="2400" err="1">
                <a:solidFill>
                  <a:srgbClr val="FFFFFF"/>
                </a:solidFill>
                <a:ea typeface="+mn-lt"/>
                <a:cs typeface="+mn-lt"/>
              </a:rPr>
              <a:t>nemluví</a:t>
            </a:r>
            <a:r>
              <a:rPr lang="en-US" sz="2400">
                <a:solidFill>
                  <a:srgbClr val="FFFFFF"/>
                </a:solidFill>
                <a:ea typeface="+mn-lt"/>
                <a:cs typeface="+mn-lt"/>
              </a:rPr>
              <a:t> </a:t>
            </a:r>
            <a:r>
              <a:rPr lang="en-US" sz="2400" err="1">
                <a:solidFill>
                  <a:srgbClr val="FFFFFF"/>
                </a:solidFill>
                <a:ea typeface="+mn-lt"/>
                <a:cs typeface="+mn-lt"/>
              </a:rPr>
              <a:t>pravdu</a:t>
            </a:r>
            <a:r>
              <a:rPr lang="en-US" sz="2400">
                <a:solidFill>
                  <a:srgbClr val="FFFFFF"/>
                </a:solidFill>
                <a:ea typeface="+mn-lt"/>
                <a:cs typeface="+mn-lt"/>
              </a:rPr>
              <a:t>"</a:t>
            </a:r>
            <a:endParaRPr lang="en-US" sz="2400">
              <a:ea typeface="+mn-lt"/>
              <a:cs typeface="+mn-lt"/>
            </a:endParaRPr>
          </a:p>
          <a:p>
            <a:r>
              <a:rPr lang="en-US" sz="2400" err="1">
                <a:solidFill>
                  <a:srgbClr val="FFFFFF"/>
                </a:solidFill>
                <a:ea typeface="+mn-lt"/>
                <a:cs typeface="+mn-lt"/>
              </a:rPr>
              <a:t>Mluvní</a:t>
            </a:r>
            <a:r>
              <a:rPr lang="en-US" sz="2400">
                <a:solidFill>
                  <a:srgbClr val="FFFFFF"/>
                </a:solidFill>
                <a:ea typeface="+mn-lt"/>
                <a:cs typeface="+mn-lt"/>
              </a:rPr>
              <a:t> </a:t>
            </a:r>
            <a:r>
              <a:rPr lang="en-US" sz="2400" err="1">
                <a:solidFill>
                  <a:srgbClr val="FFFFFF"/>
                </a:solidFill>
                <a:ea typeface="+mn-lt"/>
                <a:cs typeface="+mn-lt"/>
              </a:rPr>
              <a:t>orální</a:t>
            </a:r>
            <a:r>
              <a:rPr lang="en-US" sz="2400">
                <a:solidFill>
                  <a:srgbClr val="FFFFFF"/>
                </a:solidFill>
                <a:ea typeface="+mn-lt"/>
                <a:cs typeface="+mn-lt"/>
              </a:rPr>
              <a:t> </a:t>
            </a:r>
            <a:r>
              <a:rPr lang="en-US" sz="2400" err="1">
                <a:solidFill>
                  <a:srgbClr val="FFFFFF"/>
                </a:solidFill>
                <a:ea typeface="+mn-lt"/>
                <a:cs typeface="+mn-lt"/>
              </a:rPr>
              <a:t>komponent</a:t>
            </a:r>
            <a:r>
              <a:rPr lang="en-US" sz="2400">
                <a:solidFill>
                  <a:srgbClr val="FFFFFF"/>
                </a:solidFill>
                <a:ea typeface="+mn-lt"/>
                <a:cs typeface="+mn-lt"/>
              </a:rPr>
              <a:t>: </a:t>
            </a:r>
            <a:r>
              <a:rPr lang="en-US" sz="2400" err="1">
                <a:solidFill>
                  <a:srgbClr val="FFFFFF"/>
                </a:solidFill>
                <a:ea typeface="+mn-lt"/>
                <a:cs typeface="+mn-lt"/>
              </a:rPr>
              <a:t>artikulace</a:t>
            </a:r>
            <a:r>
              <a:rPr lang="en-US" sz="2400">
                <a:solidFill>
                  <a:srgbClr val="FFFFFF"/>
                </a:solidFill>
                <a:ea typeface="+mn-lt"/>
                <a:cs typeface="+mn-lt"/>
              </a:rPr>
              <a:t> ,,ú"</a:t>
            </a:r>
            <a:endParaRPr lang="en-US" sz="2400">
              <a:solidFill>
                <a:srgbClr val="FFFFFF"/>
              </a:solidFill>
              <a:cs typeface="Calibri"/>
            </a:endParaRPr>
          </a:p>
        </p:txBody>
      </p:sp>
      <p:sp>
        <p:nvSpPr>
          <p:cNvPr id="15" name="Rectangle 14">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Obrázek 4" descr="Obsah obrázku osoba&#10;&#10;Popis se vygeneroval automaticky.">
            <a:extLst>
              <a:ext uri="{FF2B5EF4-FFF2-40B4-BE49-F238E27FC236}">
                <a16:creationId xmlns:a16="http://schemas.microsoft.com/office/drawing/2014/main" id="{F9B6820A-F163-D9C1-3C10-7A48C10D9258}"/>
              </a:ext>
            </a:extLst>
          </p:cNvPr>
          <p:cNvPicPr>
            <a:picLocks noChangeAspect="1"/>
          </p:cNvPicPr>
          <p:nvPr/>
        </p:nvPicPr>
        <p:blipFill>
          <a:blip r:embed="rId2"/>
          <a:stretch>
            <a:fillRect/>
          </a:stretch>
        </p:blipFill>
        <p:spPr>
          <a:xfrm>
            <a:off x="4742017" y="862725"/>
            <a:ext cx="6798082" cy="5132550"/>
          </a:xfrm>
          <a:prstGeom prst="rect">
            <a:avLst/>
          </a:prstGeom>
        </p:spPr>
      </p:pic>
    </p:spTree>
    <p:extLst>
      <p:ext uri="{BB962C8B-B14F-4D97-AF65-F5344CB8AC3E}">
        <p14:creationId xmlns:p14="http://schemas.microsoft.com/office/powerpoint/2010/main" val="991833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48AE64FD-ED1F-6428-DCCE-555AD5FA5A3D}"/>
              </a:ext>
            </a:extLst>
          </p:cNvPr>
          <p:cNvSpPr>
            <a:spLocks noGrp="1"/>
          </p:cNvSpPr>
          <p:nvPr>
            <p:ph type="title"/>
          </p:nvPr>
        </p:nvSpPr>
        <p:spPr>
          <a:xfrm>
            <a:off x="375829" y="776812"/>
            <a:ext cx="3084844" cy="723311"/>
          </a:xfrm>
        </p:spPr>
        <p:txBody>
          <a:bodyPr>
            <a:normAutofit/>
          </a:bodyPr>
          <a:lstStyle/>
          <a:p>
            <a:r>
              <a:rPr lang="cs-CZ" sz="4000">
                <a:solidFill>
                  <a:srgbClr val="FFFFFF"/>
                </a:solidFill>
                <a:cs typeface="Calibri Light"/>
              </a:rPr>
              <a:t>KECAT</a:t>
            </a:r>
          </a:p>
        </p:txBody>
      </p:sp>
      <p:sp>
        <p:nvSpPr>
          <p:cNvPr id="8" name="Content Placeholder 7">
            <a:extLst>
              <a:ext uri="{FF2B5EF4-FFF2-40B4-BE49-F238E27FC236}">
                <a16:creationId xmlns:a16="http://schemas.microsoft.com/office/drawing/2014/main" id="{5BC04FEE-A22D-29DA-8A71-9168CC8DFD99}"/>
              </a:ext>
            </a:extLst>
          </p:cNvPr>
          <p:cNvSpPr>
            <a:spLocks noGrp="1"/>
          </p:cNvSpPr>
          <p:nvPr>
            <p:ph idx="1"/>
          </p:nvPr>
        </p:nvSpPr>
        <p:spPr>
          <a:xfrm>
            <a:off x="375830" y="2949974"/>
            <a:ext cx="3298959" cy="2884915"/>
          </a:xfrm>
        </p:spPr>
        <p:txBody>
          <a:bodyPr vert="horz" lIns="0" tIns="45720" rIns="0" bIns="45720" rtlCol="0" anchor="t">
            <a:normAutofit/>
          </a:bodyPr>
          <a:lstStyle/>
          <a:p>
            <a:r>
              <a:rPr lang="en-US" sz="2400" err="1">
                <a:solidFill>
                  <a:srgbClr val="FFFFFF"/>
                </a:solidFill>
                <a:ea typeface="+mn-lt"/>
                <a:cs typeface="+mn-lt"/>
              </a:rPr>
              <a:t>Glosa</a:t>
            </a:r>
            <a:r>
              <a:rPr lang="en-US" sz="2400">
                <a:solidFill>
                  <a:srgbClr val="FFFFFF"/>
                </a:solidFill>
                <a:ea typeface="+mn-lt"/>
                <a:cs typeface="+mn-lt"/>
              </a:rPr>
              <a:t>: </a:t>
            </a:r>
            <a:r>
              <a:rPr lang="en-US" sz="2400" err="1">
                <a:solidFill>
                  <a:srgbClr val="FFFFFF"/>
                </a:solidFill>
                <a:ea typeface="+mn-lt"/>
                <a:cs typeface="+mn-lt"/>
              </a:rPr>
              <a:t>kecat</a:t>
            </a:r>
            <a:endParaRPr lang="en-US" sz="2400">
              <a:solidFill>
                <a:srgbClr val="FFFFFF"/>
              </a:solidFill>
              <a:ea typeface="+mn-lt"/>
              <a:cs typeface="+mn-lt"/>
            </a:endParaRPr>
          </a:p>
          <a:p>
            <a:r>
              <a:rPr lang="en-US" sz="2400" err="1">
                <a:solidFill>
                  <a:srgbClr val="FFFFFF"/>
                </a:solidFill>
                <a:ea typeface="+mn-lt"/>
                <a:cs typeface="+mn-lt"/>
              </a:rPr>
              <a:t>Význam</a:t>
            </a:r>
            <a:r>
              <a:rPr lang="en-US" sz="2400">
                <a:solidFill>
                  <a:srgbClr val="FFFFFF"/>
                </a:solidFill>
                <a:ea typeface="+mn-lt"/>
                <a:cs typeface="+mn-lt"/>
              </a:rPr>
              <a:t> v ČJ: ,,</a:t>
            </a:r>
            <a:r>
              <a:rPr lang="en-US" sz="2400" err="1">
                <a:solidFill>
                  <a:srgbClr val="FFFFFF"/>
                </a:solidFill>
                <a:ea typeface="+mn-lt"/>
                <a:cs typeface="+mn-lt"/>
              </a:rPr>
              <a:t>lhát</a:t>
            </a:r>
            <a:r>
              <a:rPr lang="en-US" sz="2400">
                <a:solidFill>
                  <a:srgbClr val="FFFFFF"/>
                </a:solidFill>
                <a:ea typeface="+mn-lt"/>
                <a:cs typeface="+mn-lt"/>
              </a:rPr>
              <a:t>" </a:t>
            </a:r>
          </a:p>
          <a:p>
            <a:r>
              <a:rPr lang="en-US" sz="2400" err="1">
                <a:solidFill>
                  <a:srgbClr val="FFFFFF"/>
                </a:solidFill>
                <a:ea typeface="+mn-lt"/>
                <a:cs typeface="+mn-lt"/>
              </a:rPr>
              <a:t>Mluvní</a:t>
            </a:r>
            <a:r>
              <a:rPr lang="en-US" sz="2400">
                <a:solidFill>
                  <a:srgbClr val="FFFFFF"/>
                </a:solidFill>
                <a:ea typeface="+mn-lt"/>
                <a:cs typeface="+mn-lt"/>
              </a:rPr>
              <a:t> </a:t>
            </a:r>
            <a:r>
              <a:rPr lang="en-US" sz="2400" err="1">
                <a:solidFill>
                  <a:srgbClr val="FFFFFF"/>
                </a:solidFill>
                <a:ea typeface="+mn-lt"/>
                <a:cs typeface="+mn-lt"/>
              </a:rPr>
              <a:t>orální</a:t>
            </a:r>
            <a:r>
              <a:rPr lang="en-US" sz="2400">
                <a:solidFill>
                  <a:srgbClr val="FFFFFF"/>
                </a:solidFill>
                <a:ea typeface="+mn-lt"/>
                <a:cs typeface="+mn-lt"/>
              </a:rPr>
              <a:t> </a:t>
            </a:r>
            <a:r>
              <a:rPr lang="en-US" sz="2400" err="1">
                <a:solidFill>
                  <a:srgbClr val="FFFFFF"/>
                </a:solidFill>
                <a:ea typeface="+mn-lt"/>
                <a:cs typeface="+mn-lt"/>
              </a:rPr>
              <a:t>komponent</a:t>
            </a:r>
            <a:r>
              <a:rPr lang="en-US" sz="2400">
                <a:solidFill>
                  <a:srgbClr val="FFFFFF"/>
                </a:solidFill>
                <a:ea typeface="+mn-lt"/>
                <a:cs typeface="+mn-lt"/>
              </a:rPr>
              <a:t>: bez </a:t>
            </a:r>
            <a:r>
              <a:rPr lang="en-US" sz="2400" err="1">
                <a:solidFill>
                  <a:srgbClr val="FFFFFF"/>
                </a:solidFill>
                <a:ea typeface="+mn-lt"/>
                <a:cs typeface="+mn-lt"/>
              </a:rPr>
              <a:t>artikulace</a:t>
            </a:r>
            <a:endParaRPr lang="en-US" sz="2400">
              <a:solidFill>
                <a:srgbClr val="FFFFFF"/>
              </a:solidFill>
              <a:ea typeface="+mn-lt"/>
              <a:cs typeface="+mn-lt"/>
            </a:endParaRPr>
          </a:p>
          <a:p>
            <a:pPr marL="0" indent="0">
              <a:buNone/>
            </a:pPr>
            <a:endParaRPr lang="en-US" sz="2400">
              <a:solidFill>
                <a:srgbClr val="FFFFFF"/>
              </a:solidFill>
              <a:ea typeface="Calibri"/>
              <a:cs typeface="Calibri"/>
            </a:endParaRPr>
          </a:p>
        </p:txBody>
      </p:sp>
      <p:sp>
        <p:nvSpPr>
          <p:cNvPr id="15" name="Rectangle 14">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Obrázek 4" descr="Obsah obrázku osoba, žena, interiér&#10;&#10;Popis se vygeneroval automaticky.">
            <a:extLst>
              <a:ext uri="{FF2B5EF4-FFF2-40B4-BE49-F238E27FC236}">
                <a16:creationId xmlns:a16="http://schemas.microsoft.com/office/drawing/2014/main" id="{1C500120-E2A4-83C0-DF31-6B0C2DF73EE4}"/>
              </a:ext>
            </a:extLst>
          </p:cNvPr>
          <p:cNvPicPr>
            <a:picLocks noChangeAspect="1"/>
          </p:cNvPicPr>
          <p:nvPr/>
        </p:nvPicPr>
        <p:blipFill>
          <a:blip r:embed="rId2"/>
          <a:stretch>
            <a:fillRect/>
          </a:stretch>
        </p:blipFill>
        <p:spPr>
          <a:xfrm>
            <a:off x="4742017" y="862725"/>
            <a:ext cx="6798082" cy="5132550"/>
          </a:xfrm>
          <a:prstGeom prst="rect">
            <a:avLst/>
          </a:prstGeom>
        </p:spPr>
      </p:pic>
    </p:spTree>
    <p:extLst>
      <p:ext uri="{BB962C8B-B14F-4D97-AF65-F5344CB8AC3E}">
        <p14:creationId xmlns:p14="http://schemas.microsoft.com/office/powerpoint/2010/main" val="321550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8AB44029-57BA-8013-2C2C-3843577DB0CE}"/>
              </a:ext>
            </a:extLst>
          </p:cNvPr>
          <p:cNvSpPr>
            <a:spLocks noGrp="1"/>
          </p:cNvSpPr>
          <p:nvPr>
            <p:ph type="title"/>
          </p:nvPr>
        </p:nvSpPr>
        <p:spPr>
          <a:xfrm>
            <a:off x="277216" y="731988"/>
            <a:ext cx="3084844" cy="795028"/>
          </a:xfrm>
        </p:spPr>
        <p:txBody>
          <a:bodyPr>
            <a:normAutofit/>
          </a:bodyPr>
          <a:lstStyle/>
          <a:p>
            <a:r>
              <a:rPr lang="cs-CZ" sz="4000">
                <a:solidFill>
                  <a:srgbClr val="FFFFFF"/>
                </a:solidFill>
                <a:cs typeface="Calibri Light"/>
              </a:rPr>
              <a:t>KLAMAT</a:t>
            </a:r>
          </a:p>
        </p:txBody>
      </p:sp>
      <p:sp>
        <p:nvSpPr>
          <p:cNvPr id="19" name="Content Placeholder 7">
            <a:extLst>
              <a:ext uri="{FF2B5EF4-FFF2-40B4-BE49-F238E27FC236}">
                <a16:creationId xmlns:a16="http://schemas.microsoft.com/office/drawing/2014/main" id="{E6B56839-5F79-0603-06ED-FA8308717C40}"/>
              </a:ext>
            </a:extLst>
          </p:cNvPr>
          <p:cNvSpPr>
            <a:spLocks noGrp="1"/>
          </p:cNvSpPr>
          <p:nvPr>
            <p:ph idx="1"/>
          </p:nvPr>
        </p:nvSpPr>
        <p:spPr>
          <a:xfrm>
            <a:off x="277218" y="2931706"/>
            <a:ext cx="3349340" cy="2582483"/>
          </a:xfrm>
        </p:spPr>
        <p:txBody>
          <a:bodyPr vert="horz" lIns="0" tIns="45720" rIns="0" bIns="45720" rtlCol="0" anchor="t">
            <a:normAutofit/>
          </a:bodyPr>
          <a:lstStyle/>
          <a:p>
            <a:r>
              <a:rPr lang="en-US" sz="2400" err="1">
                <a:solidFill>
                  <a:srgbClr val="FFFFFF"/>
                </a:solidFill>
                <a:ea typeface="+mn-lt"/>
                <a:cs typeface="+mn-lt"/>
              </a:rPr>
              <a:t>Glosa</a:t>
            </a:r>
            <a:r>
              <a:rPr lang="en-US" sz="2400">
                <a:solidFill>
                  <a:srgbClr val="FFFFFF"/>
                </a:solidFill>
                <a:ea typeface="+mn-lt"/>
                <a:cs typeface="+mn-lt"/>
              </a:rPr>
              <a:t>: </a:t>
            </a:r>
            <a:r>
              <a:rPr lang="en-US" sz="2400" err="1">
                <a:solidFill>
                  <a:srgbClr val="FFFFFF"/>
                </a:solidFill>
                <a:ea typeface="+mn-lt"/>
                <a:cs typeface="+mn-lt"/>
              </a:rPr>
              <a:t>klamat</a:t>
            </a:r>
            <a:endParaRPr lang="en-US" sz="2400">
              <a:solidFill>
                <a:srgbClr val="FFFFFF"/>
              </a:solidFill>
              <a:ea typeface="+mn-lt"/>
              <a:cs typeface="+mn-lt"/>
            </a:endParaRPr>
          </a:p>
          <a:p>
            <a:r>
              <a:rPr lang="en-US" sz="2400" err="1">
                <a:solidFill>
                  <a:srgbClr val="FFFFFF"/>
                </a:solidFill>
                <a:ea typeface="+mn-lt"/>
                <a:cs typeface="+mn-lt"/>
              </a:rPr>
              <a:t>Význam</a:t>
            </a:r>
            <a:r>
              <a:rPr lang="en-US" sz="2400">
                <a:solidFill>
                  <a:srgbClr val="FFFFFF"/>
                </a:solidFill>
                <a:ea typeface="+mn-lt"/>
                <a:cs typeface="+mn-lt"/>
              </a:rPr>
              <a:t> v ČJ: ,,</a:t>
            </a:r>
            <a:r>
              <a:rPr lang="en-US" sz="2400" err="1">
                <a:solidFill>
                  <a:srgbClr val="FFFFFF"/>
                </a:solidFill>
                <a:ea typeface="+mn-lt"/>
                <a:cs typeface="+mn-lt"/>
              </a:rPr>
              <a:t>klamat</a:t>
            </a:r>
            <a:r>
              <a:rPr lang="en-US" sz="2400">
                <a:solidFill>
                  <a:srgbClr val="FFFFFF"/>
                </a:solidFill>
                <a:ea typeface="+mn-lt"/>
                <a:cs typeface="+mn-lt"/>
              </a:rPr>
              <a:t>" </a:t>
            </a:r>
          </a:p>
          <a:p>
            <a:r>
              <a:rPr lang="en-US" sz="2400" err="1">
                <a:solidFill>
                  <a:srgbClr val="FFFFFF"/>
                </a:solidFill>
                <a:ea typeface="+mn-lt"/>
                <a:cs typeface="+mn-lt"/>
              </a:rPr>
              <a:t>Mluvní</a:t>
            </a:r>
            <a:r>
              <a:rPr lang="en-US" sz="2400">
                <a:solidFill>
                  <a:srgbClr val="FFFFFF"/>
                </a:solidFill>
                <a:ea typeface="+mn-lt"/>
                <a:cs typeface="+mn-lt"/>
              </a:rPr>
              <a:t> </a:t>
            </a:r>
            <a:r>
              <a:rPr lang="en-US" sz="2400" err="1">
                <a:solidFill>
                  <a:srgbClr val="FFFFFF"/>
                </a:solidFill>
                <a:ea typeface="+mn-lt"/>
                <a:cs typeface="+mn-lt"/>
              </a:rPr>
              <a:t>orální</a:t>
            </a:r>
            <a:r>
              <a:rPr lang="en-US" sz="2400">
                <a:solidFill>
                  <a:srgbClr val="FFFFFF"/>
                </a:solidFill>
                <a:ea typeface="+mn-lt"/>
                <a:cs typeface="+mn-lt"/>
              </a:rPr>
              <a:t> </a:t>
            </a:r>
            <a:r>
              <a:rPr lang="en-US" sz="2400" err="1">
                <a:solidFill>
                  <a:srgbClr val="FFFFFF"/>
                </a:solidFill>
                <a:ea typeface="+mn-lt"/>
                <a:cs typeface="+mn-lt"/>
              </a:rPr>
              <a:t>komponent</a:t>
            </a:r>
            <a:r>
              <a:rPr lang="en-US" sz="2400">
                <a:solidFill>
                  <a:srgbClr val="FFFFFF"/>
                </a:solidFill>
                <a:ea typeface="+mn-lt"/>
                <a:cs typeface="+mn-lt"/>
              </a:rPr>
              <a:t>: </a:t>
            </a:r>
            <a:r>
              <a:rPr lang="en-US" sz="2400" err="1">
                <a:solidFill>
                  <a:srgbClr val="FFFFFF"/>
                </a:solidFill>
                <a:ea typeface="+mn-lt"/>
                <a:cs typeface="+mn-lt"/>
              </a:rPr>
              <a:t>artikulace</a:t>
            </a:r>
            <a:r>
              <a:rPr lang="en-US" sz="2400">
                <a:solidFill>
                  <a:srgbClr val="FFFFFF"/>
                </a:solidFill>
                <a:ea typeface="+mn-lt"/>
                <a:cs typeface="+mn-lt"/>
              </a:rPr>
              <a:t> ,,</a:t>
            </a:r>
            <a:r>
              <a:rPr lang="en-US" sz="2400" err="1">
                <a:solidFill>
                  <a:srgbClr val="FFFFFF"/>
                </a:solidFill>
                <a:ea typeface="+mn-lt"/>
                <a:cs typeface="+mn-lt"/>
              </a:rPr>
              <a:t>kla</a:t>
            </a:r>
            <a:r>
              <a:rPr lang="en-US" sz="2400">
                <a:solidFill>
                  <a:srgbClr val="FFFFFF"/>
                </a:solidFill>
                <a:ea typeface="+mn-lt"/>
                <a:cs typeface="+mn-lt"/>
              </a:rPr>
              <a:t>"</a:t>
            </a:r>
            <a:endParaRPr lang="en-US" sz="2400">
              <a:solidFill>
                <a:srgbClr val="FFFFFF"/>
              </a:solidFill>
              <a:cs typeface="Calibri" panose="020F0502020204030204"/>
            </a:endParaRPr>
          </a:p>
        </p:txBody>
      </p:sp>
      <p:sp>
        <p:nvSpPr>
          <p:cNvPr id="20" name="Rectangle 14">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Obrázek 4" descr="Obsah obrázku osoba, stojící, pózování&#10;&#10;Popis se vygeneroval automaticky.">
            <a:extLst>
              <a:ext uri="{FF2B5EF4-FFF2-40B4-BE49-F238E27FC236}">
                <a16:creationId xmlns:a16="http://schemas.microsoft.com/office/drawing/2014/main" id="{00B82D11-C4BF-4AAB-F92F-8C36D1E70E68}"/>
              </a:ext>
            </a:extLst>
          </p:cNvPr>
          <p:cNvPicPr>
            <a:picLocks noChangeAspect="1"/>
          </p:cNvPicPr>
          <p:nvPr/>
        </p:nvPicPr>
        <p:blipFill>
          <a:blip r:embed="rId2"/>
          <a:stretch>
            <a:fillRect/>
          </a:stretch>
        </p:blipFill>
        <p:spPr>
          <a:xfrm>
            <a:off x="4742017" y="871222"/>
            <a:ext cx="6798082" cy="5115556"/>
          </a:xfrm>
          <a:prstGeom prst="rect">
            <a:avLst/>
          </a:prstGeom>
        </p:spPr>
      </p:pic>
    </p:spTree>
    <p:extLst>
      <p:ext uri="{BB962C8B-B14F-4D97-AF65-F5344CB8AC3E}">
        <p14:creationId xmlns:p14="http://schemas.microsoft.com/office/powerpoint/2010/main" val="3837376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3">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5" name="Rectangle 25">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0F4D590C-1408-6380-A51B-99D483D5A7D0}"/>
              </a:ext>
            </a:extLst>
          </p:cNvPr>
          <p:cNvSpPr>
            <a:spLocks noGrp="1"/>
          </p:cNvSpPr>
          <p:nvPr>
            <p:ph type="title"/>
          </p:nvPr>
        </p:nvSpPr>
        <p:spPr>
          <a:xfrm>
            <a:off x="402722" y="714059"/>
            <a:ext cx="3084844" cy="795028"/>
          </a:xfrm>
        </p:spPr>
        <p:txBody>
          <a:bodyPr vert="horz" lIns="91440" tIns="45720" rIns="91440" bIns="45720" rtlCol="0">
            <a:normAutofit fontScale="90000"/>
          </a:bodyPr>
          <a:lstStyle/>
          <a:p>
            <a:br>
              <a:rPr lang="en-US" sz="3600">
                <a:solidFill>
                  <a:srgbClr val="FFFFFF"/>
                </a:solidFill>
              </a:rPr>
            </a:br>
            <a:r>
              <a:rPr lang="en-US" sz="4000">
                <a:solidFill>
                  <a:srgbClr val="FFFFFF"/>
                </a:solidFill>
              </a:rPr>
              <a:t>FALEŠNÝ</a:t>
            </a:r>
          </a:p>
        </p:txBody>
      </p:sp>
      <p:sp>
        <p:nvSpPr>
          <p:cNvPr id="21" name="Content Placeholder 20">
            <a:extLst>
              <a:ext uri="{FF2B5EF4-FFF2-40B4-BE49-F238E27FC236}">
                <a16:creationId xmlns:a16="http://schemas.microsoft.com/office/drawing/2014/main" id="{7126364B-07A7-3ED2-1B2B-CBA674751A21}"/>
              </a:ext>
            </a:extLst>
          </p:cNvPr>
          <p:cNvSpPr>
            <a:spLocks noGrp="1"/>
          </p:cNvSpPr>
          <p:nvPr>
            <p:ph idx="1"/>
          </p:nvPr>
        </p:nvSpPr>
        <p:spPr>
          <a:xfrm>
            <a:off x="286183" y="2628239"/>
            <a:ext cx="3310534" cy="3114914"/>
          </a:xfrm>
        </p:spPr>
        <p:txBody>
          <a:bodyPr vert="horz" lIns="0" tIns="45720" rIns="0" bIns="45720" rtlCol="0" anchor="t">
            <a:noAutofit/>
          </a:bodyPr>
          <a:lstStyle/>
          <a:p>
            <a:r>
              <a:rPr lang="en-US" sz="2400" err="1">
                <a:solidFill>
                  <a:srgbClr val="FFFFFF"/>
                </a:solidFill>
                <a:ea typeface="+mn-lt"/>
                <a:cs typeface="+mn-lt"/>
              </a:rPr>
              <a:t>Glosa</a:t>
            </a:r>
            <a:r>
              <a:rPr lang="en-US" sz="2400">
                <a:solidFill>
                  <a:srgbClr val="FFFFFF"/>
                </a:solidFill>
                <a:ea typeface="+mn-lt"/>
                <a:cs typeface="+mn-lt"/>
              </a:rPr>
              <a:t>: </a:t>
            </a:r>
            <a:r>
              <a:rPr lang="en-US" sz="2400" err="1">
                <a:solidFill>
                  <a:srgbClr val="FFFFFF"/>
                </a:solidFill>
                <a:ea typeface="+mn-lt"/>
                <a:cs typeface="+mn-lt"/>
              </a:rPr>
              <a:t>falešný</a:t>
            </a:r>
            <a:endParaRPr lang="en-US" sz="2400">
              <a:ea typeface="+mn-lt"/>
              <a:cs typeface="+mn-lt"/>
            </a:endParaRPr>
          </a:p>
          <a:p>
            <a:r>
              <a:rPr lang="en-US" sz="2400" err="1">
                <a:solidFill>
                  <a:srgbClr val="FFFFFF"/>
                </a:solidFill>
                <a:ea typeface="+mn-lt"/>
                <a:cs typeface="+mn-lt"/>
              </a:rPr>
              <a:t>Význam</a:t>
            </a:r>
            <a:r>
              <a:rPr lang="en-US" sz="2400">
                <a:solidFill>
                  <a:srgbClr val="FFFFFF"/>
                </a:solidFill>
                <a:ea typeface="+mn-lt"/>
                <a:cs typeface="+mn-lt"/>
              </a:rPr>
              <a:t> v ČJ: ,,</a:t>
            </a:r>
            <a:r>
              <a:rPr lang="en-US" sz="2400" err="1">
                <a:solidFill>
                  <a:srgbClr val="FFFFFF"/>
                </a:solidFill>
                <a:ea typeface="+mn-lt"/>
                <a:cs typeface="+mn-lt"/>
              </a:rPr>
              <a:t>lhát</a:t>
            </a:r>
            <a:r>
              <a:rPr lang="en-US" sz="2400">
                <a:solidFill>
                  <a:srgbClr val="FFFFFF"/>
                </a:solidFill>
                <a:ea typeface="+mn-lt"/>
                <a:cs typeface="+mn-lt"/>
              </a:rPr>
              <a:t>" , ,,</a:t>
            </a:r>
            <a:r>
              <a:rPr lang="en-US" sz="2400" err="1">
                <a:solidFill>
                  <a:srgbClr val="FFFFFF"/>
                </a:solidFill>
                <a:ea typeface="+mn-lt"/>
                <a:cs typeface="+mn-lt"/>
              </a:rPr>
              <a:t>vymýšlet</a:t>
            </a:r>
            <a:r>
              <a:rPr lang="en-US" sz="2400">
                <a:solidFill>
                  <a:srgbClr val="FFFFFF"/>
                </a:solidFill>
                <a:ea typeface="+mn-lt"/>
                <a:cs typeface="+mn-lt"/>
              </a:rPr>
              <a:t> </a:t>
            </a:r>
            <a:r>
              <a:rPr lang="en-US" sz="2400" err="1">
                <a:solidFill>
                  <a:srgbClr val="FFFFFF"/>
                </a:solidFill>
                <a:ea typeface="+mn-lt"/>
                <a:cs typeface="+mn-lt"/>
              </a:rPr>
              <a:t>si</a:t>
            </a:r>
            <a:r>
              <a:rPr lang="en-US" sz="2400">
                <a:solidFill>
                  <a:srgbClr val="FFFFFF"/>
                </a:solidFill>
                <a:ea typeface="+mn-lt"/>
                <a:cs typeface="+mn-lt"/>
              </a:rPr>
              <a:t>" , ,,</a:t>
            </a:r>
            <a:r>
              <a:rPr lang="en-US" sz="2400" err="1">
                <a:solidFill>
                  <a:srgbClr val="FFFFFF"/>
                </a:solidFill>
                <a:ea typeface="+mn-lt"/>
                <a:cs typeface="+mn-lt"/>
              </a:rPr>
              <a:t>nemluvit</a:t>
            </a:r>
            <a:r>
              <a:rPr lang="en-US" sz="2400">
                <a:solidFill>
                  <a:srgbClr val="FFFFFF"/>
                </a:solidFill>
                <a:ea typeface="+mn-lt"/>
                <a:cs typeface="+mn-lt"/>
              </a:rPr>
              <a:t> </a:t>
            </a:r>
            <a:r>
              <a:rPr lang="en-US" sz="2400" err="1">
                <a:solidFill>
                  <a:srgbClr val="FFFFFF"/>
                </a:solidFill>
                <a:ea typeface="+mn-lt"/>
                <a:cs typeface="+mn-lt"/>
              </a:rPr>
              <a:t>pravdu</a:t>
            </a:r>
            <a:r>
              <a:rPr lang="en-US" sz="2400">
                <a:solidFill>
                  <a:srgbClr val="FFFFFF"/>
                </a:solidFill>
                <a:ea typeface="+mn-lt"/>
                <a:cs typeface="+mn-lt"/>
              </a:rPr>
              <a:t>"</a:t>
            </a:r>
          </a:p>
          <a:p>
            <a:r>
              <a:rPr lang="en-US" sz="2400" err="1">
                <a:solidFill>
                  <a:srgbClr val="FFFFFF"/>
                </a:solidFill>
                <a:ea typeface="+mn-lt"/>
                <a:cs typeface="+mn-lt"/>
              </a:rPr>
              <a:t>Mluvní</a:t>
            </a:r>
            <a:r>
              <a:rPr lang="en-US" sz="2400">
                <a:solidFill>
                  <a:srgbClr val="FFFFFF"/>
                </a:solidFill>
                <a:ea typeface="+mn-lt"/>
                <a:cs typeface="+mn-lt"/>
              </a:rPr>
              <a:t> </a:t>
            </a:r>
            <a:r>
              <a:rPr lang="en-US" sz="2400" err="1">
                <a:solidFill>
                  <a:srgbClr val="FFFFFF"/>
                </a:solidFill>
                <a:ea typeface="+mn-lt"/>
                <a:cs typeface="+mn-lt"/>
              </a:rPr>
              <a:t>orální</a:t>
            </a:r>
            <a:r>
              <a:rPr lang="en-US" sz="2400">
                <a:solidFill>
                  <a:srgbClr val="FFFFFF"/>
                </a:solidFill>
                <a:ea typeface="+mn-lt"/>
                <a:cs typeface="+mn-lt"/>
              </a:rPr>
              <a:t> </a:t>
            </a:r>
            <a:r>
              <a:rPr lang="en-US" sz="2400" err="1">
                <a:solidFill>
                  <a:srgbClr val="FFFFFF"/>
                </a:solidFill>
                <a:ea typeface="+mn-lt"/>
                <a:cs typeface="+mn-lt"/>
              </a:rPr>
              <a:t>komponent</a:t>
            </a:r>
            <a:r>
              <a:rPr lang="en-US" sz="2400">
                <a:solidFill>
                  <a:srgbClr val="FFFFFF"/>
                </a:solidFill>
                <a:ea typeface="+mn-lt"/>
                <a:cs typeface="+mn-lt"/>
              </a:rPr>
              <a:t>: </a:t>
            </a:r>
            <a:r>
              <a:rPr lang="en-US" sz="2400" err="1">
                <a:solidFill>
                  <a:srgbClr val="FFFFFF"/>
                </a:solidFill>
                <a:ea typeface="+mn-lt"/>
                <a:cs typeface="+mn-lt"/>
              </a:rPr>
              <a:t>artikulace</a:t>
            </a:r>
            <a:r>
              <a:rPr lang="en-US" sz="2400">
                <a:solidFill>
                  <a:srgbClr val="FFFFFF"/>
                </a:solidFill>
                <a:ea typeface="+mn-lt"/>
                <a:cs typeface="+mn-lt"/>
              </a:rPr>
              <a:t> ,,</a:t>
            </a:r>
            <a:r>
              <a:rPr lang="en-US" sz="2400" err="1">
                <a:solidFill>
                  <a:srgbClr val="FFFFFF"/>
                </a:solidFill>
                <a:ea typeface="+mn-lt"/>
                <a:cs typeface="+mn-lt"/>
              </a:rPr>
              <a:t>lež</a:t>
            </a:r>
            <a:r>
              <a:rPr lang="en-US" sz="2400">
                <a:solidFill>
                  <a:srgbClr val="FFFFFF"/>
                </a:solidFill>
                <a:ea typeface="+mn-lt"/>
                <a:cs typeface="+mn-lt"/>
              </a:rPr>
              <a:t>" </a:t>
            </a:r>
            <a:r>
              <a:rPr lang="en-US" sz="2400" err="1">
                <a:solidFill>
                  <a:srgbClr val="FFFFFF"/>
                </a:solidFill>
                <a:ea typeface="+mn-lt"/>
                <a:cs typeface="+mn-lt"/>
              </a:rPr>
              <a:t>nebo</a:t>
            </a:r>
            <a:r>
              <a:rPr lang="en-US" sz="2400">
                <a:solidFill>
                  <a:srgbClr val="FFFFFF"/>
                </a:solidFill>
                <a:ea typeface="+mn-lt"/>
                <a:cs typeface="+mn-lt"/>
              </a:rPr>
              <a:t> ,,</a:t>
            </a:r>
            <a:r>
              <a:rPr lang="en-US" sz="2400" err="1">
                <a:solidFill>
                  <a:srgbClr val="FFFFFF"/>
                </a:solidFill>
                <a:ea typeface="+mn-lt"/>
                <a:cs typeface="+mn-lt"/>
              </a:rPr>
              <a:t>falešný</a:t>
            </a:r>
            <a:r>
              <a:rPr lang="en-US" sz="2400">
                <a:solidFill>
                  <a:srgbClr val="FFFFFF"/>
                </a:solidFill>
                <a:ea typeface="+mn-lt"/>
                <a:cs typeface="+mn-lt"/>
              </a:rPr>
              <a:t>"</a:t>
            </a:r>
            <a:endParaRPr lang="en-US" sz="2400">
              <a:cs typeface="Calibri"/>
            </a:endParaRPr>
          </a:p>
        </p:txBody>
      </p:sp>
      <p:sp>
        <p:nvSpPr>
          <p:cNvPr id="36" name="Rectangle 27">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Obrázek 4" descr="Obsah obrázku osoba, žena&#10;&#10;Popis se vygeneroval automaticky.">
            <a:extLst>
              <a:ext uri="{FF2B5EF4-FFF2-40B4-BE49-F238E27FC236}">
                <a16:creationId xmlns:a16="http://schemas.microsoft.com/office/drawing/2014/main" id="{A67A885A-4DCA-3ACC-1FD5-C4F00B891A26}"/>
              </a:ext>
            </a:extLst>
          </p:cNvPr>
          <p:cNvPicPr>
            <a:picLocks noChangeAspect="1"/>
          </p:cNvPicPr>
          <p:nvPr/>
        </p:nvPicPr>
        <p:blipFill rotWithShape="1">
          <a:blip r:embed="rId2"/>
          <a:srcRect l="11953" r="5454"/>
          <a:stretch/>
        </p:blipFill>
        <p:spPr>
          <a:xfrm>
            <a:off x="5069787" y="640080"/>
            <a:ext cx="6142541" cy="5577840"/>
          </a:xfrm>
          <a:prstGeom prst="rect">
            <a:avLst/>
          </a:prstGeom>
        </p:spPr>
      </p:pic>
    </p:spTree>
    <p:extLst>
      <p:ext uri="{BB962C8B-B14F-4D97-AF65-F5344CB8AC3E}">
        <p14:creationId xmlns:p14="http://schemas.microsoft.com/office/powerpoint/2010/main" val="510768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9FB66FD0-F1BD-E7FA-7BB9-38BA10F4923B}"/>
              </a:ext>
            </a:extLst>
          </p:cNvPr>
          <p:cNvSpPr>
            <a:spLocks noGrp="1"/>
          </p:cNvSpPr>
          <p:nvPr>
            <p:ph type="title"/>
          </p:nvPr>
        </p:nvSpPr>
        <p:spPr>
          <a:xfrm>
            <a:off x="366864" y="633376"/>
            <a:ext cx="3084844" cy="741240"/>
          </a:xfrm>
        </p:spPr>
        <p:txBody>
          <a:bodyPr>
            <a:normAutofit/>
          </a:bodyPr>
          <a:lstStyle/>
          <a:p>
            <a:r>
              <a:rPr lang="cs-CZ" sz="4000">
                <a:solidFill>
                  <a:srgbClr val="FFFFFF"/>
                </a:solidFill>
                <a:cs typeface="Calibri Light"/>
              </a:rPr>
              <a:t>DVA OBRAZ</a:t>
            </a:r>
            <a:endParaRPr lang="cs-CZ" sz="4000">
              <a:solidFill>
                <a:srgbClr val="FFFFFF"/>
              </a:solidFill>
            </a:endParaRPr>
          </a:p>
        </p:txBody>
      </p:sp>
      <p:sp>
        <p:nvSpPr>
          <p:cNvPr id="15" name="Rectangle 14">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Obrázek 4" descr="Obsah obrázku osoba, zeď, žena, interiér&#10;&#10;Popis se vygeneroval automaticky.">
            <a:extLst>
              <a:ext uri="{FF2B5EF4-FFF2-40B4-BE49-F238E27FC236}">
                <a16:creationId xmlns:a16="http://schemas.microsoft.com/office/drawing/2014/main" id="{8CF84759-17BB-AC38-8206-66C292ECCDE7}"/>
              </a:ext>
            </a:extLst>
          </p:cNvPr>
          <p:cNvPicPr>
            <a:picLocks noChangeAspect="1"/>
          </p:cNvPicPr>
          <p:nvPr/>
        </p:nvPicPr>
        <p:blipFill>
          <a:blip r:embed="rId2"/>
          <a:stretch>
            <a:fillRect/>
          </a:stretch>
        </p:blipFill>
        <p:spPr>
          <a:xfrm>
            <a:off x="4105523" y="1706126"/>
            <a:ext cx="8088998" cy="2997513"/>
          </a:xfrm>
          <a:prstGeom prst="rect">
            <a:avLst/>
          </a:prstGeom>
        </p:spPr>
      </p:pic>
      <p:sp>
        <p:nvSpPr>
          <p:cNvPr id="7" name="Zástupný obsah 6">
            <a:extLst>
              <a:ext uri="{FF2B5EF4-FFF2-40B4-BE49-F238E27FC236}">
                <a16:creationId xmlns:a16="http://schemas.microsoft.com/office/drawing/2014/main" id="{9058975B-053A-C855-2B3C-A5B6C8176DF5}"/>
              </a:ext>
            </a:extLst>
          </p:cNvPr>
          <p:cNvSpPr>
            <a:spLocks noGrp="1"/>
          </p:cNvSpPr>
          <p:nvPr>
            <p:ph idx="1"/>
          </p:nvPr>
        </p:nvSpPr>
        <p:spPr>
          <a:xfrm>
            <a:off x="371139" y="2858746"/>
            <a:ext cx="3306124" cy="2893807"/>
          </a:xfrm>
        </p:spPr>
        <p:txBody>
          <a:bodyPr vert="horz" lIns="0" tIns="45720" rIns="0" bIns="45720" rtlCol="0" anchor="t">
            <a:normAutofit/>
          </a:bodyPr>
          <a:lstStyle/>
          <a:p>
            <a:r>
              <a:rPr lang="en-US" sz="2400" err="1">
                <a:solidFill>
                  <a:srgbClr val="FFFFFF"/>
                </a:solidFill>
                <a:ea typeface="+mn-lt"/>
                <a:cs typeface="+mn-lt"/>
              </a:rPr>
              <a:t>Glosa</a:t>
            </a:r>
            <a:r>
              <a:rPr lang="en-US" sz="2400">
                <a:solidFill>
                  <a:srgbClr val="FFFFFF"/>
                </a:solidFill>
                <a:ea typeface="+mn-lt"/>
                <a:cs typeface="+mn-lt"/>
              </a:rPr>
              <a:t>: </a:t>
            </a:r>
            <a:r>
              <a:rPr lang="en-US" sz="2400" err="1">
                <a:solidFill>
                  <a:srgbClr val="FFFFFF"/>
                </a:solidFill>
                <a:ea typeface="+mn-lt"/>
                <a:cs typeface="+mn-lt"/>
              </a:rPr>
              <a:t>Dva</a:t>
            </a:r>
            <a:r>
              <a:rPr lang="en-US" sz="2400">
                <a:solidFill>
                  <a:srgbClr val="FFFFFF"/>
                </a:solidFill>
                <a:ea typeface="+mn-lt"/>
                <a:cs typeface="+mn-lt"/>
              </a:rPr>
              <a:t> </a:t>
            </a:r>
            <a:r>
              <a:rPr lang="en-US" sz="2400" err="1">
                <a:solidFill>
                  <a:srgbClr val="FFFFFF"/>
                </a:solidFill>
                <a:ea typeface="+mn-lt"/>
                <a:cs typeface="+mn-lt"/>
              </a:rPr>
              <a:t>obraz</a:t>
            </a:r>
            <a:endParaRPr lang="en-US" sz="2400">
              <a:solidFill>
                <a:srgbClr val="FFFFFF"/>
              </a:solidFill>
              <a:ea typeface="+mn-lt"/>
              <a:cs typeface="+mn-lt"/>
            </a:endParaRPr>
          </a:p>
          <a:p>
            <a:r>
              <a:rPr lang="en-US" sz="2400" err="1">
                <a:solidFill>
                  <a:srgbClr val="FFFFFF"/>
                </a:solidFill>
                <a:ea typeface="+mn-lt"/>
                <a:cs typeface="+mn-lt"/>
              </a:rPr>
              <a:t>Význam</a:t>
            </a:r>
            <a:r>
              <a:rPr lang="en-US" sz="2400">
                <a:solidFill>
                  <a:srgbClr val="FFFFFF"/>
                </a:solidFill>
                <a:ea typeface="+mn-lt"/>
                <a:cs typeface="+mn-lt"/>
              </a:rPr>
              <a:t> v ČJ: ,,</a:t>
            </a:r>
            <a:r>
              <a:rPr lang="en-US" sz="2400" err="1">
                <a:solidFill>
                  <a:srgbClr val="FFFFFF"/>
                </a:solidFill>
                <a:ea typeface="+mn-lt"/>
                <a:cs typeface="+mn-lt"/>
              </a:rPr>
              <a:t>mít</a:t>
            </a:r>
            <a:r>
              <a:rPr lang="en-US" sz="2400">
                <a:solidFill>
                  <a:srgbClr val="FFFFFF"/>
                </a:solidFill>
                <a:ea typeface="+mn-lt"/>
                <a:cs typeface="+mn-lt"/>
              </a:rPr>
              <a:t> </a:t>
            </a:r>
            <a:r>
              <a:rPr lang="en-US" sz="2400" err="1">
                <a:solidFill>
                  <a:srgbClr val="FFFFFF"/>
                </a:solidFill>
                <a:ea typeface="+mn-lt"/>
                <a:cs typeface="+mn-lt"/>
              </a:rPr>
              <a:t>dvě</a:t>
            </a:r>
            <a:r>
              <a:rPr lang="en-US" sz="2400">
                <a:solidFill>
                  <a:srgbClr val="FFFFFF"/>
                </a:solidFill>
                <a:ea typeface="+mn-lt"/>
                <a:cs typeface="+mn-lt"/>
              </a:rPr>
              <a:t> </a:t>
            </a:r>
            <a:r>
              <a:rPr lang="en-US" sz="2400" err="1">
                <a:solidFill>
                  <a:srgbClr val="FFFFFF"/>
                </a:solidFill>
                <a:ea typeface="+mn-lt"/>
                <a:cs typeface="+mn-lt"/>
              </a:rPr>
              <a:t>tváře</a:t>
            </a:r>
            <a:r>
              <a:rPr lang="en-US" sz="2400">
                <a:solidFill>
                  <a:srgbClr val="FFFFFF"/>
                </a:solidFill>
                <a:ea typeface="+mn-lt"/>
                <a:cs typeface="+mn-lt"/>
              </a:rPr>
              <a:t>" , ,,</a:t>
            </a:r>
            <a:r>
              <a:rPr lang="en-US" sz="2400" err="1">
                <a:solidFill>
                  <a:srgbClr val="FFFFFF"/>
                </a:solidFill>
                <a:ea typeface="+mn-lt"/>
                <a:cs typeface="+mn-lt"/>
              </a:rPr>
              <a:t>přetvařovat</a:t>
            </a:r>
            <a:r>
              <a:rPr lang="en-US" sz="2400">
                <a:solidFill>
                  <a:srgbClr val="FFFFFF"/>
                </a:solidFill>
                <a:ea typeface="+mn-lt"/>
                <a:cs typeface="+mn-lt"/>
              </a:rPr>
              <a:t> se"</a:t>
            </a:r>
            <a:endParaRPr lang="en-US" sz="2400">
              <a:ea typeface="+mn-lt"/>
              <a:cs typeface="+mn-lt"/>
            </a:endParaRPr>
          </a:p>
          <a:p>
            <a:r>
              <a:rPr lang="en-US" sz="2400" err="1">
                <a:solidFill>
                  <a:srgbClr val="FFFFFF"/>
                </a:solidFill>
                <a:ea typeface="+mn-lt"/>
                <a:cs typeface="+mn-lt"/>
              </a:rPr>
              <a:t>Mluvní</a:t>
            </a:r>
            <a:r>
              <a:rPr lang="en-US" sz="2400">
                <a:solidFill>
                  <a:srgbClr val="FFFFFF"/>
                </a:solidFill>
                <a:ea typeface="+mn-lt"/>
                <a:cs typeface="+mn-lt"/>
              </a:rPr>
              <a:t> </a:t>
            </a:r>
            <a:r>
              <a:rPr lang="en-US" sz="2400" err="1">
                <a:solidFill>
                  <a:srgbClr val="FFFFFF"/>
                </a:solidFill>
                <a:ea typeface="+mn-lt"/>
                <a:cs typeface="+mn-lt"/>
              </a:rPr>
              <a:t>orální</a:t>
            </a:r>
            <a:r>
              <a:rPr lang="en-US" sz="2400">
                <a:solidFill>
                  <a:srgbClr val="FFFFFF"/>
                </a:solidFill>
                <a:ea typeface="+mn-lt"/>
                <a:cs typeface="+mn-lt"/>
              </a:rPr>
              <a:t> </a:t>
            </a:r>
            <a:r>
              <a:rPr lang="en-US" sz="2400" err="1">
                <a:solidFill>
                  <a:srgbClr val="FFFFFF"/>
                </a:solidFill>
                <a:ea typeface="+mn-lt"/>
                <a:cs typeface="+mn-lt"/>
              </a:rPr>
              <a:t>komponent</a:t>
            </a:r>
            <a:r>
              <a:rPr lang="en-US" sz="2400">
                <a:solidFill>
                  <a:srgbClr val="FFFFFF"/>
                </a:solidFill>
                <a:ea typeface="+mn-lt"/>
                <a:cs typeface="+mn-lt"/>
              </a:rPr>
              <a:t>: </a:t>
            </a:r>
            <a:r>
              <a:rPr lang="en-US" sz="2400" err="1">
                <a:solidFill>
                  <a:srgbClr val="FFFFFF"/>
                </a:solidFill>
                <a:ea typeface="+mn-lt"/>
                <a:cs typeface="+mn-lt"/>
              </a:rPr>
              <a:t>artikulace</a:t>
            </a:r>
            <a:r>
              <a:rPr lang="en-US" sz="2400">
                <a:solidFill>
                  <a:srgbClr val="FFFFFF"/>
                </a:solidFill>
                <a:ea typeface="+mn-lt"/>
                <a:cs typeface="+mn-lt"/>
              </a:rPr>
              <a:t> ,,</a:t>
            </a:r>
            <a:r>
              <a:rPr lang="en-US" sz="2400" err="1">
                <a:solidFill>
                  <a:srgbClr val="FFFFFF"/>
                </a:solidFill>
                <a:ea typeface="+mn-lt"/>
                <a:cs typeface="+mn-lt"/>
              </a:rPr>
              <a:t>dva</a:t>
            </a:r>
            <a:r>
              <a:rPr lang="en-US" sz="2400">
                <a:solidFill>
                  <a:srgbClr val="FFFFFF"/>
                </a:solidFill>
                <a:ea typeface="+mn-lt"/>
                <a:cs typeface="+mn-lt"/>
              </a:rPr>
              <a:t> </a:t>
            </a:r>
            <a:r>
              <a:rPr lang="en-US" sz="2400" err="1">
                <a:solidFill>
                  <a:srgbClr val="FFFFFF"/>
                </a:solidFill>
                <a:ea typeface="+mn-lt"/>
                <a:cs typeface="+mn-lt"/>
              </a:rPr>
              <a:t>obraz</a:t>
            </a:r>
            <a:r>
              <a:rPr lang="en-US" sz="2400">
                <a:solidFill>
                  <a:srgbClr val="FFFFFF"/>
                </a:solidFill>
                <a:ea typeface="+mn-lt"/>
                <a:cs typeface="+mn-lt"/>
              </a:rPr>
              <a:t>" </a:t>
            </a:r>
            <a:endParaRPr lang="en-US" sz="2400">
              <a:solidFill>
                <a:srgbClr val="FFFFFF"/>
              </a:solidFill>
              <a:cs typeface="Calibri"/>
            </a:endParaRPr>
          </a:p>
        </p:txBody>
      </p:sp>
    </p:spTree>
    <p:extLst>
      <p:ext uri="{BB962C8B-B14F-4D97-AF65-F5344CB8AC3E}">
        <p14:creationId xmlns:p14="http://schemas.microsoft.com/office/powerpoint/2010/main" val="3686038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4CCE37-6E00-90A2-EFF6-EB92C517C8FF}"/>
              </a:ext>
            </a:extLst>
          </p:cNvPr>
          <p:cNvSpPr>
            <a:spLocks noGrp="1"/>
          </p:cNvSpPr>
          <p:nvPr>
            <p:ph type="title"/>
          </p:nvPr>
        </p:nvSpPr>
        <p:spPr/>
        <p:txBody>
          <a:bodyPr/>
          <a:lstStyle/>
          <a:p>
            <a:r>
              <a:rPr lang="cs-CZ">
                <a:cs typeface="Calibri Light"/>
              </a:rPr>
              <a:t>Obsah práce:</a:t>
            </a:r>
            <a:endParaRPr lang="cs-CZ"/>
          </a:p>
        </p:txBody>
      </p:sp>
      <p:sp>
        <p:nvSpPr>
          <p:cNvPr id="3" name="Zástupný obsah 2">
            <a:extLst>
              <a:ext uri="{FF2B5EF4-FFF2-40B4-BE49-F238E27FC236}">
                <a16:creationId xmlns:a16="http://schemas.microsoft.com/office/drawing/2014/main" id="{251FFF10-DDA4-BA1B-23EF-CC35D4524993}"/>
              </a:ext>
            </a:extLst>
          </p:cNvPr>
          <p:cNvSpPr>
            <a:spLocks noGrp="1"/>
          </p:cNvSpPr>
          <p:nvPr>
            <p:ph idx="1"/>
          </p:nvPr>
        </p:nvSpPr>
        <p:spPr/>
        <p:txBody>
          <a:bodyPr vert="horz" lIns="0" tIns="45720" rIns="0" bIns="45720" rtlCol="0" anchor="t">
            <a:normAutofit/>
          </a:bodyPr>
          <a:lstStyle/>
          <a:p>
            <a:r>
              <a:rPr lang="cs-CZ" sz="2400">
                <a:solidFill>
                  <a:schemeClr val="tx1"/>
                </a:solidFill>
                <a:ea typeface="+mn-lt"/>
                <a:cs typeface="+mn-lt"/>
              </a:rPr>
              <a:t>- disertační práce se zaměřuje na lež jako na důležité sociální fenomény, se kterými se setkáváme v každodenním životě</a:t>
            </a:r>
          </a:p>
          <a:p>
            <a:r>
              <a:rPr lang="cs-CZ" sz="2400" b="1">
                <a:solidFill>
                  <a:schemeClr val="tx1"/>
                </a:solidFill>
                <a:cs typeface="Calibri"/>
              </a:rPr>
              <a:t>- empirická část </a:t>
            </a:r>
            <a:r>
              <a:rPr lang="cs-CZ" sz="2400">
                <a:solidFill>
                  <a:schemeClr val="tx1"/>
                </a:solidFill>
                <a:cs typeface="Calibri"/>
              </a:rPr>
              <a:t>se věnuje konkrétním aspektům detekce lži, a to u laické populace i u specifické skupiny příslušníků Policie České republiky</a:t>
            </a:r>
          </a:p>
          <a:p>
            <a:r>
              <a:rPr lang="cs-CZ" sz="2400">
                <a:solidFill>
                  <a:schemeClr val="tx1"/>
                </a:solidFill>
                <a:cs typeface="Calibri"/>
              </a:rPr>
              <a:t>-</a:t>
            </a:r>
            <a:r>
              <a:rPr lang="cs-CZ" sz="2400" b="1">
                <a:solidFill>
                  <a:schemeClr val="tx1"/>
                </a:solidFill>
                <a:cs typeface="Calibri"/>
              </a:rPr>
              <a:t> </a:t>
            </a:r>
            <a:r>
              <a:rPr lang="cs-CZ" sz="2400">
                <a:solidFill>
                  <a:schemeClr val="tx1"/>
                </a:solidFill>
                <a:ea typeface="+mn-lt"/>
                <a:cs typeface="+mn-lt"/>
              </a:rPr>
              <a:t>cílem </a:t>
            </a:r>
            <a:r>
              <a:rPr lang="cs-CZ" sz="2400" b="1">
                <a:solidFill>
                  <a:schemeClr val="tx1"/>
                </a:solidFill>
                <a:ea typeface="+mn-lt"/>
                <a:cs typeface="+mn-lt"/>
              </a:rPr>
              <a:t>teoretické práce</a:t>
            </a:r>
            <a:r>
              <a:rPr lang="cs-CZ" sz="2400">
                <a:solidFill>
                  <a:schemeClr val="tx1"/>
                </a:solidFill>
                <a:ea typeface="+mn-lt"/>
                <a:cs typeface="+mn-lt"/>
              </a:rPr>
              <a:t> bylo zaměřit se na lež a lhaní z obecné perspektivy a popsat je z hlediska typů a motivů lží, frekvence lhaní, vývojových, genderových i kulturních souvislostí</a:t>
            </a:r>
            <a:endParaRPr lang="cs-CZ" sz="2400">
              <a:solidFill>
                <a:schemeClr val="tx1"/>
              </a:solidFill>
              <a:cs typeface="Calibri"/>
            </a:endParaRPr>
          </a:p>
          <a:p>
            <a:r>
              <a:rPr lang="cs-CZ" sz="2400" b="1">
                <a:solidFill>
                  <a:schemeClr val="tx1"/>
                </a:solidFill>
                <a:ea typeface="+mn-lt"/>
                <a:cs typeface="+mn-lt"/>
              </a:rPr>
              <a:t>- dále se práce zaobírá verbálními a neverbálními aspekty lhaní</a:t>
            </a:r>
          </a:p>
          <a:p>
            <a:r>
              <a:rPr lang="cs-CZ" sz="2400">
                <a:solidFill>
                  <a:schemeClr val="tx1"/>
                </a:solidFill>
                <a:ea typeface="+mn-lt"/>
                <a:cs typeface="+mn-lt"/>
              </a:rPr>
              <a:t>- dva výzkumy zaměřené na dovednost detekovat pravdu a lež</a:t>
            </a:r>
            <a:endParaRPr lang="cs-CZ" sz="2400" b="1">
              <a:solidFill>
                <a:schemeClr val="tx1"/>
              </a:solidFill>
              <a:ea typeface="+mn-lt"/>
              <a:cs typeface="+mn-lt"/>
            </a:endParaRPr>
          </a:p>
        </p:txBody>
      </p:sp>
    </p:spTree>
    <p:extLst>
      <p:ext uri="{BB962C8B-B14F-4D97-AF65-F5344CB8AC3E}">
        <p14:creationId xmlns:p14="http://schemas.microsoft.com/office/powerpoint/2010/main" val="25126899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2B4A714-CA15-BEE5-DAF2-7EBE1A9CE301}"/>
              </a:ext>
            </a:extLst>
          </p:cNvPr>
          <p:cNvSpPr>
            <a:spLocks noGrp="1"/>
          </p:cNvSpPr>
          <p:nvPr>
            <p:ph type="title"/>
          </p:nvPr>
        </p:nvSpPr>
        <p:spPr/>
        <p:txBody>
          <a:bodyPr/>
          <a:lstStyle/>
          <a:p>
            <a:r>
              <a:rPr lang="cs-CZ">
                <a:cs typeface="Calibri Light"/>
              </a:rPr>
              <a:t>Lež v českém znakovém jazyce</a:t>
            </a:r>
            <a:endParaRPr lang="cs-CZ"/>
          </a:p>
        </p:txBody>
      </p:sp>
      <p:sp>
        <p:nvSpPr>
          <p:cNvPr id="3" name="Zástupný obsah 2">
            <a:extLst>
              <a:ext uri="{FF2B5EF4-FFF2-40B4-BE49-F238E27FC236}">
                <a16:creationId xmlns:a16="http://schemas.microsoft.com/office/drawing/2014/main" id="{1398B7A9-CB58-D780-9197-EE7BE01B4B15}"/>
              </a:ext>
            </a:extLst>
          </p:cNvPr>
          <p:cNvSpPr>
            <a:spLocks noGrp="1"/>
          </p:cNvSpPr>
          <p:nvPr>
            <p:ph idx="1"/>
          </p:nvPr>
        </p:nvSpPr>
        <p:spPr/>
        <p:txBody>
          <a:bodyPr vert="horz" lIns="0" tIns="45720" rIns="0" bIns="45720" rtlCol="0" anchor="t">
            <a:normAutofit lnSpcReduction="10000"/>
          </a:bodyPr>
          <a:lstStyle/>
          <a:p>
            <a:r>
              <a:rPr lang="cs-CZ" sz="2400">
                <a:ea typeface="+mn-lt"/>
                <a:cs typeface="+mn-lt"/>
              </a:rPr>
              <a:t> -</a:t>
            </a:r>
            <a:r>
              <a:rPr lang="cs-CZ" sz="2400" b="1">
                <a:ea typeface="+mn-lt"/>
                <a:cs typeface="+mn-lt"/>
              </a:rPr>
              <a:t> </a:t>
            </a:r>
            <a:r>
              <a:rPr lang="cs-CZ" sz="2400">
                <a:ea typeface="+mn-lt"/>
                <a:cs typeface="+mn-lt"/>
              </a:rPr>
              <a:t>lidé, používající český znakový jazyk říkají vše narovinu (kecáš, lžeš) </a:t>
            </a:r>
          </a:p>
          <a:p>
            <a:r>
              <a:rPr lang="cs-CZ" sz="2400">
                <a:ea typeface="+mn-lt"/>
                <a:cs typeface="+mn-lt"/>
              </a:rPr>
              <a:t>- většinou poznají, když někdo lže = vymlouvá se; říká jinak, než je </a:t>
            </a:r>
            <a:endParaRPr lang="cs-CZ" sz="2400">
              <a:cs typeface="Calibri"/>
            </a:endParaRPr>
          </a:p>
          <a:p>
            <a:r>
              <a:rPr lang="cs-CZ" sz="2400">
                <a:ea typeface="+mn-lt"/>
                <a:cs typeface="+mn-lt"/>
              </a:rPr>
              <a:t> - v ČZJ se znakují znaky tématu lži od úst (odkud lež vychází), také nosu (dopředu jako nos Pinocchia) a brady </a:t>
            </a:r>
          </a:p>
          <a:p>
            <a:r>
              <a:rPr lang="cs-CZ" sz="2400" b="1">
                <a:ea typeface="+mn-lt"/>
                <a:cs typeface="+mn-lt"/>
              </a:rPr>
              <a:t>PROJEVY LHANÍ</a:t>
            </a:r>
            <a:r>
              <a:rPr lang="cs-CZ" sz="2400">
                <a:ea typeface="+mn-lt"/>
                <a:cs typeface="+mn-lt"/>
              </a:rPr>
              <a:t> </a:t>
            </a:r>
            <a:endParaRPr lang="cs-CZ" sz="2400">
              <a:cs typeface="Calibri"/>
            </a:endParaRPr>
          </a:p>
          <a:p>
            <a:r>
              <a:rPr lang="cs-CZ" sz="2400">
                <a:ea typeface="+mn-lt"/>
                <a:cs typeface="+mn-lt"/>
              </a:rPr>
              <a:t>- změny ve výrazu obličeje: </a:t>
            </a:r>
          </a:p>
          <a:p>
            <a:r>
              <a:rPr lang="cs-CZ" sz="2400">
                <a:ea typeface="+mn-lt"/>
                <a:cs typeface="+mn-lt"/>
              </a:rPr>
              <a:t>OBLIČEJ/HLAVA</a:t>
            </a:r>
          </a:p>
          <a:p>
            <a:r>
              <a:rPr lang="cs-CZ" sz="2400">
                <a:ea typeface="+mn-lt"/>
                <a:cs typeface="+mn-lt"/>
              </a:rPr>
              <a:t>GESTA</a:t>
            </a:r>
          </a:p>
          <a:p>
            <a:r>
              <a:rPr lang="cs-CZ" sz="2400">
                <a:ea typeface="+mn-lt"/>
                <a:cs typeface="+mn-lt"/>
              </a:rPr>
              <a:t>ČEHO SI LIDÉ PŘI LŽI VŠÍMAJÍ A CO NEVIDÍ </a:t>
            </a:r>
            <a:endParaRPr lang="cs-CZ" sz="2400">
              <a:cs typeface="Calibri" panose="020F0502020204030204"/>
            </a:endParaRPr>
          </a:p>
          <a:p>
            <a:endParaRPr lang="cs-CZ">
              <a:cs typeface="Calibri" panose="020F0502020204030204"/>
            </a:endParaRPr>
          </a:p>
        </p:txBody>
      </p:sp>
    </p:spTree>
    <p:extLst>
      <p:ext uri="{BB962C8B-B14F-4D97-AF65-F5344CB8AC3E}">
        <p14:creationId xmlns:p14="http://schemas.microsoft.com/office/powerpoint/2010/main" val="22284149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7" name="Rectangle 46">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9" name="Straight Connector 48">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51" name="Rectangle 50">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C95246F-ED9F-C78B-266A-F0DDC6B797F9}"/>
              </a:ext>
            </a:extLst>
          </p:cNvPr>
          <p:cNvSpPr>
            <a:spLocks noGrp="1"/>
          </p:cNvSpPr>
          <p:nvPr>
            <p:ph type="title"/>
          </p:nvPr>
        </p:nvSpPr>
        <p:spPr>
          <a:xfrm>
            <a:off x="4974771" y="634946"/>
            <a:ext cx="6574972" cy="1450757"/>
          </a:xfrm>
        </p:spPr>
        <p:txBody>
          <a:bodyPr vert="horz" lIns="91440" tIns="45720" rIns="91440" bIns="45720" rtlCol="0" anchor="b">
            <a:noAutofit/>
          </a:bodyPr>
          <a:lstStyle/>
          <a:p>
            <a:br>
              <a:rPr lang="en-US" kern="1200" spc="-50" baseline="0"/>
            </a:br>
            <a:r>
              <a:rPr lang="en-US" kern="1200" spc="-50" baseline="0">
                <a:solidFill>
                  <a:schemeClr val="tx1">
                    <a:lumMod val="75000"/>
                    <a:lumOff val="25000"/>
                  </a:schemeClr>
                </a:solidFill>
                <a:latin typeface="+mj-lt"/>
                <a:ea typeface="+mj-ea"/>
                <a:cs typeface="+mj-cs"/>
              </a:rPr>
              <a:t>OBLIČEJ/HLAVA </a:t>
            </a:r>
            <a:endParaRPr lang="en-US" kern="1200" spc="-50" baseline="0">
              <a:solidFill>
                <a:schemeClr val="tx1">
                  <a:lumMod val="75000"/>
                  <a:lumOff val="25000"/>
                </a:schemeClr>
              </a:solidFill>
              <a:latin typeface="+mj-lt"/>
              <a:cs typeface="Calibri Light"/>
            </a:endParaRPr>
          </a:p>
        </p:txBody>
      </p:sp>
      <p:pic>
        <p:nvPicPr>
          <p:cNvPr id="8" name="Obrázek 8" descr="Obsah obrázku osoba, zeď, muž&#10;&#10;Popis se vygeneroval automaticky.">
            <a:extLst>
              <a:ext uri="{FF2B5EF4-FFF2-40B4-BE49-F238E27FC236}">
                <a16:creationId xmlns:a16="http://schemas.microsoft.com/office/drawing/2014/main" id="{631CB3FA-8C35-68D6-C6B7-F2AC858AC771}"/>
              </a:ext>
            </a:extLst>
          </p:cNvPr>
          <p:cNvPicPr>
            <a:picLocks noChangeAspect="1"/>
          </p:cNvPicPr>
          <p:nvPr/>
        </p:nvPicPr>
        <p:blipFill rotWithShape="1">
          <a:blip r:embed="rId2"/>
          <a:srcRect r="390" b="2"/>
          <a:stretch/>
        </p:blipFill>
        <p:spPr>
          <a:xfrm rot="5400000">
            <a:off x="-22546" y="1296626"/>
            <a:ext cx="5314406" cy="4001315"/>
          </a:xfrm>
          <a:prstGeom prst="rect">
            <a:avLst/>
          </a:prstGeom>
        </p:spPr>
      </p:pic>
      <p:cxnSp>
        <p:nvCxnSpPr>
          <p:cNvPr id="53" name="Straight Connector 52">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Zástupný text 3">
            <a:extLst>
              <a:ext uri="{FF2B5EF4-FFF2-40B4-BE49-F238E27FC236}">
                <a16:creationId xmlns:a16="http://schemas.microsoft.com/office/drawing/2014/main" id="{4F9EBE7A-194B-8838-4146-4CC06D845EA8}"/>
              </a:ext>
            </a:extLst>
          </p:cNvPr>
          <p:cNvSpPr>
            <a:spLocks noGrp="1"/>
          </p:cNvSpPr>
          <p:nvPr>
            <p:ph type="body" sz="half" idx="2"/>
          </p:nvPr>
        </p:nvSpPr>
        <p:spPr>
          <a:xfrm>
            <a:off x="4974769" y="2198914"/>
            <a:ext cx="6574973" cy="3670180"/>
          </a:xfrm>
        </p:spPr>
        <p:txBody>
          <a:bodyPr vert="horz" lIns="0" tIns="45720" rIns="0" bIns="45720" rtlCol="0" anchor="t">
            <a:normAutofit/>
          </a:bodyPr>
          <a:lstStyle/>
          <a:p>
            <a:r>
              <a:rPr lang="en-US" sz="2400">
                <a:solidFill>
                  <a:schemeClr val="tx1">
                    <a:lumMod val="75000"/>
                    <a:lumOff val="25000"/>
                  </a:schemeClr>
                </a:solidFill>
              </a:rPr>
              <a:t>Lhář – působí strnulejším dojmem; emoční projevy nedává příliš najevo; emoce znechucení nebo odporu; emoce nezapadá do kontextu věty; kývání nebo emoční exprese – kladen větší důraz (podpora lživého tvrzení) </a:t>
            </a:r>
            <a:endParaRPr lang="en-US" sz="2400">
              <a:solidFill>
                <a:schemeClr val="tx1">
                  <a:lumMod val="75000"/>
                  <a:lumOff val="25000"/>
                </a:schemeClr>
              </a:solidFill>
              <a:cs typeface="Calibri"/>
            </a:endParaRPr>
          </a:p>
        </p:txBody>
      </p:sp>
      <p:sp>
        <p:nvSpPr>
          <p:cNvPr id="55" name="Rectangle 54">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 name="Rectangle 56">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26335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7" name="Rectangle 46">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9" name="Straight Connector 48">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51" name="Rectangle 50">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C95246F-ED9F-C78B-266A-F0DDC6B797F9}"/>
              </a:ext>
            </a:extLst>
          </p:cNvPr>
          <p:cNvSpPr>
            <a:spLocks noGrp="1"/>
          </p:cNvSpPr>
          <p:nvPr>
            <p:ph type="title"/>
          </p:nvPr>
        </p:nvSpPr>
        <p:spPr>
          <a:xfrm>
            <a:off x="4974771" y="634946"/>
            <a:ext cx="6574972" cy="1450757"/>
          </a:xfrm>
        </p:spPr>
        <p:txBody>
          <a:bodyPr vert="horz" lIns="91440" tIns="45720" rIns="91440" bIns="45720" rtlCol="0" anchor="b">
            <a:noAutofit/>
          </a:bodyPr>
          <a:lstStyle/>
          <a:p>
            <a:br>
              <a:rPr lang="en-US" kern="1200" spc="-50" baseline="0"/>
            </a:br>
            <a:r>
              <a:rPr lang="en-US">
                <a:solidFill>
                  <a:schemeClr val="tx1">
                    <a:lumMod val="75000"/>
                    <a:lumOff val="25000"/>
                  </a:schemeClr>
                </a:solidFill>
              </a:rPr>
              <a:t>GESTA</a:t>
            </a:r>
            <a:r>
              <a:rPr lang="en-US" kern="1200" spc="-50" baseline="0">
                <a:solidFill>
                  <a:schemeClr val="tx1">
                    <a:lumMod val="75000"/>
                    <a:lumOff val="25000"/>
                  </a:schemeClr>
                </a:solidFill>
                <a:latin typeface="+mj-lt"/>
                <a:ea typeface="+mj-ea"/>
                <a:cs typeface="+mj-cs"/>
              </a:rPr>
              <a:t> </a:t>
            </a:r>
            <a:endParaRPr lang="en-US" kern="1200" spc="-50" baseline="0">
              <a:solidFill>
                <a:schemeClr val="tx1">
                  <a:lumMod val="75000"/>
                  <a:lumOff val="25000"/>
                </a:schemeClr>
              </a:solidFill>
              <a:latin typeface="+mj-lt"/>
              <a:cs typeface="Calibri Light"/>
            </a:endParaRPr>
          </a:p>
        </p:txBody>
      </p:sp>
      <p:cxnSp>
        <p:nvCxnSpPr>
          <p:cNvPr id="53" name="Straight Connector 52">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Zástupný text 3">
            <a:extLst>
              <a:ext uri="{FF2B5EF4-FFF2-40B4-BE49-F238E27FC236}">
                <a16:creationId xmlns:a16="http://schemas.microsoft.com/office/drawing/2014/main" id="{4F9EBE7A-194B-8838-4146-4CC06D845EA8}"/>
              </a:ext>
            </a:extLst>
          </p:cNvPr>
          <p:cNvSpPr>
            <a:spLocks noGrp="1"/>
          </p:cNvSpPr>
          <p:nvPr>
            <p:ph type="body" sz="half" idx="2"/>
          </p:nvPr>
        </p:nvSpPr>
        <p:spPr>
          <a:xfrm>
            <a:off x="4974769" y="2198914"/>
            <a:ext cx="6574973" cy="3670180"/>
          </a:xfrm>
        </p:spPr>
        <p:txBody>
          <a:bodyPr vert="horz" lIns="0" tIns="45720" rIns="0" bIns="45720" rtlCol="0" anchor="t">
            <a:normAutofit/>
          </a:bodyPr>
          <a:lstStyle/>
          <a:p>
            <a:r>
              <a:rPr lang="en-US" sz="2400">
                <a:solidFill>
                  <a:schemeClr val="tx1">
                    <a:lumMod val="75000"/>
                    <a:lumOff val="25000"/>
                  </a:schemeClr>
                </a:solidFill>
              </a:rPr>
              <a:t>s</a:t>
            </a:r>
            <a:r>
              <a:rPr lang="en-US" sz="2400">
                <a:solidFill>
                  <a:schemeClr val="tx1">
                    <a:lumMod val="75000"/>
                    <a:lumOff val="25000"/>
                  </a:schemeClr>
                </a:solidFill>
                <a:ea typeface="+mn-lt"/>
                <a:cs typeface="+mn-lt"/>
              </a:rPr>
              <a:t> </a:t>
            </a:r>
            <a:r>
              <a:rPr lang="en-US" sz="2400" err="1">
                <a:solidFill>
                  <a:schemeClr val="tx1">
                    <a:lumMod val="75000"/>
                    <a:lumOff val="25000"/>
                  </a:schemeClr>
                </a:solidFill>
                <a:ea typeface="+mn-lt"/>
                <a:cs typeface="+mn-lt"/>
              </a:rPr>
              <a:t>jakou</a:t>
            </a:r>
            <a:r>
              <a:rPr lang="en-US" sz="2400">
                <a:solidFill>
                  <a:schemeClr val="tx1">
                    <a:lumMod val="75000"/>
                    <a:lumOff val="25000"/>
                  </a:schemeClr>
                </a:solidFill>
                <a:ea typeface="+mn-lt"/>
                <a:cs typeface="+mn-lt"/>
              </a:rPr>
              <a:t> </a:t>
            </a:r>
            <a:r>
              <a:rPr lang="en-US" sz="2400" err="1">
                <a:solidFill>
                  <a:schemeClr val="tx1">
                    <a:lumMod val="75000"/>
                    <a:lumOff val="25000"/>
                  </a:schemeClr>
                </a:solidFill>
                <a:ea typeface="+mn-lt"/>
                <a:cs typeface="+mn-lt"/>
              </a:rPr>
              <a:t>tenzí</a:t>
            </a:r>
            <a:r>
              <a:rPr lang="en-US" sz="2400">
                <a:solidFill>
                  <a:schemeClr val="tx1">
                    <a:lumMod val="75000"/>
                    <a:lumOff val="25000"/>
                  </a:schemeClr>
                </a:solidFill>
                <a:ea typeface="+mn-lt"/>
                <a:cs typeface="+mn-lt"/>
              </a:rPr>
              <a:t> </a:t>
            </a:r>
            <a:r>
              <a:rPr lang="en-US" sz="2400" err="1">
                <a:solidFill>
                  <a:schemeClr val="tx1">
                    <a:lumMod val="75000"/>
                    <a:lumOff val="25000"/>
                  </a:schemeClr>
                </a:solidFill>
                <a:ea typeface="+mn-lt"/>
                <a:cs typeface="+mn-lt"/>
              </a:rPr>
              <a:t>prožívá</a:t>
            </a:r>
            <a:r>
              <a:rPr lang="en-US" sz="2400">
                <a:solidFill>
                  <a:schemeClr val="tx1">
                    <a:lumMod val="75000"/>
                    <a:lumOff val="25000"/>
                  </a:schemeClr>
                </a:solidFill>
                <a:ea typeface="+mn-lt"/>
                <a:cs typeface="+mn-lt"/>
              </a:rPr>
              <a:t> </a:t>
            </a:r>
            <a:r>
              <a:rPr lang="en-US" sz="2400" err="1">
                <a:solidFill>
                  <a:schemeClr val="tx1">
                    <a:lumMod val="75000"/>
                    <a:lumOff val="25000"/>
                  </a:schemeClr>
                </a:solidFill>
                <a:ea typeface="+mn-lt"/>
                <a:cs typeface="+mn-lt"/>
              </a:rPr>
              <a:t>lhář</a:t>
            </a:r>
            <a:r>
              <a:rPr lang="en-US" sz="2400">
                <a:solidFill>
                  <a:schemeClr val="tx1">
                    <a:lumMod val="75000"/>
                    <a:lumOff val="25000"/>
                  </a:schemeClr>
                </a:solidFill>
                <a:ea typeface="+mn-lt"/>
                <a:cs typeface="+mn-lt"/>
              </a:rPr>
              <a:t> </a:t>
            </a:r>
            <a:r>
              <a:rPr lang="en-US" sz="2400" err="1">
                <a:solidFill>
                  <a:schemeClr val="tx1">
                    <a:lumMod val="75000"/>
                    <a:lumOff val="25000"/>
                  </a:schemeClr>
                </a:solidFill>
                <a:ea typeface="+mn-lt"/>
                <a:cs typeface="+mn-lt"/>
              </a:rPr>
              <a:t>projev</a:t>
            </a:r>
            <a:r>
              <a:rPr lang="en-US" sz="2400">
                <a:solidFill>
                  <a:schemeClr val="tx1">
                    <a:lumMod val="75000"/>
                    <a:lumOff val="25000"/>
                  </a:schemeClr>
                </a:solidFill>
                <a:ea typeface="+mn-lt"/>
                <a:cs typeface="+mn-lt"/>
              </a:rPr>
              <a:t>, </a:t>
            </a:r>
            <a:r>
              <a:rPr lang="en-US" sz="2400" err="1">
                <a:solidFill>
                  <a:schemeClr val="tx1">
                    <a:lumMod val="75000"/>
                    <a:lumOff val="25000"/>
                  </a:schemeClr>
                </a:solidFill>
                <a:ea typeface="+mn-lt"/>
                <a:cs typeface="+mn-lt"/>
              </a:rPr>
              <a:t>taková</a:t>
            </a:r>
            <a:r>
              <a:rPr lang="en-US" sz="2400">
                <a:solidFill>
                  <a:schemeClr val="tx1">
                    <a:lumMod val="75000"/>
                    <a:lumOff val="25000"/>
                  </a:schemeClr>
                </a:solidFill>
                <a:ea typeface="+mn-lt"/>
                <a:cs typeface="+mn-lt"/>
              </a:rPr>
              <a:t> je </a:t>
            </a:r>
            <a:r>
              <a:rPr lang="en-US" sz="2400" err="1">
                <a:solidFill>
                  <a:schemeClr val="tx1">
                    <a:lumMod val="75000"/>
                    <a:lumOff val="25000"/>
                  </a:schemeClr>
                </a:solidFill>
                <a:ea typeface="+mn-lt"/>
                <a:cs typeface="+mn-lt"/>
              </a:rPr>
              <a:t>četnost</a:t>
            </a:r>
          </a:p>
          <a:p>
            <a:endParaRPr lang="en-US" sz="2400">
              <a:solidFill>
                <a:schemeClr val="tx1">
                  <a:lumMod val="75000"/>
                  <a:lumOff val="25000"/>
                </a:schemeClr>
              </a:solidFill>
              <a:ea typeface="+mn-lt"/>
              <a:cs typeface="+mn-lt"/>
            </a:endParaRPr>
          </a:p>
        </p:txBody>
      </p:sp>
      <p:sp>
        <p:nvSpPr>
          <p:cNvPr id="55" name="Rectangle 54">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 name="Rectangle 56">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Obrázek 10" descr="Obsah obrázku osoba, zeď, muž&#10;&#10;Popis se vygeneroval automaticky.">
            <a:extLst>
              <a:ext uri="{FF2B5EF4-FFF2-40B4-BE49-F238E27FC236}">
                <a16:creationId xmlns:a16="http://schemas.microsoft.com/office/drawing/2014/main" id="{914931DE-C0AE-6171-54EB-4D5006B5F912}"/>
              </a:ext>
            </a:extLst>
          </p:cNvPr>
          <p:cNvPicPr>
            <a:picLocks noChangeAspect="1"/>
          </p:cNvPicPr>
          <p:nvPr/>
        </p:nvPicPr>
        <p:blipFill rotWithShape="1">
          <a:blip r:embed="rId2"/>
          <a:srcRect l="2028" t="-1074" b="4240"/>
          <a:stretch/>
        </p:blipFill>
        <p:spPr>
          <a:xfrm rot="5400000">
            <a:off x="-89519" y="1291273"/>
            <a:ext cx="5396684" cy="3978191"/>
          </a:xfrm>
          <a:prstGeom prst="rect">
            <a:avLst/>
          </a:prstGeom>
        </p:spPr>
      </p:pic>
    </p:spTree>
    <p:extLst>
      <p:ext uri="{BB962C8B-B14F-4D97-AF65-F5344CB8AC3E}">
        <p14:creationId xmlns:p14="http://schemas.microsoft.com/office/powerpoint/2010/main" val="1772826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7" name="Rectangle 46">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9" name="Straight Connector 48">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51" name="Rectangle 50">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C95246F-ED9F-C78B-266A-F0DDC6B797F9}"/>
              </a:ext>
            </a:extLst>
          </p:cNvPr>
          <p:cNvSpPr>
            <a:spLocks noGrp="1"/>
          </p:cNvSpPr>
          <p:nvPr>
            <p:ph type="title"/>
          </p:nvPr>
        </p:nvSpPr>
        <p:spPr>
          <a:xfrm>
            <a:off x="4974771" y="634946"/>
            <a:ext cx="6574972" cy="1450757"/>
          </a:xfrm>
        </p:spPr>
        <p:txBody>
          <a:bodyPr vert="horz" lIns="91440" tIns="45720" rIns="91440" bIns="45720" rtlCol="0" anchor="b">
            <a:noAutofit/>
          </a:bodyPr>
          <a:lstStyle/>
          <a:p>
            <a:br>
              <a:rPr lang="en-US" kern="1200" spc="-50" baseline="0"/>
            </a:br>
            <a:br>
              <a:rPr lang="en-US" kern="1200" spc="-50" baseline="0"/>
            </a:br>
            <a:r>
              <a:rPr lang="en-US" kern="1200" spc="-50" baseline="0">
                <a:solidFill>
                  <a:schemeClr val="tx1">
                    <a:lumMod val="75000"/>
                    <a:lumOff val="25000"/>
                  </a:schemeClr>
                </a:solidFill>
                <a:latin typeface="+mj-lt"/>
                <a:ea typeface="+mj-ea"/>
                <a:cs typeface="+mj-cs"/>
              </a:rPr>
              <a:t>ČEHO SI LIDÉ PŘI LŽI VŠÍMAJÍ  </a:t>
            </a:r>
            <a:endParaRPr lang="en-US" kern="1200" spc="-50" baseline="0">
              <a:solidFill>
                <a:schemeClr val="tx1">
                  <a:lumMod val="75000"/>
                  <a:lumOff val="25000"/>
                </a:schemeClr>
              </a:solidFill>
              <a:latin typeface="+mj-lt"/>
              <a:cs typeface="Calibri Light"/>
            </a:endParaRPr>
          </a:p>
        </p:txBody>
      </p:sp>
      <p:pic>
        <p:nvPicPr>
          <p:cNvPr id="7" name="Obrázek 7" descr="Obsah obrázku osoba, zeď, muž, oranžová&#10;&#10;Popis se vygeneroval automaticky.">
            <a:extLst>
              <a:ext uri="{FF2B5EF4-FFF2-40B4-BE49-F238E27FC236}">
                <a16:creationId xmlns:a16="http://schemas.microsoft.com/office/drawing/2014/main" id="{039484B1-A6F2-FDFF-E96E-F777A9BEFBE6}"/>
              </a:ext>
            </a:extLst>
          </p:cNvPr>
          <p:cNvPicPr>
            <a:picLocks noGrp="1" noChangeAspect="1"/>
          </p:cNvPicPr>
          <p:nvPr>
            <p:ph idx="1"/>
          </p:nvPr>
        </p:nvPicPr>
        <p:blipFill rotWithShape="1">
          <a:blip r:embed="rId2"/>
          <a:srcRect l="539" t="873" b="2518"/>
          <a:stretch/>
        </p:blipFill>
        <p:spPr>
          <a:xfrm rot="5400000">
            <a:off x="3132" y="1371590"/>
            <a:ext cx="5306456" cy="3865700"/>
          </a:xfrm>
          <a:prstGeom prst="rect">
            <a:avLst/>
          </a:prstGeom>
        </p:spPr>
      </p:pic>
      <p:cxnSp>
        <p:nvCxnSpPr>
          <p:cNvPr id="53" name="Straight Connector 52">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Zástupný text 3">
            <a:extLst>
              <a:ext uri="{FF2B5EF4-FFF2-40B4-BE49-F238E27FC236}">
                <a16:creationId xmlns:a16="http://schemas.microsoft.com/office/drawing/2014/main" id="{4F9EBE7A-194B-8838-4146-4CC06D845EA8}"/>
              </a:ext>
            </a:extLst>
          </p:cNvPr>
          <p:cNvSpPr>
            <a:spLocks noGrp="1"/>
          </p:cNvSpPr>
          <p:nvPr>
            <p:ph type="body" sz="half" idx="2"/>
          </p:nvPr>
        </p:nvSpPr>
        <p:spPr>
          <a:xfrm>
            <a:off x="4974769" y="2198914"/>
            <a:ext cx="6574973" cy="3670180"/>
          </a:xfrm>
        </p:spPr>
        <p:txBody>
          <a:bodyPr vert="horz" lIns="0" tIns="45720" rIns="0" bIns="45720" rtlCol="0" anchor="t">
            <a:normAutofit/>
          </a:bodyPr>
          <a:lstStyle/>
          <a:p>
            <a:r>
              <a:rPr lang="en-US" sz="2400">
                <a:solidFill>
                  <a:schemeClr val="tx1">
                    <a:lumMod val="75000"/>
                    <a:lumOff val="25000"/>
                  </a:schemeClr>
                </a:solidFill>
              </a:rPr>
              <a:t>- přílišné rozdíly v rozpoznávání pravdy nejsou </a:t>
            </a:r>
            <a:endParaRPr lang="en-US" sz="2400">
              <a:solidFill>
                <a:schemeClr val="tx1">
                  <a:lumMod val="75000"/>
                  <a:lumOff val="25000"/>
                </a:schemeClr>
              </a:solidFill>
              <a:cs typeface="Calibri"/>
            </a:endParaRPr>
          </a:p>
          <a:p>
            <a:r>
              <a:rPr lang="en-US" sz="2400">
                <a:solidFill>
                  <a:schemeClr val="tx1">
                    <a:lumMod val="75000"/>
                    <a:lumOff val="25000"/>
                  </a:schemeClr>
                </a:solidFill>
              </a:rPr>
              <a:t>- nejčastější laické představy o podobě lži – vyhýbavý pohled, nervózní a časté pohyby těla, pocení </a:t>
            </a:r>
            <a:endParaRPr lang="en-US" sz="2400">
              <a:solidFill>
                <a:schemeClr val="tx1">
                  <a:lumMod val="75000"/>
                  <a:lumOff val="25000"/>
                </a:schemeClr>
              </a:solidFill>
              <a:cs typeface="Calibri"/>
            </a:endParaRPr>
          </a:p>
        </p:txBody>
      </p:sp>
      <p:sp>
        <p:nvSpPr>
          <p:cNvPr id="55" name="Rectangle 54">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 name="Rectangle 56">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75013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53">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95BA69ED-15D9-47CF-BF29-6B52B3B284FD}"/>
              </a:ext>
            </a:extLst>
          </p:cNvPr>
          <p:cNvSpPr>
            <a:spLocks noGrp="1"/>
          </p:cNvSpPr>
          <p:nvPr>
            <p:ph type="title"/>
          </p:nvPr>
        </p:nvSpPr>
        <p:spPr>
          <a:xfrm>
            <a:off x="7859485" y="634946"/>
            <a:ext cx="3690257" cy="1450757"/>
          </a:xfrm>
        </p:spPr>
        <p:txBody>
          <a:bodyPr>
            <a:normAutofit/>
          </a:bodyPr>
          <a:lstStyle/>
          <a:p>
            <a:r>
              <a:rPr lang="cs-CZ"/>
              <a:t>Závěr</a:t>
            </a:r>
          </a:p>
        </p:txBody>
      </p:sp>
      <p:pic>
        <p:nvPicPr>
          <p:cNvPr id="3" name="Obrázek 3" descr="Obsah obrázku text, osoba, zeď, interiér&#10;&#10;Popis se vygeneroval automaticky.">
            <a:extLst>
              <a:ext uri="{FF2B5EF4-FFF2-40B4-BE49-F238E27FC236}">
                <a16:creationId xmlns:a16="http://schemas.microsoft.com/office/drawing/2014/main" id="{07EC4078-E626-6CBB-1137-BE5E91E159CB}"/>
              </a:ext>
            </a:extLst>
          </p:cNvPr>
          <p:cNvPicPr>
            <a:picLocks noChangeAspect="1"/>
          </p:cNvPicPr>
          <p:nvPr/>
        </p:nvPicPr>
        <p:blipFill>
          <a:blip r:embed="rId2"/>
          <a:stretch>
            <a:fillRect/>
          </a:stretch>
        </p:blipFill>
        <p:spPr>
          <a:xfrm>
            <a:off x="633999" y="1353902"/>
            <a:ext cx="6909801" cy="3886763"/>
          </a:xfrm>
          <a:prstGeom prst="rect">
            <a:avLst/>
          </a:prstGeom>
        </p:spPr>
      </p:pic>
      <p:cxnSp>
        <p:nvCxnSpPr>
          <p:cNvPr id="62" name="Straight Connector 55">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6" name="Zástupný obsah 5">
            <a:extLst>
              <a:ext uri="{FF2B5EF4-FFF2-40B4-BE49-F238E27FC236}">
                <a16:creationId xmlns:a16="http://schemas.microsoft.com/office/drawing/2014/main" id="{F21C36F8-1ADC-4DCB-AECC-C32A7A87C1C3}"/>
              </a:ext>
            </a:extLst>
          </p:cNvPr>
          <p:cNvSpPr>
            <a:spLocks noGrp="1"/>
          </p:cNvSpPr>
          <p:nvPr>
            <p:ph idx="1"/>
          </p:nvPr>
        </p:nvSpPr>
        <p:spPr>
          <a:xfrm>
            <a:off x="7859485" y="2198914"/>
            <a:ext cx="3690257" cy="3670180"/>
          </a:xfrm>
        </p:spPr>
        <p:txBody>
          <a:bodyPr vert="horz" lIns="91440" tIns="45720" rIns="91440" bIns="45720" rtlCol="0" anchor="t">
            <a:normAutofit/>
          </a:bodyPr>
          <a:lstStyle/>
          <a:p>
            <a:r>
              <a:rPr lang="cs-CZ" b="1">
                <a:ea typeface="+mn-lt"/>
                <a:cs typeface="+mn-lt"/>
              </a:rPr>
              <a:t>Lež si tedy můžeme představit jako bytost s krátkýma nohama, která může mít špinavý vzhled. Nebo jako jakousi nemoc, která ubližuje naši duši. </a:t>
            </a:r>
          </a:p>
          <a:p>
            <a:pPr>
              <a:buClr>
                <a:srgbClr val="EEEBE3"/>
              </a:buClr>
            </a:pPr>
            <a:endParaRPr lang="cs-CZ">
              <a:cs typeface="Calibri"/>
            </a:endParaRPr>
          </a:p>
        </p:txBody>
      </p:sp>
      <p:sp>
        <p:nvSpPr>
          <p:cNvPr id="63" name="Rectangle 57">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 name="Rectangle 59">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16787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30B90E-D559-4ACB-91BC-C2A37D1AB4BE}"/>
              </a:ext>
            </a:extLst>
          </p:cNvPr>
          <p:cNvSpPr>
            <a:spLocks noGrp="1"/>
          </p:cNvSpPr>
          <p:nvPr>
            <p:ph type="title"/>
          </p:nvPr>
        </p:nvSpPr>
        <p:spPr/>
        <p:txBody>
          <a:bodyPr/>
          <a:lstStyle/>
          <a:p>
            <a:r>
              <a:rPr lang="cs-CZ"/>
              <a:t>ZDROJE</a:t>
            </a:r>
          </a:p>
        </p:txBody>
      </p:sp>
      <p:sp>
        <p:nvSpPr>
          <p:cNvPr id="6" name="Zástupný obsah 5">
            <a:extLst>
              <a:ext uri="{FF2B5EF4-FFF2-40B4-BE49-F238E27FC236}">
                <a16:creationId xmlns:a16="http://schemas.microsoft.com/office/drawing/2014/main" id="{9FEDBA28-0699-4744-AFB9-C60EE0DF2B98}"/>
              </a:ext>
            </a:extLst>
          </p:cNvPr>
          <p:cNvSpPr>
            <a:spLocks noGrp="1"/>
          </p:cNvSpPr>
          <p:nvPr>
            <p:ph idx="1"/>
          </p:nvPr>
        </p:nvSpPr>
        <p:spPr>
          <a:xfrm>
            <a:off x="1081177" y="2103120"/>
            <a:ext cx="10058400" cy="3931920"/>
          </a:xfrm>
        </p:spPr>
        <p:txBody>
          <a:bodyPr vert="horz" lIns="91440" tIns="45720" rIns="91440" bIns="45720" rtlCol="0" anchor="t">
            <a:normAutofit fontScale="55000" lnSpcReduction="20000"/>
          </a:bodyPr>
          <a:lstStyle/>
          <a:p>
            <a:pPr>
              <a:buClr>
                <a:srgbClr val="EEEBE3"/>
              </a:buClr>
            </a:pPr>
            <a:r>
              <a:rPr lang="cs-CZ" b="0" i="0">
                <a:solidFill>
                  <a:srgbClr val="32322F"/>
                </a:solidFill>
                <a:effectLst/>
              </a:rPr>
              <a:t>MYNAŘÍKOVÁ, Lenka. </a:t>
            </a:r>
            <a:r>
              <a:rPr lang="cs-CZ" b="0" i="1">
                <a:solidFill>
                  <a:srgbClr val="32322F"/>
                </a:solidFill>
                <a:effectLst/>
              </a:rPr>
              <a:t>Detekce lži na základě sledování verbálního a neverbálního chování</a:t>
            </a:r>
            <a:r>
              <a:rPr lang="cs-CZ" b="0" i="0">
                <a:solidFill>
                  <a:srgbClr val="32322F"/>
                </a:solidFill>
                <a:effectLst/>
              </a:rPr>
              <a:t>. Dizertační práce (Ph.D.)--Univerzita Karlova. Filozofická fakulta, 2014, 2014, 201 s.</a:t>
            </a:r>
            <a:endParaRPr lang="cs-CZ">
              <a:solidFill>
                <a:srgbClr val="2998E3"/>
              </a:solidFill>
              <a:ea typeface="+mn-lt"/>
              <a:cs typeface="+mn-lt"/>
              <a:hlinkClick r:id="rId2">
                <a:extLst>
                  <a:ext uri="{A12FA001-AC4F-418D-AE19-62706E023703}">
                    <ahyp:hlinkClr xmlns:ahyp="http://schemas.microsoft.com/office/drawing/2018/hyperlinkcolor" val="tx"/>
                  </a:ext>
                </a:extLst>
              </a:hlinkClick>
            </a:endParaRPr>
          </a:p>
          <a:p>
            <a:pPr>
              <a:buClr>
                <a:srgbClr val="EEEBE3"/>
              </a:buClr>
            </a:pPr>
            <a:r>
              <a:rPr lang="cs-CZ">
                <a:ea typeface="+mn-lt"/>
                <a:cs typeface="+mn-lt"/>
              </a:rPr>
              <a:t>NEDBALOVÁ, Žofie. </a:t>
            </a:r>
            <a:r>
              <a:rPr lang="cs-CZ" i="1">
                <a:ea typeface="+mn-lt"/>
                <a:cs typeface="+mn-lt"/>
              </a:rPr>
              <a:t>Tabu a </a:t>
            </a:r>
            <a:r>
              <a:rPr lang="cs-CZ" i="1" err="1">
                <a:ea typeface="+mn-lt"/>
                <a:cs typeface="+mn-lt"/>
              </a:rPr>
              <a:t>eufemizace</a:t>
            </a:r>
            <a:r>
              <a:rPr lang="cs-CZ" i="1">
                <a:ea typeface="+mn-lt"/>
                <a:cs typeface="+mn-lt"/>
              </a:rPr>
              <a:t> v komunikaci českých Neslyšících</a:t>
            </a:r>
            <a:r>
              <a:rPr lang="cs-CZ">
                <a:ea typeface="+mn-lt"/>
                <a:cs typeface="+mn-lt"/>
              </a:rPr>
              <a:t>. Praha: Diplomová práce (Mgr.)--Univerzita Karlova. Filozofická fakulta, 2018, 2018, 175-197 s.</a:t>
            </a:r>
            <a:endParaRPr lang="cs-CZ">
              <a:solidFill>
                <a:srgbClr val="32322F"/>
              </a:solidFill>
              <a:ea typeface="+mn-lt"/>
              <a:cs typeface="+mn-lt"/>
            </a:endParaRPr>
          </a:p>
          <a:p>
            <a:pPr>
              <a:buClr>
                <a:srgbClr val="EEEBE3"/>
              </a:buClr>
            </a:pPr>
            <a:r>
              <a:rPr lang="cs-CZ">
                <a:ea typeface="+mn-lt"/>
                <a:cs typeface="+mn-lt"/>
              </a:rPr>
              <a:t> </a:t>
            </a:r>
            <a:r>
              <a:rPr lang="en-US">
                <a:ea typeface="+mn-lt"/>
                <a:cs typeface="+mn-lt"/>
                <a:hlinkClick r:id="rId3"/>
              </a:rPr>
              <a:t>https://citaty.net/citaty-o-lzi/</a:t>
            </a:r>
            <a:endParaRPr lang="cs-CZ">
              <a:solidFill>
                <a:srgbClr val="32322F"/>
              </a:solidFill>
              <a:ea typeface="+mn-lt"/>
              <a:cs typeface="+mn-lt"/>
            </a:endParaRPr>
          </a:p>
          <a:p>
            <a:pPr>
              <a:buClr>
                <a:srgbClr val="EEEBE3"/>
              </a:buClr>
            </a:pPr>
            <a:r>
              <a:rPr lang="en-US">
                <a:ea typeface="+mn-lt"/>
                <a:cs typeface="+mn-lt"/>
                <a:hlinkClick r:id="rId4"/>
              </a:rPr>
              <a:t>https://www.prirovnej.cz/tema/lhani/</a:t>
            </a:r>
            <a:r>
              <a:rPr lang="en-US">
                <a:ea typeface="+mn-lt"/>
                <a:cs typeface="+mn-lt"/>
              </a:rPr>
              <a:t> </a:t>
            </a:r>
          </a:p>
          <a:p>
            <a:pPr>
              <a:buClr>
                <a:srgbClr val="EEEBE3"/>
              </a:buClr>
            </a:pPr>
            <a:r>
              <a:rPr lang="en-US">
                <a:ea typeface="+mn-lt"/>
                <a:cs typeface="+mn-lt"/>
              </a:rPr>
              <a:t>SVOBODA, Karel. </a:t>
            </a:r>
            <a:r>
              <a:rPr lang="en-US" i="1" err="1">
                <a:ea typeface="+mn-lt"/>
                <a:cs typeface="+mn-lt"/>
              </a:rPr>
              <a:t>Tropy</a:t>
            </a:r>
            <a:r>
              <a:rPr lang="en-US" i="1">
                <a:ea typeface="+mn-lt"/>
                <a:cs typeface="+mn-lt"/>
              </a:rPr>
              <a:t> a </a:t>
            </a:r>
            <a:r>
              <a:rPr lang="en-US" i="1" err="1">
                <a:ea typeface="+mn-lt"/>
                <a:cs typeface="+mn-lt"/>
              </a:rPr>
              <a:t>figury</a:t>
            </a:r>
            <a:r>
              <a:rPr lang="en-US">
                <a:ea typeface="+mn-lt"/>
                <a:cs typeface="+mn-lt"/>
              </a:rPr>
              <a:t> [online]. č. 2-4 </a:t>
            </a:r>
            <a:r>
              <a:rPr lang="en-US" err="1">
                <a:ea typeface="+mn-lt"/>
                <a:cs typeface="+mn-lt"/>
              </a:rPr>
              <a:t>Naše</a:t>
            </a:r>
            <a:r>
              <a:rPr lang="en-US">
                <a:ea typeface="+mn-lt"/>
                <a:cs typeface="+mn-lt"/>
              </a:rPr>
              <a:t> </a:t>
            </a:r>
            <a:r>
              <a:rPr lang="en-US" err="1">
                <a:ea typeface="+mn-lt"/>
                <a:cs typeface="+mn-lt"/>
              </a:rPr>
              <a:t>řeč</a:t>
            </a:r>
            <a:r>
              <a:rPr lang="en-US">
                <a:ea typeface="+mn-lt"/>
                <a:cs typeface="+mn-lt"/>
              </a:rPr>
              <a:t>, </a:t>
            </a:r>
            <a:r>
              <a:rPr lang="en-US" err="1">
                <a:ea typeface="+mn-lt"/>
                <a:cs typeface="+mn-lt"/>
              </a:rPr>
              <a:t>roč</a:t>
            </a:r>
            <a:r>
              <a:rPr lang="en-US">
                <a:ea typeface="+mn-lt"/>
                <a:cs typeface="+mn-lt"/>
              </a:rPr>
              <a:t>. 31. </a:t>
            </a:r>
            <a:r>
              <a:rPr lang="en-US" err="1">
                <a:ea typeface="+mn-lt"/>
                <a:cs typeface="+mn-lt"/>
              </a:rPr>
              <a:t>vyd</a:t>
            </a:r>
            <a:r>
              <a:rPr lang="en-US">
                <a:ea typeface="+mn-lt"/>
                <a:cs typeface="+mn-lt"/>
              </a:rPr>
              <a:t>. </a:t>
            </a:r>
            <a:r>
              <a:rPr lang="en-US">
                <a:ea typeface="+mn-lt"/>
                <a:cs typeface="+mn-lt"/>
                <a:hlinkClick r:id="rId5"/>
              </a:rPr>
              <a:t>Naše řeč</a:t>
            </a:r>
            <a:r>
              <a:rPr lang="en-US">
                <a:ea typeface="+mn-lt"/>
                <a:cs typeface="+mn-lt"/>
              </a:rPr>
              <a:t>, 1947 [cit. 2016-04-19]. S. 21–29. </a:t>
            </a:r>
          </a:p>
          <a:p>
            <a:pPr>
              <a:buClr>
                <a:srgbClr val="EEEBE3"/>
              </a:buClr>
            </a:pPr>
            <a:r>
              <a:rPr lang="en-US">
                <a:ea typeface="+mn-lt"/>
                <a:cs typeface="+mn-lt"/>
              </a:rPr>
              <a:t> REISENAUER, Roman, ed. </a:t>
            </a:r>
            <a:r>
              <a:rPr lang="en-US" i="1">
                <a:ea typeface="+mn-lt"/>
                <a:cs typeface="+mn-lt"/>
              </a:rPr>
              <a:t>Co je co?: </a:t>
            </a:r>
            <a:r>
              <a:rPr lang="en-US" i="1" err="1">
                <a:ea typeface="+mn-lt"/>
                <a:cs typeface="+mn-lt"/>
              </a:rPr>
              <a:t>příručka</a:t>
            </a:r>
            <a:r>
              <a:rPr lang="en-US" i="1">
                <a:ea typeface="+mn-lt"/>
                <a:cs typeface="+mn-lt"/>
              </a:rPr>
              <a:t> pro </a:t>
            </a:r>
            <a:r>
              <a:rPr lang="en-US" i="1" err="1">
                <a:ea typeface="+mn-lt"/>
                <a:cs typeface="+mn-lt"/>
              </a:rPr>
              <a:t>každý</a:t>
            </a:r>
            <a:r>
              <a:rPr lang="en-US" i="1">
                <a:ea typeface="+mn-lt"/>
                <a:cs typeface="+mn-lt"/>
              </a:rPr>
              <a:t> den</a:t>
            </a:r>
            <a:r>
              <a:rPr lang="en-US">
                <a:ea typeface="+mn-lt"/>
                <a:cs typeface="+mn-lt"/>
              </a:rPr>
              <a:t>. 3. [</a:t>
            </a:r>
            <a:r>
              <a:rPr lang="en-US" err="1">
                <a:ea typeface="+mn-lt"/>
                <a:cs typeface="+mn-lt"/>
              </a:rPr>
              <a:t>část</a:t>
            </a:r>
            <a:r>
              <a:rPr lang="en-US">
                <a:ea typeface="+mn-lt"/>
                <a:cs typeface="+mn-lt"/>
              </a:rPr>
              <a:t>]. 1. </a:t>
            </a:r>
            <a:r>
              <a:rPr lang="en-US" err="1">
                <a:ea typeface="+mn-lt"/>
                <a:cs typeface="+mn-lt"/>
              </a:rPr>
              <a:t>vyd</a:t>
            </a:r>
            <a:r>
              <a:rPr lang="en-US">
                <a:ea typeface="+mn-lt"/>
                <a:cs typeface="+mn-lt"/>
              </a:rPr>
              <a:t>. Praha: </a:t>
            </a:r>
            <a:r>
              <a:rPr lang="en-US" err="1">
                <a:ea typeface="+mn-lt"/>
                <a:cs typeface="+mn-lt"/>
              </a:rPr>
              <a:t>Pressfoto</a:t>
            </a:r>
            <a:r>
              <a:rPr lang="en-US">
                <a:ea typeface="+mn-lt"/>
                <a:cs typeface="+mn-lt"/>
              </a:rPr>
              <a:t>, 1978 </a:t>
            </a:r>
            <a:endParaRPr lang="en-US"/>
          </a:p>
          <a:p>
            <a:pPr>
              <a:buClr>
                <a:srgbClr val="EEEBE3"/>
              </a:buClr>
            </a:pPr>
            <a:r>
              <a:rPr lang="en-US" err="1">
                <a:ea typeface="+mn-lt"/>
                <a:cs typeface="+mn-lt"/>
              </a:rPr>
              <a:t>Podle</a:t>
            </a:r>
            <a:r>
              <a:rPr lang="en-US">
                <a:ea typeface="+mn-lt"/>
                <a:cs typeface="+mn-lt"/>
              </a:rPr>
              <a:t> VYBÍRAL, Zdeněk. </a:t>
            </a:r>
            <a:r>
              <a:rPr lang="en-US" i="1" err="1">
                <a:ea typeface="+mn-lt"/>
                <a:cs typeface="+mn-lt"/>
              </a:rPr>
              <a:t>Lži</a:t>
            </a:r>
            <a:r>
              <a:rPr lang="en-US" i="1">
                <a:ea typeface="+mn-lt"/>
                <a:cs typeface="+mn-lt"/>
              </a:rPr>
              <a:t>, </a:t>
            </a:r>
            <a:r>
              <a:rPr lang="en-US" i="1" err="1">
                <a:ea typeface="+mn-lt"/>
                <a:cs typeface="+mn-lt"/>
              </a:rPr>
              <a:t>polopravdy</a:t>
            </a:r>
            <a:r>
              <a:rPr lang="en-US" i="1">
                <a:ea typeface="+mn-lt"/>
                <a:cs typeface="+mn-lt"/>
              </a:rPr>
              <a:t> a </a:t>
            </a:r>
            <a:r>
              <a:rPr lang="en-US" i="1" err="1">
                <a:ea typeface="+mn-lt"/>
                <a:cs typeface="+mn-lt"/>
              </a:rPr>
              <a:t>pravda</a:t>
            </a:r>
            <a:r>
              <a:rPr lang="en-US" i="1">
                <a:ea typeface="+mn-lt"/>
                <a:cs typeface="+mn-lt"/>
              </a:rPr>
              <a:t> v </a:t>
            </a:r>
            <a:r>
              <a:rPr lang="en-US" i="1" err="1">
                <a:ea typeface="+mn-lt"/>
                <a:cs typeface="+mn-lt"/>
              </a:rPr>
              <a:t>lidské</a:t>
            </a:r>
            <a:r>
              <a:rPr lang="en-US" i="1">
                <a:ea typeface="+mn-lt"/>
                <a:cs typeface="+mn-lt"/>
              </a:rPr>
              <a:t> </a:t>
            </a:r>
            <a:r>
              <a:rPr lang="en-US" i="1" err="1">
                <a:ea typeface="+mn-lt"/>
                <a:cs typeface="+mn-lt"/>
              </a:rPr>
              <a:t>komunikaci</a:t>
            </a:r>
            <a:r>
              <a:rPr lang="en-US">
                <a:ea typeface="+mn-lt"/>
                <a:cs typeface="+mn-lt"/>
              </a:rPr>
              <a:t>. Praha: </a:t>
            </a:r>
            <a:r>
              <a:rPr lang="en-US" err="1">
                <a:ea typeface="+mn-lt"/>
                <a:cs typeface="+mn-lt"/>
              </a:rPr>
              <a:t>Portál</a:t>
            </a:r>
            <a:r>
              <a:rPr lang="en-US">
                <a:ea typeface="+mn-lt"/>
                <a:cs typeface="+mn-lt"/>
              </a:rPr>
              <a:t>, 2003. </a:t>
            </a:r>
            <a:r>
              <a:rPr lang="en-US">
                <a:ea typeface="+mn-lt"/>
                <a:cs typeface="+mn-lt"/>
                <a:hlinkClick r:id="rId6"/>
              </a:rPr>
              <a:t>ISBN</a:t>
            </a:r>
            <a:r>
              <a:rPr lang="en-US">
                <a:ea typeface="+mn-lt"/>
                <a:cs typeface="+mn-lt"/>
              </a:rPr>
              <a:t> </a:t>
            </a:r>
            <a:r>
              <a:rPr lang="en-US">
                <a:ea typeface="+mn-lt"/>
                <a:cs typeface="+mn-lt"/>
                <a:hlinkClick r:id="rId7"/>
              </a:rPr>
              <a:t>80-7178-812-0</a:t>
            </a:r>
            <a:r>
              <a:rPr lang="en-US">
                <a:ea typeface="+mn-lt"/>
                <a:cs typeface="+mn-lt"/>
              </a:rPr>
              <a:t> </a:t>
            </a:r>
            <a:endParaRPr lang="en-US"/>
          </a:p>
          <a:p>
            <a:pPr>
              <a:buClr>
                <a:srgbClr val="EEEBE3"/>
              </a:buClr>
            </a:pPr>
            <a:r>
              <a:rPr lang="en-US">
                <a:ea typeface="+mn-lt"/>
                <a:cs typeface="+mn-lt"/>
              </a:rPr>
              <a:t> </a:t>
            </a:r>
            <a:r>
              <a:rPr lang="en-US">
                <a:ea typeface="+mn-lt"/>
                <a:cs typeface="+mn-lt"/>
                <a:hlinkClick r:id="rId8"/>
              </a:rPr>
              <a:t>NAKONEČNÝ, Milan</a:t>
            </a:r>
            <a:r>
              <a:rPr lang="en-US">
                <a:ea typeface="+mn-lt"/>
                <a:cs typeface="+mn-lt"/>
              </a:rPr>
              <a:t>. </a:t>
            </a:r>
            <a:r>
              <a:rPr lang="en-US" i="1" err="1">
                <a:ea typeface="+mn-lt"/>
                <a:cs typeface="+mn-lt"/>
              </a:rPr>
              <a:t>Sociální</a:t>
            </a:r>
            <a:r>
              <a:rPr lang="en-US" i="1">
                <a:ea typeface="+mn-lt"/>
                <a:cs typeface="+mn-lt"/>
              </a:rPr>
              <a:t> </a:t>
            </a:r>
            <a:r>
              <a:rPr lang="en-US" i="1" err="1">
                <a:ea typeface="+mn-lt"/>
                <a:cs typeface="+mn-lt"/>
              </a:rPr>
              <a:t>psychologie</a:t>
            </a:r>
            <a:r>
              <a:rPr lang="en-US">
                <a:ea typeface="+mn-lt"/>
                <a:cs typeface="+mn-lt"/>
              </a:rPr>
              <a:t>. Praha: Academia, 2009. </a:t>
            </a:r>
            <a:r>
              <a:rPr lang="en-US">
                <a:ea typeface="+mn-lt"/>
                <a:cs typeface="+mn-lt"/>
                <a:hlinkClick r:id="rId6"/>
              </a:rPr>
              <a:t>ISBN</a:t>
            </a:r>
            <a:r>
              <a:rPr lang="en-US">
                <a:ea typeface="+mn-lt"/>
                <a:cs typeface="+mn-lt"/>
              </a:rPr>
              <a:t> </a:t>
            </a:r>
            <a:r>
              <a:rPr lang="en-US">
                <a:ea typeface="+mn-lt"/>
                <a:cs typeface="+mn-lt"/>
                <a:hlinkClick r:id="rId9"/>
              </a:rPr>
              <a:t>978-80-200-1679-9</a:t>
            </a:r>
            <a:r>
              <a:rPr lang="en-US">
                <a:ea typeface="+mn-lt"/>
                <a:cs typeface="+mn-lt"/>
              </a:rPr>
              <a:t> </a:t>
            </a:r>
            <a:endParaRPr lang="en-US"/>
          </a:p>
          <a:p>
            <a:pPr>
              <a:buClr>
                <a:srgbClr val="EEEBE3"/>
              </a:buClr>
            </a:pPr>
            <a:r>
              <a:rPr lang="en-US">
                <a:ea typeface="+mn-lt"/>
                <a:cs typeface="+mn-lt"/>
              </a:rPr>
              <a:t>ŠKODA, Jiří; FISCHER, Slavomil. </a:t>
            </a:r>
            <a:r>
              <a:rPr lang="en-US" i="1" err="1">
                <a:ea typeface="+mn-lt"/>
                <a:cs typeface="+mn-lt"/>
              </a:rPr>
              <a:t>Speciální</a:t>
            </a:r>
            <a:r>
              <a:rPr lang="en-US" i="1">
                <a:ea typeface="+mn-lt"/>
                <a:cs typeface="+mn-lt"/>
              </a:rPr>
              <a:t> </a:t>
            </a:r>
            <a:r>
              <a:rPr lang="en-US" i="1" err="1">
                <a:ea typeface="+mn-lt"/>
                <a:cs typeface="+mn-lt"/>
              </a:rPr>
              <a:t>pedagogika</a:t>
            </a:r>
            <a:r>
              <a:rPr lang="en-US" i="1">
                <a:ea typeface="+mn-lt"/>
                <a:cs typeface="+mn-lt"/>
              </a:rPr>
              <a:t> : </a:t>
            </a:r>
            <a:r>
              <a:rPr lang="en-US" i="1" err="1">
                <a:ea typeface="+mn-lt"/>
                <a:cs typeface="+mn-lt"/>
              </a:rPr>
              <a:t>edukace</a:t>
            </a:r>
            <a:r>
              <a:rPr lang="en-US" i="1">
                <a:ea typeface="+mn-lt"/>
                <a:cs typeface="+mn-lt"/>
              </a:rPr>
              <a:t> a </a:t>
            </a:r>
            <a:r>
              <a:rPr lang="en-US" i="1" err="1">
                <a:ea typeface="+mn-lt"/>
                <a:cs typeface="+mn-lt"/>
              </a:rPr>
              <a:t>rozvoj</a:t>
            </a:r>
            <a:r>
              <a:rPr lang="en-US" i="1">
                <a:ea typeface="+mn-lt"/>
                <a:cs typeface="+mn-lt"/>
              </a:rPr>
              <a:t> </a:t>
            </a:r>
            <a:r>
              <a:rPr lang="en-US" i="1" err="1">
                <a:ea typeface="+mn-lt"/>
                <a:cs typeface="+mn-lt"/>
              </a:rPr>
              <a:t>osob</a:t>
            </a:r>
            <a:r>
              <a:rPr lang="en-US" i="1">
                <a:ea typeface="+mn-lt"/>
                <a:cs typeface="+mn-lt"/>
              </a:rPr>
              <a:t> se </a:t>
            </a:r>
            <a:r>
              <a:rPr lang="en-US" i="1" err="1">
                <a:ea typeface="+mn-lt"/>
                <a:cs typeface="+mn-lt"/>
              </a:rPr>
              <a:t>somatickým</a:t>
            </a:r>
            <a:r>
              <a:rPr lang="en-US" i="1">
                <a:ea typeface="+mn-lt"/>
                <a:cs typeface="+mn-lt"/>
              </a:rPr>
              <a:t>, </a:t>
            </a:r>
            <a:r>
              <a:rPr lang="en-US" i="1" err="1">
                <a:ea typeface="+mn-lt"/>
                <a:cs typeface="+mn-lt"/>
              </a:rPr>
              <a:t>psychickým</a:t>
            </a:r>
            <a:r>
              <a:rPr lang="en-US" i="1">
                <a:ea typeface="+mn-lt"/>
                <a:cs typeface="+mn-lt"/>
              </a:rPr>
              <a:t> a </a:t>
            </a:r>
            <a:r>
              <a:rPr lang="en-US" i="1" err="1">
                <a:ea typeface="+mn-lt"/>
                <a:cs typeface="+mn-lt"/>
              </a:rPr>
              <a:t>sociálním</a:t>
            </a:r>
            <a:r>
              <a:rPr lang="en-US" i="1">
                <a:ea typeface="+mn-lt"/>
                <a:cs typeface="+mn-lt"/>
              </a:rPr>
              <a:t> </a:t>
            </a:r>
            <a:r>
              <a:rPr lang="en-US" i="1" err="1">
                <a:ea typeface="+mn-lt"/>
                <a:cs typeface="+mn-lt"/>
              </a:rPr>
              <a:t>znevýhodněním</a:t>
            </a:r>
            <a:r>
              <a:rPr lang="en-US">
                <a:ea typeface="+mn-lt"/>
                <a:cs typeface="+mn-lt"/>
              </a:rPr>
              <a:t>. Praha: Triton, 2003. 208 s. </a:t>
            </a:r>
            <a:r>
              <a:rPr lang="en-US">
                <a:ea typeface="+mn-lt"/>
                <a:cs typeface="+mn-lt"/>
                <a:hlinkClick r:id="rId6"/>
              </a:rPr>
              <a:t>ISBN</a:t>
            </a:r>
            <a:r>
              <a:rPr lang="en-US">
                <a:ea typeface="+mn-lt"/>
                <a:cs typeface="+mn-lt"/>
              </a:rPr>
              <a:t> </a:t>
            </a:r>
            <a:r>
              <a:rPr lang="en-US">
                <a:ea typeface="+mn-lt"/>
                <a:cs typeface="+mn-lt"/>
                <a:hlinkClick r:id="rId10"/>
              </a:rPr>
              <a:t>978-80-7387-014-0</a:t>
            </a:r>
            <a:r>
              <a:rPr lang="en-US">
                <a:ea typeface="+mn-lt"/>
                <a:cs typeface="+mn-lt"/>
              </a:rPr>
              <a:t> </a:t>
            </a:r>
            <a:endParaRPr lang="en-US"/>
          </a:p>
          <a:p>
            <a:pPr>
              <a:buClr>
                <a:srgbClr val="EEEBE3"/>
              </a:buClr>
            </a:pPr>
            <a:r>
              <a:rPr lang="en-US">
                <a:ea typeface="+mn-lt"/>
                <a:cs typeface="+mn-lt"/>
              </a:rPr>
              <a:t>MLEZIVA, Emil. </a:t>
            </a:r>
            <a:r>
              <a:rPr lang="en-US" i="1" err="1">
                <a:ea typeface="+mn-lt"/>
                <a:cs typeface="+mn-lt"/>
              </a:rPr>
              <a:t>Encyklopedie</a:t>
            </a:r>
            <a:r>
              <a:rPr lang="en-US" i="1">
                <a:ea typeface="+mn-lt"/>
                <a:cs typeface="+mn-lt"/>
              </a:rPr>
              <a:t> </a:t>
            </a:r>
            <a:r>
              <a:rPr lang="en-US" i="1" err="1">
                <a:ea typeface="+mn-lt"/>
                <a:cs typeface="+mn-lt"/>
              </a:rPr>
              <a:t>lži</a:t>
            </a:r>
            <a:r>
              <a:rPr lang="en-US" i="1">
                <a:ea typeface="+mn-lt"/>
                <a:cs typeface="+mn-lt"/>
              </a:rPr>
              <a:t> : </a:t>
            </a:r>
            <a:r>
              <a:rPr lang="en-US" i="1" err="1">
                <a:ea typeface="+mn-lt"/>
                <a:cs typeface="+mn-lt"/>
              </a:rPr>
              <a:t>podvádění</a:t>
            </a:r>
            <a:r>
              <a:rPr lang="en-US" i="1">
                <a:ea typeface="+mn-lt"/>
                <a:cs typeface="+mn-lt"/>
              </a:rPr>
              <a:t> a </a:t>
            </a:r>
            <a:r>
              <a:rPr lang="en-US" i="1" err="1">
                <a:ea typeface="+mn-lt"/>
                <a:cs typeface="+mn-lt"/>
              </a:rPr>
              <a:t>klamání</a:t>
            </a:r>
            <a:r>
              <a:rPr lang="en-US" i="1">
                <a:ea typeface="+mn-lt"/>
                <a:cs typeface="+mn-lt"/>
              </a:rPr>
              <a:t> s </a:t>
            </a:r>
            <a:r>
              <a:rPr lang="en-US" i="1" err="1">
                <a:ea typeface="+mn-lt"/>
                <a:cs typeface="+mn-lt"/>
              </a:rPr>
              <a:t>příklady</a:t>
            </a:r>
            <a:r>
              <a:rPr lang="en-US" i="1">
                <a:ea typeface="+mn-lt"/>
                <a:cs typeface="+mn-lt"/>
              </a:rPr>
              <a:t> a </a:t>
            </a:r>
            <a:r>
              <a:rPr lang="en-US" i="1" err="1">
                <a:ea typeface="+mn-lt"/>
                <a:cs typeface="+mn-lt"/>
              </a:rPr>
              <a:t>obrana</a:t>
            </a:r>
            <a:r>
              <a:rPr lang="en-US" i="1">
                <a:ea typeface="+mn-lt"/>
                <a:cs typeface="+mn-lt"/>
              </a:rPr>
              <a:t> </a:t>
            </a:r>
            <a:r>
              <a:rPr lang="en-US" i="1" err="1">
                <a:ea typeface="+mn-lt"/>
                <a:cs typeface="+mn-lt"/>
              </a:rPr>
              <a:t>proti</a:t>
            </a:r>
            <a:r>
              <a:rPr lang="en-US" i="1">
                <a:ea typeface="+mn-lt"/>
                <a:cs typeface="+mn-lt"/>
              </a:rPr>
              <a:t> </a:t>
            </a:r>
            <a:r>
              <a:rPr lang="en-US" i="1" err="1">
                <a:ea typeface="+mn-lt"/>
                <a:cs typeface="+mn-lt"/>
              </a:rPr>
              <a:t>nim</a:t>
            </a:r>
            <a:r>
              <a:rPr lang="en-US">
                <a:ea typeface="+mn-lt"/>
                <a:cs typeface="+mn-lt"/>
              </a:rPr>
              <a:t>. Praha: </a:t>
            </a:r>
            <a:r>
              <a:rPr lang="en-US" err="1">
                <a:ea typeface="+mn-lt"/>
                <a:cs typeface="+mn-lt"/>
              </a:rPr>
              <a:t>Vyšehrad</a:t>
            </a:r>
            <a:r>
              <a:rPr lang="en-US">
                <a:ea typeface="+mn-lt"/>
                <a:cs typeface="+mn-lt"/>
              </a:rPr>
              <a:t>, 2000. </a:t>
            </a:r>
            <a:r>
              <a:rPr lang="en-US">
                <a:ea typeface="+mn-lt"/>
                <a:cs typeface="+mn-lt"/>
                <a:hlinkClick r:id="rId6"/>
              </a:rPr>
              <a:t>ISBN</a:t>
            </a:r>
            <a:r>
              <a:rPr lang="en-US">
                <a:ea typeface="+mn-lt"/>
                <a:cs typeface="+mn-lt"/>
              </a:rPr>
              <a:t> </a:t>
            </a:r>
            <a:r>
              <a:rPr lang="en-US">
                <a:ea typeface="+mn-lt"/>
                <a:cs typeface="+mn-lt"/>
                <a:hlinkClick r:id="rId11"/>
              </a:rPr>
              <a:t>80-7021-391-4</a:t>
            </a:r>
            <a:r>
              <a:rPr lang="en-US">
                <a:ea typeface="+mn-lt"/>
                <a:cs typeface="+mn-lt"/>
              </a:rPr>
              <a:t>. </a:t>
            </a:r>
            <a:endParaRPr lang="en-US"/>
          </a:p>
          <a:p>
            <a:pPr>
              <a:buClr>
                <a:srgbClr val="EEEBE3"/>
              </a:buClr>
            </a:pPr>
            <a:r>
              <a:rPr lang="en-US">
                <a:ea typeface="+mn-lt"/>
                <a:cs typeface="+mn-lt"/>
              </a:rPr>
              <a:t>  </a:t>
            </a:r>
            <a:endParaRPr lang="en-US"/>
          </a:p>
          <a:p>
            <a:pPr>
              <a:buClr>
                <a:srgbClr val="EEEBE3"/>
              </a:buClr>
            </a:pPr>
            <a:r>
              <a:rPr lang="en-US">
                <a:ea typeface="+mn-lt"/>
                <a:cs typeface="+mn-lt"/>
              </a:rPr>
              <a:t>  </a:t>
            </a:r>
            <a:endParaRPr lang="en-US"/>
          </a:p>
        </p:txBody>
      </p:sp>
    </p:spTree>
    <p:extLst>
      <p:ext uri="{BB962C8B-B14F-4D97-AF65-F5344CB8AC3E}">
        <p14:creationId xmlns:p14="http://schemas.microsoft.com/office/powerpoint/2010/main" val="3420222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88630B-5A48-9D91-BC90-616E08E32594}"/>
              </a:ext>
            </a:extLst>
          </p:cNvPr>
          <p:cNvSpPr>
            <a:spLocks noGrp="1"/>
          </p:cNvSpPr>
          <p:nvPr>
            <p:ph type="title"/>
          </p:nvPr>
        </p:nvSpPr>
        <p:spPr/>
        <p:txBody>
          <a:bodyPr/>
          <a:lstStyle/>
          <a:p>
            <a:r>
              <a:rPr lang="cs-CZ">
                <a:latin typeface="Calibri Light"/>
                <a:cs typeface="Calibri Light"/>
              </a:rPr>
              <a:t>Definice lhaní a lži:</a:t>
            </a:r>
            <a:endParaRPr lang="cs-CZ">
              <a:latin typeface="Calibri Light"/>
              <a:ea typeface="Calibri Light"/>
              <a:cs typeface="Calibri Light"/>
            </a:endParaRPr>
          </a:p>
        </p:txBody>
      </p:sp>
      <p:sp>
        <p:nvSpPr>
          <p:cNvPr id="3" name="Zástupný obsah 2">
            <a:extLst>
              <a:ext uri="{FF2B5EF4-FFF2-40B4-BE49-F238E27FC236}">
                <a16:creationId xmlns:a16="http://schemas.microsoft.com/office/drawing/2014/main" id="{9F774DC0-8F7A-9074-77D0-A4AFAE0A142B}"/>
              </a:ext>
            </a:extLst>
          </p:cNvPr>
          <p:cNvSpPr>
            <a:spLocks noGrp="1"/>
          </p:cNvSpPr>
          <p:nvPr>
            <p:ph idx="1"/>
          </p:nvPr>
        </p:nvSpPr>
        <p:spPr>
          <a:xfrm>
            <a:off x="1097280" y="1802894"/>
            <a:ext cx="9954491" cy="3264071"/>
          </a:xfrm>
        </p:spPr>
        <p:txBody>
          <a:bodyPr vert="horz" lIns="0" tIns="45720" rIns="0" bIns="45720" rtlCol="0" anchor="t">
            <a:normAutofit/>
          </a:bodyPr>
          <a:lstStyle/>
          <a:p>
            <a:r>
              <a:rPr lang="cs-CZ" sz="2400">
                <a:solidFill>
                  <a:schemeClr val="tx1"/>
                </a:solidFill>
                <a:latin typeface="Calibri"/>
                <a:ea typeface="+mn-lt"/>
                <a:cs typeface="+mn-lt"/>
              </a:rPr>
              <a:t>„úspěšný či neúspěšný záměrný akt, jehož cílem je v někom bez předchozího varování vzbudit přesvědčení, které my sami považujeme za nepravdivé“</a:t>
            </a:r>
          </a:p>
          <a:p>
            <a:r>
              <a:rPr lang="cs-CZ" sz="2400">
                <a:solidFill>
                  <a:schemeClr val="tx1"/>
                </a:solidFill>
                <a:latin typeface="Calibri"/>
                <a:ea typeface="+mn-lt"/>
                <a:cs typeface="+mn-lt"/>
              </a:rPr>
              <a:t> (</a:t>
            </a:r>
            <a:r>
              <a:rPr lang="cs-CZ" sz="2400" err="1">
                <a:solidFill>
                  <a:schemeClr val="tx1"/>
                </a:solidFill>
                <a:latin typeface="Calibri"/>
                <a:ea typeface="+mn-lt"/>
                <a:cs typeface="+mn-lt"/>
              </a:rPr>
              <a:t>Vrij</a:t>
            </a:r>
            <a:r>
              <a:rPr lang="cs-CZ" sz="2400">
                <a:solidFill>
                  <a:schemeClr val="tx1"/>
                </a:solidFill>
                <a:latin typeface="Calibri"/>
                <a:ea typeface="+mn-lt"/>
                <a:cs typeface="+mn-lt"/>
              </a:rPr>
              <a:t>, 2007, s. 82) </a:t>
            </a:r>
            <a:endParaRPr lang="cs-CZ" sz="2400">
              <a:solidFill>
                <a:schemeClr val="tx1"/>
              </a:solidFill>
              <a:latin typeface="Calibri"/>
              <a:ea typeface="Calibri"/>
              <a:cs typeface="Calibri"/>
            </a:endParaRPr>
          </a:p>
          <a:p>
            <a:r>
              <a:rPr lang="cs-CZ" sz="2400">
                <a:solidFill>
                  <a:schemeClr val="tx1"/>
                </a:solidFill>
                <a:latin typeface="Calibri"/>
                <a:ea typeface="+mn-lt"/>
                <a:cs typeface="+mn-lt"/>
              </a:rPr>
              <a:t>Lež jako produkt lhaní podle této definice musí zahrnovat:</a:t>
            </a:r>
            <a:endParaRPr lang="cs-CZ" sz="2400">
              <a:solidFill>
                <a:schemeClr val="tx1"/>
              </a:solidFill>
              <a:latin typeface="Calibri"/>
              <a:ea typeface="Calibri"/>
              <a:cs typeface="Calibri"/>
            </a:endParaRPr>
          </a:p>
          <a:p>
            <a:pPr marL="566420" lvl="2"/>
            <a:r>
              <a:rPr lang="cs-CZ" sz="2400">
                <a:solidFill>
                  <a:schemeClr val="tx1"/>
                </a:solidFill>
                <a:latin typeface="Calibri"/>
                <a:ea typeface="+mn-lt"/>
                <a:cs typeface="+mn-lt"/>
              </a:rPr>
              <a:t>úmysl lhát </a:t>
            </a:r>
            <a:endParaRPr lang="cs-CZ" sz="2400">
              <a:solidFill>
                <a:schemeClr val="tx1"/>
              </a:solidFill>
              <a:latin typeface="Calibri"/>
              <a:ea typeface="Calibri"/>
              <a:cs typeface="Calibri"/>
            </a:endParaRPr>
          </a:p>
          <a:p>
            <a:pPr marL="566420" lvl="2"/>
            <a:r>
              <a:rPr lang="cs-CZ" sz="2400">
                <a:solidFill>
                  <a:schemeClr val="tx1"/>
                </a:solidFill>
                <a:latin typeface="Calibri"/>
                <a:ea typeface="+mn-lt"/>
                <a:cs typeface="+mn-lt"/>
              </a:rPr>
              <a:t>nevědomost o tomto úmyslu u toho, komu jedinec lže</a:t>
            </a:r>
            <a:endParaRPr lang="cs-CZ" sz="2400">
              <a:solidFill>
                <a:schemeClr val="tx1"/>
              </a:solidFill>
              <a:latin typeface="Calibri"/>
              <a:ea typeface="Calibri"/>
              <a:cs typeface="Calibri"/>
            </a:endParaRPr>
          </a:p>
          <a:p>
            <a:endParaRPr lang="cs-CZ">
              <a:solidFill>
                <a:schemeClr val="tx1"/>
              </a:solidFill>
              <a:cs typeface="Calibri"/>
            </a:endParaRPr>
          </a:p>
          <a:p>
            <a:endParaRPr lang="cs-CZ">
              <a:solidFill>
                <a:schemeClr val="tx1"/>
              </a:solidFill>
              <a:cs typeface="Calibri"/>
            </a:endParaRPr>
          </a:p>
          <a:p>
            <a:endParaRPr lang="cs-CZ">
              <a:solidFill>
                <a:schemeClr val="tx1"/>
              </a:solidFill>
              <a:cs typeface="Calibri"/>
            </a:endParaRPr>
          </a:p>
          <a:p>
            <a:endParaRPr lang="cs-CZ">
              <a:solidFill>
                <a:schemeClr val="tx1"/>
              </a:solidFill>
              <a:ea typeface="Calibri"/>
              <a:cs typeface="Calibri"/>
            </a:endParaRPr>
          </a:p>
        </p:txBody>
      </p:sp>
    </p:spTree>
    <p:extLst>
      <p:ext uri="{BB962C8B-B14F-4D97-AF65-F5344CB8AC3E}">
        <p14:creationId xmlns:p14="http://schemas.microsoft.com/office/powerpoint/2010/main" val="644165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FA0D17-835F-EDA2-E473-626EEFEAE2DA}"/>
              </a:ext>
            </a:extLst>
          </p:cNvPr>
          <p:cNvSpPr>
            <a:spLocks noGrp="1"/>
          </p:cNvSpPr>
          <p:nvPr>
            <p:ph type="title"/>
          </p:nvPr>
        </p:nvSpPr>
        <p:spPr>
          <a:xfrm>
            <a:off x="1097280" y="286603"/>
            <a:ext cx="10058400" cy="1450757"/>
          </a:xfrm>
        </p:spPr>
        <p:txBody>
          <a:bodyPr>
            <a:normAutofit/>
          </a:bodyPr>
          <a:lstStyle/>
          <a:p>
            <a:r>
              <a:rPr lang="cs-CZ">
                <a:latin typeface="Calibri Light"/>
                <a:ea typeface="+mj-lt"/>
                <a:cs typeface="+mj-lt"/>
              </a:rPr>
              <a:t>Lhaní se může objevovat v následujících podobách: </a:t>
            </a:r>
          </a:p>
        </p:txBody>
      </p:sp>
      <p:graphicFrame>
        <p:nvGraphicFramePr>
          <p:cNvPr id="20" name="Zástupný obsah 2">
            <a:extLst>
              <a:ext uri="{FF2B5EF4-FFF2-40B4-BE49-F238E27FC236}">
                <a16:creationId xmlns:a16="http://schemas.microsoft.com/office/drawing/2014/main" id="{63CA6F49-2F51-FC1D-952D-4E358B01C9BC}"/>
              </a:ext>
            </a:extLst>
          </p:cNvPr>
          <p:cNvGraphicFramePr>
            <a:graphicFrameLocks noGrp="1"/>
          </p:cNvGraphicFramePr>
          <p:nvPr>
            <p:ph idx="1"/>
            <p:extLst>
              <p:ext uri="{D42A27DB-BD31-4B8C-83A1-F6EECF244321}">
                <p14:modId xmlns:p14="http://schemas.microsoft.com/office/powerpoint/2010/main" val="3432627606"/>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6869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47CDAB2D-71BA-E6C5-3A1A-D177F5D47EB3}"/>
              </a:ext>
            </a:extLst>
          </p:cNvPr>
          <p:cNvSpPr>
            <a:spLocks noGrp="1"/>
          </p:cNvSpPr>
          <p:nvPr>
            <p:ph type="title"/>
          </p:nvPr>
        </p:nvSpPr>
        <p:spPr>
          <a:xfrm>
            <a:off x="492370" y="516835"/>
            <a:ext cx="3084844" cy="5772840"/>
          </a:xfrm>
        </p:spPr>
        <p:txBody>
          <a:bodyPr anchor="ctr">
            <a:normAutofit/>
          </a:bodyPr>
          <a:lstStyle/>
          <a:p>
            <a:r>
              <a:rPr lang="cs-CZ" sz="3600">
                <a:solidFill>
                  <a:srgbClr val="FFFFFF"/>
                </a:solidFill>
                <a:latin typeface="Calibri Light"/>
                <a:ea typeface="+mj-lt"/>
                <a:cs typeface="+mj-lt"/>
              </a:rPr>
              <a:t>Typy lží</a:t>
            </a:r>
            <a:endParaRPr lang="cs-CZ" sz="3600">
              <a:solidFill>
                <a:srgbClr val="FFFFFF"/>
              </a:solidFill>
              <a:latin typeface="Calibri Light"/>
            </a:endParaRPr>
          </a:p>
        </p:txBody>
      </p:sp>
      <p:sp>
        <p:nvSpPr>
          <p:cNvPr id="17"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8" name="Zástupný obsah 2">
            <a:extLst>
              <a:ext uri="{FF2B5EF4-FFF2-40B4-BE49-F238E27FC236}">
                <a16:creationId xmlns:a16="http://schemas.microsoft.com/office/drawing/2014/main" id="{DB96DAC6-B9D6-CED3-EE0B-5D3CC68B48E2}"/>
              </a:ext>
            </a:extLst>
          </p:cNvPr>
          <p:cNvGraphicFramePr>
            <a:graphicFrameLocks noGrp="1"/>
          </p:cNvGraphicFramePr>
          <p:nvPr>
            <p:ph idx="1"/>
            <p:extLst>
              <p:ext uri="{D42A27DB-BD31-4B8C-83A1-F6EECF244321}">
                <p14:modId xmlns:p14="http://schemas.microsoft.com/office/powerpoint/2010/main" val="2066661557"/>
              </p:ext>
            </p:extLst>
          </p:nvPr>
        </p:nvGraphicFramePr>
        <p:xfrm>
          <a:off x="5028734" y="1025245"/>
          <a:ext cx="5919134" cy="47534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7998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BD5764-EADE-8F1F-F7A4-135810DCF937}"/>
              </a:ext>
            </a:extLst>
          </p:cNvPr>
          <p:cNvSpPr>
            <a:spLocks noGrp="1"/>
          </p:cNvSpPr>
          <p:nvPr>
            <p:ph type="title"/>
          </p:nvPr>
        </p:nvSpPr>
        <p:spPr/>
        <p:txBody>
          <a:bodyPr/>
          <a:lstStyle/>
          <a:p>
            <a:r>
              <a:rPr lang="cs-CZ">
                <a:cs typeface="Calibri Light"/>
              </a:rPr>
              <a:t>Kognitivní lingvistika</a:t>
            </a:r>
            <a:endParaRPr lang="cs-CZ"/>
          </a:p>
        </p:txBody>
      </p:sp>
      <p:sp>
        <p:nvSpPr>
          <p:cNvPr id="3" name="Zástupný obsah 2">
            <a:extLst>
              <a:ext uri="{FF2B5EF4-FFF2-40B4-BE49-F238E27FC236}">
                <a16:creationId xmlns:a16="http://schemas.microsoft.com/office/drawing/2014/main" id="{CAF96083-32F0-1460-F76C-45572D6CDA9D}"/>
              </a:ext>
            </a:extLst>
          </p:cNvPr>
          <p:cNvSpPr>
            <a:spLocks noGrp="1"/>
          </p:cNvSpPr>
          <p:nvPr>
            <p:ph idx="1"/>
          </p:nvPr>
        </p:nvSpPr>
        <p:spPr/>
        <p:txBody>
          <a:bodyPr vert="horz" lIns="0" tIns="45720" rIns="0" bIns="45720" rtlCol="0" anchor="t">
            <a:normAutofit/>
          </a:bodyPr>
          <a:lstStyle/>
          <a:p>
            <a:pPr>
              <a:lnSpc>
                <a:spcPct val="100000"/>
              </a:lnSpc>
              <a:spcBef>
                <a:spcPts val="0"/>
              </a:spcBef>
              <a:spcAft>
                <a:spcPts val="0"/>
              </a:spcAft>
              <a:buChar char="•"/>
            </a:pPr>
            <a:r>
              <a:rPr lang="cs-CZ" sz="2400">
                <a:ea typeface="+mn-lt"/>
                <a:cs typeface="+mn-lt"/>
              </a:rPr>
              <a:t>z pohledu kognitivní lingvistiky budeme lež zkoumat ve vztahu: „jazyk a naše mysl“</a:t>
            </a:r>
            <a:endParaRPr lang="en-US" sz="2400">
              <a:ea typeface="+mn-lt"/>
              <a:cs typeface="+mn-lt"/>
            </a:endParaRPr>
          </a:p>
          <a:p>
            <a:pPr>
              <a:lnSpc>
                <a:spcPct val="100000"/>
              </a:lnSpc>
              <a:spcBef>
                <a:spcPts val="0"/>
              </a:spcBef>
              <a:spcAft>
                <a:spcPts val="0"/>
              </a:spcAft>
              <a:buChar char="•"/>
            </a:pPr>
            <a:r>
              <a:rPr lang="cs-CZ" sz="2400">
                <a:ea typeface="+mn-lt"/>
                <a:cs typeface="+mn-lt"/>
              </a:rPr>
              <a:t> jestliže kognice je: „souhrn operací a pochodů, prostřednictvím kterých si člověk uvědomuje a poznává svět i sebe samého; kognitivní procesy, poznávání“, my se budeme zabývat tím jaký souhrn operací a pochodů vede ke lhaní z pohledu konceptualizace uchopíme lhaní otázkou: „Jak je v češtině konceptualizované lhaní?“</a:t>
            </a:r>
            <a:endParaRPr lang="en-US" sz="2400">
              <a:ea typeface="+mn-lt"/>
              <a:cs typeface="+mn-lt"/>
            </a:endParaRPr>
          </a:p>
          <a:p>
            <a:pPr>
              <a:lnSpc>
                <a:spcPct val="100000"/>
              </a:lnSpc>
              <a:spcBef>
                <a:spcPts val="0"/>
              </a:spcBef>
              <a:spcAft>
                <a:spcPts val="0"/>
              </a:spcAft>
              <a:buChar char="•"/>
            </a:pPr>
            <a:r>
              <a:rPr lang="cs-CZ" sz="2400">
                <a:ea typeface="+mn-lt"/>
                <a:cs typeface="+mn-lt"/>
              </a:rPr>
              <a:t>naším přínosem bude pokus zachytit a pojmenovat lhaní v ČZJ z pohledu kognitivní lingvistiky </a:t>
            </a:r>
            <a:endParaRPr lang="en-US" sz="2400">
              <a:ea typeface="+mn-lt"/>
              <a:cs typeface="+mn-lt"/>
            </a:endParaRPr>
          </a:p>
          <a:p>
            <a:endParaRPr lang="cs-CZ">
              <a:cs typeface="Calibri"/>
            </a:endParaRPr>
          </a:p>
        </p:txBody>
      </p:sp>
    </p:spTree>
    <p:extLst>
      <p:ext uri="{BB962C8B-B14F-4D97-AF65-F5344CB8AC3E}">
        <p14:creationId xmlns:p14="http://schemas.microsoft.com/office/powerpoint/2010/main" val="3329151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66A94C-1172-A63F-F42F-1DA3118D0206}"/>
              </a:ext>
            </a:extLst>
          </p:cNvPr>
          <p:cNvSpPr>
            <a:spLocks noGrp="1"/>
          </p:cNvSpPr>
          <p:nvPr>
            <p:ph type="title"/>
          </p:nvPr>
        </p:nvSpPr>
        <p:spPr/>
        <p:txBody>
          <a:bodyPr/>
          <a:lstStyle/>
          <a:p>
            <a:r>
              <a:rPr lang="cs-CZ">
                <a:cs typeface="Calibri Light"/>
              </a:rPr>
              <a:t>Metafora</a:t>
            </a:r>
            <a:endParaRPr lang="cs-CZ"/>
          </a:p>
        </p:txBody>
      </p:sp>
      <p:sp>
        <p:nvSpPr>
          <p:cNvPr id="6" name="Zástupný obsah 5">
            <a:extLst>
              <a:ext uri="{FF2B5EF4-FFF2-40B4-BE49-F238E27FC236}">
                <a16:creationId xmlns:a16="http://schemas.microsoft.com/office/drawing/2014/main" id="{DAA5B682-8FF8-AC98-2EBC-11CD8F7018BD}"/>
              </a:ext>
            </a:extLst>
          </p:cNvPr>
          <p:cNvSpPr>
            <a:spLocks noGrp="1"/>
          </p:cNvSpPr>
          <p:nvPr>
            <p:ph idx="1"/>
          </p:nvPr>
        </p:nvSpPr>
        <p:spPr>
          <a:xfrm>
            <a:off x="1100269" y="1711263"/>
            <a:ext cx="10506635" cy="4812254"/>
          </a:xfrm>
        </p:spPr>
        <p:txBody>
          <a:bodyPr vert="horz" lIns="0" tIns="45720" rIns="0" bIns="45720" rtlCol="0" anchor="t">
            <a:noAutofit/>
          </a:bodyPr>
          <a:lstStyle/>
          <a:p>
            <a:pPr>
              <a:buFont typeface="Calibri"/>
              <a:buChar char=" "/>
            </a:pPr>
            <a:r>
              <a:rPr lang="cs-CZ" sz="2400" dirty="0">
                <a:solidFill>
                  <a:schemeClr val="tx1"/>
                </a:solidFill>
                <a:ea typeface="+mn-lt"/>
                <a:cs typeface="+mn-lt"/>
              </a:rPr>
              <a:t>- George </a:t>
            </a:r>
            <a:r>
              <a:rPr lang="cs-CZ" sz="2400" dirty="0" err="1">
                <a:solidFill>
                  <a:schemeClr val="tx1"/>
                </a:solidFill>
                <a:ea typeface="+mn-lt"/>
                <a:cs typeface="+mn-lt"/>
              </a:rPr>
              <a:t>Lakoff</a:t>
            </a:r>
            <a:r>
              <a:rPr lang="cs-CZ" sz="2400" dirty="0">
                <a:solidFill>
                  <a:schemeClr val="tx1"/>
                </a:solidFill>
                <a:ea typeface="+mn-lt"/>
                <a:cs typeface="+mn-lt"/>
              </a:rPr>
              <a:t> a Mark Johnson: </a:t>
            </a:r>
            <a:r>
              <a:rPr lang="cs-CZ" sz="2400" b="1" dirty="0">
                <a:solidFill>
                  <a:schemeClr val="tx1"/>
                </a:solidFill>
                <a:ea typeface="+mn-lt"/>
                <a:cs typeface="+mn-lt"/>
              </a:rPr>
              <a:t>"Metafora prostupuje náš každodenní život, a to nejenom v jazyce, nýbrž i v myšlení a činnosti. Náš obyčejný pojmový systém, v jehož rámci jednak myslíme, jednak i jednáme, má v podstatě metaforickou podobu.“ </a:t>
            </a:r>
            <a:r>
              <a:rPr lang="cs-CZ" sz="2400" dirty="0">
                <a:solidFill>
                  <a:schemeClr val="tx1"/>
                </a:solidFill>
                <a:ea typeface="+mn-lt"/>
                <a:cs typeface="+mn-lt"/>
              </a:rPr>
              <a:t> </a:t>
            </a:r>
            <a:endParaRPr lang="cs-CZ" dirty="0">
              <a:solidFill>
                <a:schemeClr val="tx1"/>
              </a:solidFill>
              <a:cs typeface="Calibri" panose="020F0502020204030204"/>
            </a:endParaRPr>
          </a:p>
          <a:p>
            <a:pPr>
              <a:buFont typeface="Calibri"/>
              <a:buChar char=" "/>
            </a:pPr>
            <a:r>
              <a:rPr lang="cs-CZ" sz="2400" dirty="0">
                <a:solidFill>
                  <a:schemeClr val="tx1"/>
                </a:solidFill>
                <a:ea typeface="+mn-lt"/>
                <a:cs typeface="+mn-lt"/>
              </a:rPr>
              <a:t>- pomáhá vysvětlit myšlenku pomocí srovnání </a:t>
            </a:r>
          </a:p>
          <a:p>
            <a:pPr>
              <a:buFont typeface="Calibri"/>
              <a:buChar char=" "/>
            </a:pPr>
            <a:r>
              <a:rPr lang="cs-CZ" sz="2400" dirty="0">
                <a:solidFill>
                  <a:schemeClr val="tx1"/>
                </a:solidFill>
                <a:ea typeface="+mn-lt"/>
                <a:cs typeface="+mn-lt"/>
              </a:rPr>
              <a:t>- nemělo by se to brát doslovně </a:t>
            </a:r>
          </a:p>
          <a:p>
            <a:pPr>
              <a:buFont typeface="Calibri"/>
              <a:buChar char=" "/>
            </a:pPr>
            <a:r>
              <a:rPr lang="cs-CZ" sz="2400" dirty="0">
                <a:solidFill>
                  <a:schemeClr val="tx1"/>
                </a:solidFill>
                <a:ea typeface="+mn-lt"/>
                <a:cs typeface="+mn-lt"/>
              </a:rPr>
              <a:t>- hodně se používají v poezii nebo literatuře </a:t>
            </a:r>
          </a:p>
        </p:txBody>
      </p:sp>
    </p:spTree>
    <p:extLst>
      <p:ext uri="{BB962C8B-B14F-4D97-AF65-F5344CB8AC3E}">
        <p14:creationId xmlns:p14="http://schemas.microsoft.com/office/powerpoint/2010/main" val="2495872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1523B4-382B-4018-8B5B-BF91629CAE42}"/>
              </a:ext>
            </a:extLst>
          </p:cNvPr>
          <p:cNvSpPr>
            <a:spLocks noGrp="1"/>
          </p:cNvSpPr>
          <p:nvPr>
            <p:ph type="title"/>
          </p:nvPr>
        </p:nvSpPr>
        <p:spPr/>
        <p:txBody>
          <a:bodyPr/>
          <a:lstStyle/>
          <a:p>
            <a:r>
              <a:rPr lang="cs-CZ"/>
              <a:t>Metonymie </a:t>
            </a:r>
          </a:p>
        </p:txBody>
      </p:sp>
      <p:sp>
        <p:nvSpPr>
          <p:cNvPr id="3" name="Zástupný obsah 2">
            <a:extLst>
              <a:ext uri="{FF2B5EF4-FFF2-40B4-BE49-F238E27FC236}">
                <a16:creationId xmlns:a16="http://schemas.microsoft.com/office/drawing/2014/main" id="{52AE9782-90EC-4578-BBAF-CF6C01B8312C}"/>
              </a:ext>
            </a:extLst>
          </p:cNvPr>
          <p:cNvSpPr>
            <a:spLocks noGrp="1"/>
          </p:cNvSpPr>
          <p:nvPr>
            <p:ph idx="1"/>
          </p:nvPr>
        </p:nvSpPr>
        <p:spPr/>
        <p:txBody>
          <a:bodyPr vert="horz" lIns="91440" tIns="45720" rIns="91440" bIns="45720" rtlCol="0" anchor="t">
            <a:normAutofit/>
          </a:bodyPr>
          <a:lstStyle/>
          <a:p>
            <a:r>
              <a:rPr lang="cs-CZ" sz="2400">
                <a:solidFill>
                  <a:schemeClr val="tx1"/>
                </a:solidFill>
                <a:ea typeface="+mn-lt"/>
                <a:cs typeface="+mn-lt"/>
              </a:rPr>
              <a:t>G. </a:t>
            </a:r>
            <a:r>
              <a:rPr lang="cs-CZ" sz="2400" err="1">
                <a:solidFill>
                  <a:schemeClr val="tx1"/>
                </a:solidFill>
                <a:ea typeface="+mn-lt"/>
                <a:cs typeface="+mn-lt"/>
              </a:rPr>
              <a:t>Lakoff</a:t>
            </a:r>
            <a:r>
              <a:rPr lang="cs-CZ" sz="2400">
                <a:solidFill>
                  <a:schemeClr val="tx1"/>
                </a:solidFill>
                <a:ea typeface="+mn-lt"/>
                <a:cs typeface="+mn-lt"/>
              </a:rPr>
              <a:t> a M. Johnson: </a:t>
            </a:r>
            <a:r>
              <a:rPr lang="cs-CZ" sz="2400" b="1">
                <a:solidFill>
                  <a:schemeClr val="tx1"/>
                </a:solidFill>
                <a:ea typeface="+mn-lt"/>
                <a:cs typeface="+mn-lt"/>
              </a:rPr>
              <a:t>„Užíváme jedné entity k tomu, aby odkazovala na jinou, která má vůči ní jistý vztah" </a:t>
            </a:r>
          </a:p>
          <a:p>
            <a:pPr>
              <a:buClr>
                <a:srgbClr val="E48312"/>
              </a:buClr>
            </a:pPr>
            <a:r>
              <a:rPr lang="cs-CZ" sz="2400">
                <a:solidFill>
                  <a:schemeClr val="tx1"/>
                </a:solidFill>
                <a:ea typeface="+mn-lt"/>
                <a:cs typeface="+mn-lt"/>
              </a:rPr>
              <a:t>-</a:t>
            </a:r>
            <a:r>
              <a:rPr lang="cs-CZ" sz="2400" b="1">
                <a:solidFill>
                  <a:schemeClr val="tx1"/>
                </a:solidFill>
                <a:ea typeface="+mn-lt"/>
                <a:cs typeface="+mn-lt"/>
              </a:rPr>
              <a:t> </a:t>
            </a:r>
            <a:r>
              <a:rPr lang="cs-CZ" sz="2400">
                <a:solidFill>
                  <a:schemeClr val="tx1"/>
                </a:solidFill>
                <a:ea typeface="+mn-lt"/>
                <a:cs typeface="+mn-lt"/>
              </a:rPr>
              <a:t>jde o přenášení slovního významu na základě vnitřní (věcné) souvislosti</a:t>
            </a:r>
          </a:p>
          <a:p>
            <a:pPr>
              <a:buClr>
                <a:srgbClr val="E48312"/>
              </a:buClr>
            </a:pPr>
            <a:r>
              <a:rPr lang="cs-CZ" sz="2400">
                <a:solidFill>
                  <a:schemeClr val="tx1"/>
                </a:solidFill>
                <a:ea typeface="+mn-lt"/>
                <a:cs typeface="+mn-lt"/>
              </a:rPr>
              <a:t>Metafora = Lež má krátké nohy. (uvedený výraz je přenesený na základě podobnosti) </a:t>
            </a:r>
            <a:endParaRPr lang="cs-CZ" sz="2400">
              <a:solidFill>
                <a:schemeClr val="tx1"/>
              </a:solidFill>
              <a:cs typeface="Calibri" panose="020F0502020204030204"/>
            </a:endParaRPr>
          </a:p>
          <a:p>
            <a:pPr>
              <a:buClr>
                <a:srgbClr val="E48312"/>
              </a:buClr>
            </a:pPr>
            <a:r>
              <a:rPr lang="cs-CZ" sz="2400">
                <a:solidFill>
                  <a:schemeClr val="tx1"/>
                </a:solidFill>
                <a:ea typeface="+mn-lt"/>
                <a:cs typeface="+mn-lt"/>
              </a:rPr>
              <a:t>Metonymie = Snědl jsem dva talíře. (uvedený výraz je přenesený na základě souvislosti) </a:t>
            </a:r>
            <a:endParaRPr lang="cs-CZ" sz="2400">
              <a:solidFill>
                <a:schemeClr val="tx1"/>
              </a:solidFill>
              <a:cs typeface="Calibri" panose="020F0502020204030204"/>
            </a:endParaRPr>
          </a:p>
          <a:p>
            <a:pPr>
              <a:buClr>
                <a:srgbClr val="EEEBE3"/>
              </a:buClr>
            </a:pPr>
            <a:r>
              <a:rPr lang="cs-CZ" sz="2400" err="1">
                <a:solidFill>
                  <a:schemeClr val="tx1"/>
                </a:solidFill>
                <a:ea typeface="+mn-lt"/>
                <a:cs typeface="+mn-lt"/>
              </a:rPr>
              <a:t>Metaftonymie</a:t>
            </a:r>
            <a:r>
              <a:rPr lang="cs-CZ" sz="2400">
                <a:solidFill>
                  <a:schemeClr val="tx1"/>
                </a:solidFill>
                <a:ea typeface="+mn-lt"/>
                <a:cs typeface="+mn-lt"/>
              </a:rPr>
              <a:t> = Lhal až se mu od pusy prášilo. (nerozlišitelné) </a:t>
            </a:r>
            <a:endParaRPr lang="cs-CZ" sz="2400">
              <a:solidFill>
                <a:schemeClr val="tx1"/>
              </a:solidFill>
              <a:cs typeface="Calibri" panose="020F0502020204030204"/>
            </a:endParaRPr>
          </a:p>
          <a:p>
            <a:pPr>
              <a:buClr>
                <a:srgbClr val="EEEBE3"/>
              </a:buClr>
            </a:pPr>
            <a:endParaRPr lang="cs-CZ">
              <a:solidFill>
                <a:schemeClr val="accent6">
                  <a:lumMod val="50000"/>
                </a:schemeClr>
              </a:solidFill>
              <a:cs typeface="Calibri" panose="020F0502020204030204"/>
            </a:endParaRPr>
          </a:p>
        </p:txBody>
      </p:sp>
    </p:spTree>
    <p:extLst>
      <p:ext uri="{BB962C8B-B14F-4D97-AF65-F5344CB8AC3E}">
        <p14:creationId xmlns:p14="http://schemas.microsoft.com/office/powerpoint/2010/main" val="338756005"/>
      </p:ext>
    </p:extLst>
  </p:cSld>
  <p:clrMapOvr>
    <a:masterClrMapping/>
  </p:clrMapOvr>
</p:sld>
</file>

<file path=ppt/theme/theme1.xml><?xml version="1.0" encoding="utf-8"?>
<a:theme xmlns:a="http://schemas.openxmlformats.org/drawingml/2006/main" name="Retrospektiva">
  <a:themeElements>
    <a:clrScheme name="Retrospektiva">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ktiv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k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0</TotalTime>
  <Words>1647</Words>
  <Application>Microsoft Office PowerPoint</Application>
  <PresentationFormat>Širokoúhlá obrazovka</PresentationFormat>
  <Paragraphs>157</Paragraphs>
  <Slides>35</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35</vt:i4>
      </vt:variant>
    </vt:vector>
  </HeadingPairs>
  <TitlesOfParts>
    <vt:vector size="40" baseType="lpstr">
      <vt:lpstr>Calibri</vt:lpstr>
      <vt:lpstr>Calibri Light</vt:lpstr>
      <vt:lpstr>calirbi italic</vt:lpstr>
      <vt:lpstr>palanquinlight</vt:lpstr>
      <vt:lpstr>Retrospektiva</vt:lpstr>
      <vt:lpstr>OBECNÉ POJETÍ LŽI  V KOGNITIVNÍ LINGVISTICE </vt:lpstr>
      <vt:lpstr>Základní informace</vt:lpstr>
      <vt:lpstr>Obsah práce:</vt:lpstr>
      <vt:lpstr>Definice lhaní a lži:</vt:lpstr>
      <vt:lpstr>Lhaní se může objevovat v následujících podobách: </vt:lpstr>
      <vt:lpstr>Typy lží</vt:lpstr>
      <vt:lpstr>Kognitivní lingvistika</vt:lpstr>
      <vt:lpstr>Metafora</vt:lpstr>
      <vt:lpstr>Metonymie </vt:lpstr>
      <vt:lpstr>LEŽ  </vt:lpstr>
      <vt:lpstr>Pinocchio</vt:lpstr>
      <vt:lpstr>Prezentace aplikace PowerPoint</vt:lpstr>
      <vt:lpstr>Slovní zásoba spojená s lhaním</vt:lpstr>
      <vt:lpstr>Ztvárnění lži</vt:lpstr>
      <vt:lpstr>Vnímání lhaní  - přirovnání </vt:lpstr>
      <vt:lpstr>Co není považováno za lež?</vt:lpstr>
      <vt:lpstr>NADSÁZKA   V té frontě stálo asi tisíc lidí. </vt:lpstr>
      <vt:lpstr>USTÁLENÉ VÝROKY   Lež má krátké nohy. </vt:lpstr>
      <vt:lpstr>KOUZELNICKÉ VYSTOUPENÍ   iluzionista</vt:lpstr>
      <vt:lpstr>HRY A SPORT  klamavé techniky (poker, šachy, fotbal) </vt:lpstr>
      <vt:lpstr>Lež v českém znakovém jazyce</vt:lpstr>
      <vt:lpstr>Tabu a eufemizace v komunikaci českých Neslyšících</vt:lpstr>
      <vt:lpstr> LEŽ MEZI NESLYŠÍCÍMI</vt:lpstr>
      <vt:lpstr>LEŽ</vt:lpstr>
      <vt:lpstr>LHÁŘ</vt:lpstr>
      <vt:lpstr>KECAT</vt:lpstr>
      <vt:lpstr>KLAMAT</vt:lpstr>
      <vt:lpstr> FALEŠNÝ</vt:lpstr>
      <vt:lpstr>DVA OBRAZ</vt:lpstr>
      <vt:lpstr>Lež v českém znakovém jazyce</vt:lpstr>
      <vt:lpstr> OBLIČEJ/HLAVA </vt:lpstr>
      <vt:lpstr> GESTA </vt:lpstr>
      <vt:lpstr>  ČEHO SI LIDÉ PŘI LŽI VŠÍMAJÍ  </vt:lpstr>
      <vt:lpstr>Závěr</vt:lpstr>
      <vt:lpstr>ZDROJE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ÚPRAVY</dc:title>
  <dc:creator>Veronika Skohoutilova</dc:creator>
  <cp:lastModifiedBy>Vaňková, Irena</cp:lastModifiedBy>
  <cp:revision>14</cp:revision>
  <dcterms:created xsi:type="dcterms:W3CDTF">2020-12-05T20:00:39Z</dcterms:created>
  <dcterms:modified xsi:type="dcterms:W3CDTF">2022-05-24T10:21:14Z</dcterms:modified>
</cp:coreProperties>
</file>