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7" r:id="rId2"/>
    <p:sldId id="259" r:id="rId3"/>
    <p:sldId id="266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60" r:id="rId12"/>
    <p:sldId id="269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15" r:id="rId22"/>
    <p:sldId id="316" r:id="rId23"/>
    <p:sldId id="317" r:id="rId24"/>
    <p:sldId id="318" r:id="rId25"/>
    <p:sldId id="319" r:id="rId26"/>
    <p:sldId id="301" r:id="rId27"/>
    <p:sldId id="270" r:id="rId28"/>
    <p:sldId id="272" r:id="rId29"/>
    <p:sldId id="302" r:id="rId30"/>
    <p:sldId id="304" r:id="rId31"/>
    <p:sldId id="305" r:id="rId32"/>
    <p:sldId id="306" r:id="rId33"/>
    <p:sldId id="307" r:id="rId34"/>
    <p:sldId id="308" r:id="rId35"/>
    <p:sldId id="289" r:id="rId36"/>
    <p:sldId id="303" r:id="rId37"/>
    <p:sldId id="310" r:id="rId38"/>
    <p:sldId id="309" r:id="rId39"/>
    <p:sldId id="311" r:id="rId40"/>
    <p:sldId id="312" r:id="rId41"/>
    <p:sldId id="314" r:id="rId42"/>
    <p:sldId id="313" r:id="rId4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2D40"/>
    <a:srgbClr val="D22C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CA156B-2842-4DC7-BE8F-488411951DEE}" v="8" dt="2022-02-22T16:21:52.467"/>
    <p1510:client id="{3AD206F1-A8B6-FC19-0DB0-917BFA0F3F52}" v="6" dt="2023-02-13T08:29:08.340"/>
    <p1510:client id="{85DB8CE5-DCE1-40B6-2E17-BCB2C38E389D}" v="410" dt="2023-02-01T15:21:36.337"/>
    <p1510:client id="{B251E29F-0530-CE8E-6D40-C3BDBD2C6531}" v="19" dt="2023-02-14T09:32:42.859"/>
    <p1510:client id="{C5D55337-2CA0-2C2B-150D-BB5F31F4D230}" v="544" dt="2023-02-02T10:50:20.0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Tmavý styl 2 – zvýraznění 5/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86241" autoAdjust="0"/>
  </p:normalViewPr>
  <p:slideViewPr>
    <p:cSldViewPr snapToGrid="0">
      <p:cViewPr>
        <p:scale>
          <a:sx n="130" d="100"/>
          <a:sy n="130" d="100"/>
        </p:scale>
        <p:origin x="144" y="1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50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31DF7F-5B52-46CD-820F-1CE6CD7FD9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2F890D-32D6-4E2A-B6B9-74D5E366DC1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6F9EB6-9053-45F0-AED7-F50AF58B8EA0}" type="datetimeFigureOut">
              <a:rPr lang="en-GB" smtClean="0"/>
              <a:t>14/02/2023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BAE0FB-FA3D-4133-96EB-B11DD89622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311A3E-1037-405F-9670-7B8644C73B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958EFD-CC93-4BF6-8593-B704348261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211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EF687-8659-44A5-B987-DB47E3AA8D81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BC47E-BD00-42F4-B95C-2B987241CB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909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1333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82037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90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5979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Co to je </a:t>
            </a:r>
            <a:r>
              <a:rPr lang="en-US" dirty="0" err="1">
                <a:cs typeface="Calibri"/>
              </a:rPr>
              <a:t>dialektologie</a:t>
            </a:r>
            <a:r>
              <a:rPr lang="en-US" dirty="0">
                <a:cs typeface="Calibri"/>
              </a:rPr>
              <a:t>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9804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Co je </a:t>
            </a:r>
            <a:r>
              <a:rPr lang="en-US" dirty="0" err="1">
                <a:cs typeface="Calibri"/>
              </a:rPr>
              <a:t>varieta</a:t>
            </a:r>
            <a:r>
              <a:rPr lang="en-US" dirty="0">
                <a:cs typeface="Calibri"/>
              </a:rPr>
              <a:t>? </a:t>
            </a:r>
            <a:r>
              <a:rPr lang="en-US" dirty="0" err="1">
                <a:cs typeface="Calibri"/>
              </a:rPr>
              <a:t>Množina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jazykových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prostředků</a:t>
            </a:r>
            <a:r>
              <a:rPr lang="en-US" dirty="0">
                <a:cs typeface="Calibri"/>
              </a:rPr>
              <a:t> s </a:t>
            </a:r>
            <a:r>
              <a:rPr lang="en-US" dirty="0" err="1">
                <a:cs typeface="Calibri"/>
              </a:rPr>
              <a:t>podobnou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sociální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nebo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teritoriální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distribucí</a:t>
            </a:r>
            <a:r>
              <a:rPr lang="en-US" dirty="0">
                <a:cs typeface="Calibri"/>
              </a:rPr>
              <a:t>.</a:t>
            </a:r>
          </a:p>
          <a:p>
            <a:r>
              <a:rPr lang="en-US" dirty="0" err="1">
                <a:cs typeface="Calibri"/>
              </a:rPr>
              <a:t>Neplést</a:t>
            </a:r>
            <a:r>
              <a:rPr lang="en-US" dirty="0">
                <a:cs typeface="Calibri"/>
              </a:rPr>
              <a:t> s </a:t>
            </a:r>
            <a:r>
              <a:rPr lang="en-US" dirty="0" err="1">
                <a:cs typeface="Calibri"/>
              </a:rPr>
              <a:t>variantou</a:t>
            </a:r>
            <a:r>
              <a:rPr lang="en-US" dirty="0">
                <a:cs typeface="Calibri"/>
              </a:rPr>
              <a:t>! - To je </a:t>
            </a:r>
            <a:r>
              <a:rPr lang="en-US" dirty="0" err="1">
                <a:cs typeface="Calibri"/>
              </a:rPr>
              <a:t>spíš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prostředek</a:t>
            </a:r>
            <a:r>
              <a:rPr lang="en-US" dirty="0">
                <a:cs typeface="Calibri"/>
              </a:rPr>
              <a:t>.</a:t>
            </a:r>
          </a:p>
          <a:p>
            <a:r>
              <a:rPr lang="en-US" dirty="0" err="1">
                <a:cs typeface="Calibri"/>
              </a:rPr>
              <a:t>Příklad</a:t>
            </a:r>
            <a:r>
              <a:rPr lang="en-US" dirty="0">
                <a:cs typeface="Calibri"/>
              </a:rPr>
              <a:t> variety: </a:t>
            </a:r>
            <a:r>
              <a:rPr lang="en-US" dirty="0" err="1">
                <a:cs typeface="Calibri"/>
              </a:rPr>
              <a:t>nářečí</a:t>
            </a:r>
            <a:r>
              <a:rPr lang="en-US" dirty="0">
                <a:cs typeface="Calibri"/>
              </a:rPr>
              <a:t> (</a:t>
            </a:r>
            <a:r>
              <a:rPr lang="en-US" dirty="0" err="1"/>
              <a:t>teritoriální</a:t>
            </a:r>
            <a:r>
              <a:rPr lang="en-US" dirty="0"/>
              <a:t>), slang (</a:t>
            </a:r>
            <a:r>
              <a:rPr lang="en-US" dirty="0" err="1"/>
              <a:t>sociální</a:t>
            </a:r>
            <a:r>
              <a:rPr lang="en-US" dirty="0"/>
              <a:t>).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6433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Co je </a:t>
            </a:r>
            <a:r>
              <a:rPr lang="en-US" dirty="0" err="1">
                <a:cs typeface="Calibri"/>
              </a:rPr>
              <a:t>varieta</a:t>
            </a:r>
            <a:r>
              <a:rPr lang="en-US" dirty="0">
                <a:cs typeface="Calibri"/>
              </a:rPr>
              <a:t>? </a:t>
            </a:r>
            <a:r>
              <a:rPr lang="en-US" dirty="0" err="1">
                <a:cs typeface="Calibri"/>
              </a:rPr>
              <a:t>Množina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jazykových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prostředků</a:t>
            </a:r>
            <a:r>
              <a:rPr lang="en-US" dirty="0">
                <a:cs typeface="Calibri"/>
              </a:rPr>
              <a:t> s </a:t>
            </a:r>
            <a:r>
              <a:rPr lang="en-US" dirty="0" err="1">
                <a:cs typeface="Calibri"/>
              </a:rPr>
              <a:t>podobnou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sociální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nebo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teritoriální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distribucí</a:t>
            </a:r>
            <a:r>
              <a:rPr lang="en-US" dirty="0">
                <a:cs typeface="Calibri"/>
              </a:rPr>
              <a:t>.</a:t>
            </a:r>
          </a:p>
          <a:p>
            <a:r>
              <a:rPr lang="en-US" dirty="0" err="1">
                <a:cs typeface="Calibri"/>
              </a:rPr>
              <a:t>Neplést</a:t>
            </a:r>
            <a:r>
              <a:rPr lang="en-US" dirty="0">
                <a:cs typeface="Calibri"/>
              </a:rPr>
              <a:t> s </a:t>
            </a:r>
            <a:r>
              <a:rPr lang="en-US" dirty="0" err="1">
                <a:cs typeface="Calibri"/>
              </a:rPr>
              <a:t>variantou</a:t>
            </a:r>
            <a:r>
              <a:rPr lang="en-US" dirty="0">
                <a:cs typeface="Calibri"/>
              </a:rPr>
              <a:t>! - To je </a:t>
            </a:r>
            <a:r>
              <a:rPr lang="en-US" dirty="0" err="1">
                <a:cs typeface="Calibri"/>
              </a:rPr>
              <a:t>spíš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prostředek</a:t>
            </a:r>
            <a:r>
              <a:rPr lang="en-US" dirty="0">
                <a:cs typeface="Calibri"/>
              </a:rPr>
              <a:t>.</a:t>
            </a:r>
          </a:p>
          <a:p>
            <a:r>
              <a:rPr lang="en-US" dirty="0" err="1">
                <a:cs typeface="Calibri"/>
              </a:rPr>
              <a:t>Příklad</a:t>
            </a:r>
            <a:r>
              <a:rPr lang="en-US" dirty="0">
                <a:cs typeface="Calibri"/>
              </a:rPr>
              <a:t> variety: </a:t>
            </a:r>
            <a:r>
              <a:rPr lang="en-US" dirty="0" err="1">
                <a:cs typeface="Calibri"/>
              </a:rPr>
              <a:t>nářečí</a:t>
            </a:r>
            <a:r>
              <a:rPr lang="en-US" dirty="0">
                <a:cs typeface="Calibri"/>
              </a:rPr>
              <a:t> (</a:t>
            </a:r>
            <a:r>
              <a:rPr lang="en-US" dirty="0" err="1"/>
              <a:t>teritoriální</a:t>
            </a:r>
            <a:r>
              <a:rPr lang="en-US" dirty="0"/>
              <a:t>), slang (</a:t>
            </a:r>
            <a:r>
              <a:rPr lang="en-US" dirty="0" err="1"/>
              <a:t>sociální</a:t>
            </a:r>
            <a:r>
              <a:rPr lang="en-US" dirty="0"/>
              <a:t>).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484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Co je </a:t>
            </a:r>
            <a:r>
              <a:rPr lang="en-US" dirty="0" err="1">
                <a:cs typeface="Calibri"/>
              </a:rPr>
              <a:t>varieta</a:t>
            </a:r>
            <a:r>
              <a:rPr lang="en-US" dirty="0">
                <a:cs typeface="Calibri"/>
              </a:rPr>
              <a:t>? </a:t>
            </a:r>
            <a:r>
              <a:rPr lang="en-US" dirty="0" err="1">
                <a:cs typeface="Calibri"/>
              </a:rPr>
              <a:t>Množina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jazykových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prostředků</a:t>
            </a:r>
            <a:r>
              <a:rPr lang="en-US" dirty="0">
                <a:cs typeface="Calibri"/>
              </a:rPr>
              <a:t> s </a:t>
            </a:r>
            <a:r>
              <a:rPr lang="en-US" dirty="0" err="1">
                <a:cs typeface="Calibri"/>
              </a:rPr>
              <a:t>podobnou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sociální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nebo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teritoriální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distribucí</a:t>
            </a:r>
            <a:r>
              <a:rPr lang="en-US" dirty="0">
                <a:cs typeface="Calibri"/>
              </a:rPr>
              <a:t>.</a:t>
            </a:r>
          </a:p>
          <a:p>
            <a:r>
              <a:rPr lang="en-US" dirty="0" err="1">
                <a:cs typeface="Calibri"/>
              </a:rPr>
              <a:t>Neplést</a:t>
            </a:r>
            <a:r>
              <a:rPr lang="en-US" dirty="0">
                <a:cs typeface="Calibri"/>
              </a:rPr>
              <a:t> s </a:t>
            </a:r>
            <a:r>
              <a:rPr lang="en-US" dirty="0" err="1">
                <a:cs typeface="Calibri"/>
              </a:rPr>
              <a:t>variantou</a:t>
            </a:r>
            <a:r>
              <a:rPr lang="en-US" dirty="0">
                <a:cs typeface="Calibri"/>
              </a:rPr>
              <a:t>! - To je </a:t>
            </a:r>
            <a:r>
              <a:rPr lang="en-US" dirty="0" err="1">
                <a:cs typeface="Calibri"/>
              </a:rPr>
              <a:t>spíš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prostředek</a:t>
            </a:r>
            <a:r>
              <a:rPr lang="en-US" dirty="0">
                <a:cs typeface="Calibri"/>
              </a:rPr>
              <a:t>.</a:t>
            </a:r>
          </a:p>
          <a:p>
            <a:r>
              <a:rPr lang="en-US" dirty="0" err="1">
                <a:cs typeface="Calibri"/>
              </a:rPr>
              <a:t>Příklad</a:t>
            </a:r>
            <a:r>
              <a:rPr lang="en-US" dirty="0">
                <a:cs typeface="Calibri"/>
              </a:rPr>
              <a:t> variety: </a:t>
            </a:r>
            <a:r>
              <a:rPr lang="en-US" dirty="0" err="1">
                <a:cs typeface="Calibri"/>
              </a:rPr>
              <a:t>nářečí</a:t>
            </a:r>
            <a:r>
              <a:rPr lang="en-US" dirty="0">
                <a:cs typeface="Calibri"/>
              </a:rPr>
              <a:t> (</a:t>
            </a:r>
            <a:r>
              <a:rPr lang="en-US" dirty="0" err="1"/>
              <a:t>teritoriální</a:t>
            </a:r>
            <a:r>
              <a:rPr lang="en-US" dirty="0"/>
              <a:t>), slang (</a:t>
            </a:r>
            <a:r>
              <a:rPr lang="en-US" dirty="0" err="1"/>
              <a:t>sociální</a:t>
            </a:r>
            <a:r>
              <a:rPr lang="en-US" dirty="0"/>
              <a:t>).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15032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Co je </a:t>
            </a:r>
            <a:r>
              <a:rPr lang="en-US" dirty="0" err="1">
                <a:cs typeface="Calibri"/>
              </a:rPr>
              <a:t>varieta</a:t>
            </a:r>
            <a:r>
              <a:rPr lang="en-US" dirty="0">
                <a:cs typeface="Calibri"/>
              </a:rPr>
              <a:t>? </a:t>
            </a:r>
            <a:r>
              <a:rPr lang="en-US" dirty="0" err="1">
                <a:cs typeface="Calibri"/>
              </a:rPr>
              <a:t>Množina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jazykových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prostředků</a:t>
            </a:r>
            <a:r>
              <a:rPr lang="en-US" dirty="0">
                <a:cs typeface="Calibri"/>
              </a:rPr>
              <a:t> s </a:t>
            </a:r>
            <a:r>
              <a:rPr lang="en-US" dirty="0" err="1">
                <a:cs typeface="Calibri"/>
              </a:rPr>
              <a:t>podobnou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sociální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nebo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teritoriální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distribucí</a:t>
            </a:r>
            <a:r>
              <a:rPr lang="en-US" dirty="0">
                <a:cs typeface="Calibri"/>
              </a:rPr>
              <a:t>.</a:t>
            </a:r>
          </a:p>
          <a:p>
            <a:r>
              <a:rPr lang="en-US" dirty="0" err="1">
                <a:cs typeface="Calibri"/>
              </a:rPr>
              <a:t>Neplést</a:t>
            </a:r>
            <a:r>
              <a:rPr lang="en-US" dirty="0">
                <a:cs typeface="Calibri"/>
              </a:rPr>
              <a:t> s </a:t>
            </a:r>
            <a:r>
              <a:rPr lang="en-US" dirty="0" err="1">
                <a:cs typeface="Calibri"/>
              </a:rPr>
              <a:t>variantou</a:t>
            </a:r>
            <a:r>
              <a:rPr lang="en-US" dirty="0">
                <a:cs typeface="Calibri"/>
              </a:rPr>
              <a:t>! - To je </a:t>
            </a:r>
            <a:r>
              <a:rPr lang="en-US" dirty="0" err="1">
                <a:cs typeface="Calibri"/>
              </a:rPr>
              <a:t>spíš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prostředek</a:t>
            </a:r>
            <a:r>
              <a:rPr lang="en-US" dirty="0">
                <a:cs typeface="Calibri"/>
              </a:rPr>
              <a:t>.</a:t>
            </a:r>
          </a:p>
          <a:p>
            <a:r>
              <a:rPr lang="en-US" dirty="0" err="1">
                <a:cs typeface="Calibri"/>
              </a:rPr>
              <a:t>Příklad</a:t>
            </a:r>
            <a:r>
              <a:rPr lang="en-US" dirty="0">
                <a:cs typeface="Calibri"/>
              </a:rPr>
              <a:t> variety: </a:t>
            </a:r>
            <a:r>
              <a:rPr lang="en-US" dirty="0" err="1">
                <a:cs typeface="Calibri"/>
              </a:rPr>
              <a:t>nářečí</a:t>
            </a:r>
            <a:r>
              <a:rPr lang="en-US" dirty="0">
                <a:cs typeface="Calibri"/>
              </a:rPr>
              <a:t> (</a:t>
            </a:r>
            <a:r>
              <a:rPr lang="en-US" dirty="0" err="1"/>
              <a:t>teritoriální</a:t>
            </a:r>
            <a:r>
              <a:rPr lang="en-US" dirty="0"/>
              <a:t>), slang (</a:t>
            </a:r>
            <a:r>
              <a:rPr lang="en-US" dirty="0" err="1"/>
              <a:t>sociální</a:t>
            </a:r>
            <a:r>
              <a:rPr lang="en-US" dirty="0"/>
              <a:t>).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1914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Co je </a:t>
            </a:r>
            <a:r>
              <a:rPr lang="en-US" dirty="0" err="1">
                <a:cs typeface="Calibri"/>
              </a:rPr>
              <a:t>varieta</a:t>
            </a:r>
            <a:r>
              <a:rPr lang="en-US" dirty="0">
                <a:cs typeface="Calibri"/>
              </a:rPr>
              <a:t>? </a:t>
            </a:r>
            <a:r>
              <a:rPr lang="en-US" dirty="0" err="1">
                <a:cs typeface="Calibri"/>
              </a:rPr>
              <a:t>Množina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jazykových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prostředků</a:t>
            </a:r>
            <a:r>
              <a:rPr lang="en-US" dirty="0">
                <a:cs typeface="Calibri"/>
              </a:rPr>
              <a:t> s </a:t>
            </a:r>
            <a:r>
              <a:rPr lang="en-US" dirty="0" err="1">
                <a:cs typeface="Calibri"/>
              </a:rPr>
              <a:t>podobnou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sociální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nebo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teritoriální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distribucí</a:t>
            </a:r>
            <a:r>
              <a:rPr lang="en-US" dirty="0">
                <a:cs typeface="Calibri"/>
              </a:rPr>
              <a:t>.</a:t>
            </a:r>
          </a:p>
          <a:p>
            <a:r>
              <a:rPr lang="en-US" dirty="0" err="1">
                <a:cs typeface="Calibri"/>
              </a:rPr>
              <a:t>Neplést</a:t>
            </a:r>
            <a:r>
              <a:rPr lang="en-US" dirty="0">
                <a:cs typeface="Calibri"/>
              </a:rPr>
              <a:t> s </a:t>
            </a:r>
            <a:r>
              <a:rPr lang="en-US" dirty="0" err="1">
                <a:cs typeface="Calibri"/>
              </a:rPr>
              <a:t>variantou</a:t>
            </a:r>
            <a:r>
              <a:rPr lang="en-US" dirty="0">
                <a:cs typeface="Calibri"/>
              </a:rPr>
              <a:t>! - To je </a:t>
            </a:r>
            <a:r>
              <a:rPr lang="en-US" dirty="0" err="1">
                <a:cs typeface="Calibri"/>
              </a:rPr>
              <a:t>spíš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prostředek</a:t>
            </a:r>
            <a:r>
              <a:rPr lang="en-US" dirty="0">
                <a:cs typeface="Calibri"/>
              </a:rPr>
              <a:t>.</a:t>
            </a:r>
          </a:p>
          <a:p>
            <a:r>
              <a:rPr lang="en-US" dirty="0" err="1">
                <a:cs typeface="Calibri"/>
              </a:rPr>
              <a:t>Příklad</a:t>
            </a:r>
            <a:r>
              <a:rPr lang="en-US" dirty="0">
                <a:cs typeface="Calibri"/>
              </a:rPr>
              <a:t> variety: </a:t>
            </a:r>
            <a:r>
              <a:rPr lang="en-US" dirty="0" err="1">
                <a:cs typeface="Calibri"/>
              </a:rPr>
              <a:t>nářečí</a:t>
            </a:r>
            <a:r>
              <a:rPr lang="en-US" dirty="0">
                <a:cs typeface="Calibri"/>
              </a:rPr>
              <a:t> (</a:t>
            </a:r>
            <a:r>
              <a:rPr lang="en-US" dirty="0" err="1"/>
              <a:t>teritoriální</a:t>
            </a:r>
            <a:r>
              <a:rPr lang="en-US" dirty="0"/>
              <a:t>), slang (</a:t>
            </a:r>
            <a:r>
              <a:rPr lang="en-US" dirty="0" err="1"/>
              <a:t>sociální</a:t>
            </a:r>
            <a:r>
              <a:rPr lang="en-US" dirty="0"/>
              <a:t>).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701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Co je </a:t>
            </a:r>
            <a:r>
              <a:rPr lang="en-US" dirty="0" err="1">
                <a:cs typeface="Calibri"/>
              </a:rPr>
              <a:t>varieta</a:t>
            </a:r>
            <a:r>
              <a:rPr lang="en-US" dirty="0">
                <a:cs typeface="Calibri"/>
              </a:rPr>
              <a:t>? </a:t>
            </a:r>
            <a:r>
              <a:rPr lang="en-US" dirty="0" err="1">
                <a:cs typeface="Calibri"/>
              </a:rPr>
              <a:t>Množina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jazykových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prostředků</a:t>
            </a:r>
            <a:r>
              <a:rPr lang="en-US" dirty="0">
                <a:cs typeface="Calibri"/>
              </a:rPr>
              <a:t> s </a:t>
            </a:r>
            <a:r>
              <a:rPr lang="en-US" dirty="0" err="1">
                <a:cs typeface="Calibri"/>
              </a:rPr>
              <a:t>podobnou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sociální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nebo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teritoriální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distribucí</a:t>
            </a:r>
            <a:r>
              <a:rPr lang="en-US" dirty="0">
                <a:cs typeface="Calibri"/>
              </a:rPr>
              <a:t>.</a:t>
            </a:r>
          </a:p>
          <a:p>
            <a:r>
              <a:rPr lang="en-US" dirty="0" err="1">
                <a:cs typeface="Calibri"/>
              </a:rPr>
              <a:t>Neplést</a:t>
            </a:r>
            <a:r>
              <a:rPr lang="en-US" dirty="0">
                <a:cs typeface="Calibri"/>
              </a:rPr>
              <a:t> s </a:t>
            </a:r>
            <a:r>
              <a:rPr lang="en-US" dirty="0" err="1">
                <a:cs typeface="Calibri"/>
              </a:rPr>
              <a:t>variantou</a:t>
            </a:r>
            <a:r>
              <a:rPr lang="en-US" dirty="0">
                <a:cs typeface="Calibri"/>
              </a:rPr>
              <a:t>! - To je </a:t>
            </a:r>
            <a:r>
              <a:rPr lang="en-US" dirty="0" err="1">
                <a:cs typeface="Calibri"/>
              </a:rPr>
              <a:t>spíš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prostředek</a:t>
            </a:r>
            <a:r>
              <a:rPr lang="en-US" dirty="0">
                <a:cs typeface="Calibri"/>
              </a:rPr>
              <a:t>.</a:t>
            </a:r>
          </a:p>
          <a:p>
            <a:r>
              <a:rPr lang="en-US" dirty="0" err="1">
                <a:cs typeface="Calibri"/>
              </a:rPr>
              <a:t>Příklad</a:t>
            </a:r>
            <a:r>
              <a:rPr lang="en-US" dirty="0">
                <a:cs typeface="Calibri"/>
              </a:rPr>
              <a:t> variety: </a:t>
            </a:r>
            <a:r>
              <a:rPr lang="en-US" dirty="0" err="1">
                <a:cs typeface="Calibri"/>
              </a:rPr>
              <a:t>nářečí</a:t>
            </a:r>
            <a:r>
              <a:rPr lang="en-US" dirty="0">
                <a:cs typeface="Calibri"/>
              </a:rPr>
              <a:t> (</a:t>
            </a:r>
            <a:r>
              <a:rPr lang="en-US" dirty="0" err="1"/>
              <a:t>teritoriální</a:t>
            </a:r>
            <a:r>
              <a:rPr lang="en-US" dirty="0"/>
              <a:t>), slang (</a:t>
            </a:r>
            <a:r>
              <a:rPr lang="en-US" dirty="0" err="1"/>
              <a:t>sociální</a:t>
            </a:r>
            <a:r>
              <a:rPr lang="en-US" dirty="0"/>
              <a:t>).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304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8540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Co to </a:t>
            </a:r>
            <a:r>
              <a:rPr lang="en-US" dirty="0" err="1">
                <a:cs typeface="Calibri"/>
              </a:rPr>
              <a:t>asi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tak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může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být</a:t>
            </a:r>
            <a:r>
              <a:rPr lang="en-US" dirty="0">
                <a:cs typeface="Calibri"/>
              </a:rPr>
              <a:t>?</a:t>
            </a:r>
          </a:p>
          <a:p>
            <a:r>
              <a:rPr lang="en-US" dirty="0" err="1">
                <a:cs typeface="Calibri"/>
              </a:rPr>
              <a:t>Dichotomie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produkce-percepce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Jak </a:t>
            </a:r>
            <a:r>
              <a:rPr lang="en-US" dirty="0" err="1">
                <a:cs typeface="Calibri"/>
              </a:rPr>
              <a:t>byste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řekli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že</a:t>
            </a:r>
            <a:r>
              <a:rPr lang="en-US" dirty="0">
                <a:cs typeface="Calibri"/>
              </a:rPr>
              <a:t> to </a:t>
            </a:r>
            <a:r>
              <a:rPr lang="en-US" dirty="0" err="1">
                <a:cs typeface="Calibri"/>
              </a:rPr>
              <a:t>může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vypadat</a:t>
            </a:r>
            <a:r>
              <a:rPr lang="en-US" dirty="0">
                <a:cs typeface="Calibri"/>
              </a:rPr>
              <a:t>?</a:t>
            </a:r>
          </a:p>
          <a:p>
            <a:r>
              <a:rPr lang="en-US" dirty="0">
                <a:cs typeface="Calibri"/>
              </a:rPr>
              <a:t>Co je </a:t>
            </a:r>
            <a:r>
              <a:rPr lang="en-US" dirty="0" err="1">
                <a:cs typeface="Calibri"/>
              </a:rPr>
              <a:t>laická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lingvistika</a:t>
            </a:r>
            <a:r>
              <a:rPr lang="en-US" dirty="0">
                <a:cs typeface="Calibri"/>
              </a:rPr>
              <a:t>?</a:t>
            </a:r>
          </a:p>
          <a:p>
            <a:r>
              <a:rPr lang="en-US" dirty="0" err="1">
                <a:cs typeface="Calibri"/>
              </a:rPr>
              <a:t>Získávání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informací</a:t>
            </a:r>
            <a:r>
              <a:rPr lang="en-US" dirty="0">
                <a:cs typeface="Calibri"/>
              </a:rPr>
              <a:t> (</a:t>
            </a:r>
            <a:r>
              <a:rPr lang="en-US" dirty="0" err="1">
                <a:cs typeface="Calibri"/>
              </a:rPr>
              <a:t>explicitních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reflexivních</a:t>
            </a:r>
            <a:r>
              <a:rPr lang="en-US" dirty="0">
                <a:cs typeface="Calibri"/>
              </a:rPr>
              <a:t>) o </a:t>
            </a:r>
            <a:r>
              <a:rPr lang="en-US" dirty="0" err="1">
                <a:cs typeface="Calibri"/>
              </a:rPr>
              <a:t>jazyce</a:t>
            </a:r>
            <a:r>
              <a:rPr lang="en-US" dirty="0">
                <a:cs typeface="Calibri"/>
              </a:rPr>
              <a:t> od </a:t>
            </a:r>
            <a:r>
              <a:rPr lang="en-US" dirty="0" err="1">
                <a:cs typeface="Calibri"/>
              </a:rPr>
              <a:t>nelingvistů</a:t>
            </a:r>
            <a:r>
              <a:rPr lang="en-US" dirty="0">
                <a:cs typeface="Calibri"/>
              </a:rPr>
              <a:t>.</a:t>
            </a:r>
          </a:p>
          <a:p>
            <a:r>
              <a:rPr lang="en-US" dirty="0" err="1">
                <a:cs typeface="Calibri"/>
              </a:rPr>
              <a:t>Jaké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výhody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může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mít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percepční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dialektologie</a:t>
            </a:r>
            <a:r>
              <a:rPr lang="en-US" dirty="0">
                <a:cs typeface="Calibri"/>
              </a:rPr>
              <a:t>?</a:t>
            </a:r>
          </a:p>
          <a:p>
            <a:r>
              <a:rPr lang="en-US" dirty="0" err="1">
                <a:cs typeface="Calibri"/>
              </a:rPr>
              <a:t>Dostupnost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dat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odlišná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perspektiva</a:t>
            </a:r>
            <a:r>
              <a:rPr lang="en-US" dirty="0">
                <a:cs typeface="Calibri"/>
              </a:rPr>
              <a:t> (co </a:t>
            </a:r>
            <a:r>
              <a:rPr lang="en-US" dirty="0" err="1">
                <a:cs typeface="Calibri"/>
              </a:rPr>
              <a:t>mluvčí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vnímají</a:t>
            </a:r>
            <a:r>
              <a:rPr lang="en-US" dirty="0">
                <a:cs typeface="Calibri"/>
              </a:rPr>
              <a:t>?)</a:t>
            </a:r>
          </a:p>
          <a:p>
            <a:r>
              <a:rPr lang="en-US" dirty="0" err="1">
                <a:cs typeface="Calibri"/>
              </a:rPr>
              <a:t>Jaké</a:t>
            </a:r>
            <a:r>
              <a:rPr lang="en-US" dirty="0">
                <a:cs typeface="Calibri"/>
              </a:rPr>
              <a:t> může </a:t>
            </a:r>
            <a:r>
              <a:rPr lang="en-US" dirty="0" err="1">
                <a:cs typeface="Calibri"/>
              </a:rPr>
              <a:t>mít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naopak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nevýhody</a:t>
            </a:r>
            <a:r>
              <a:rPr lang="en-US" dirty="0">
                <a:cs typeface="Calibri"/>
              </a:rPr>
              <a:t>?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6256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Co je </a:t>
            </a:r>
            <a:r>
              <a:rPr lang="en-US" dirty="0" err="1">
                <a:cs typeface="Calibri"/>
              </a:rPr>
              <a:t>varieta</a:t>
            </a:r>
            <a:r>
              <a:rPr lang="en-US" dirty="0">
                <a:cs typeface="Calibri"/>
              </a:rPr>
              <a:t>? </a:t>
            </a:r>
            <a:r>
              <a:rPr lang="en-US" dirty="0" err="1">
                <a:cs typeface="Calibri"/>
              </a:rPr>
              <a:t>Množina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jazykových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prostředků</a:t>
            </a:r>
            <a:r>
              <a:rPr lang="en-US" dirty="0">
                <a:cs typeface="Calibri"/>
              </a:rPr>
              <a:t> s </a:t>
            </a:r>
            <a:r>
              <a:rPr lang="en-US" dirty="0" err="1">
                <a:cs typeface="Calibri"/>
              </a:rPr>
              <a:t>podobnou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sociální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nebo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teritoriální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distribucí</a:t>
            </a:r>
            <a:r>
              <a:rPr lang="en-US" dirty="0">
                <a:cs typeface="Calibri"/>
              </a:rPr>
              <a:t>.</a:t>
            </a:r>
          </a:p>
          <a:p>
            <a:r>
              <a:rPr lang="en-US" dirty="0" err="1">
                <a:cs typeface="Calibri"/>
              </a:rPr>
              <a:t>Neplést</a:t>
            </a:r>
            <a:r>
              <a:rPr lang="en-US" dirty="0">
                <a:cs typeface="Calibri"/>
              </a:rPr>
              <a:t> s </a:t>
            </a:r>
            <a:r>
              <a:rPr lang="en-US" dirty="0" err="1">
                <a:cs typeface="Calibri"/>
              </a:rPr>
              <a:t>variantou</a:t>
            </a:r>
            <a:r>
              <a:rPr lang="en-US" dirty="0">
                <a:cs typeface="Calibri"/>
              </a:rPr>
              <a:t>! - To je </a:t>
            </a:r>
            <a:r>
              <a:rPr lang="en-US" dirty="0" err="1">
                <a:cs typeface="Calibri"/>
              </a:rPr>
              <a:t>spíš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prostředek</a:t>
            </a:r>
            <a:r>
              <a:rPr lang="en-US" dirty="0">
                <a:cs typeface="Calibri"/>
              </a:rPr>
              <a:t>.</a:t>
            </a:r>
          </a:p>
          <a:p>
            <a:r>
              <a:rPr lang="en-US" dirty="0" err="1">
                <a:cs typeface="Calibri"/>
              </a:rPr>
              <a:t>Příklad</a:t>
            </a:r>
            <a:r>
              <a:rPr lang="en-US" dirty="0">
                <a:cs typeface="Calibri"/>
              </a:rPr>
              <a:t> variety: </a:t>
            </a:r>
            <a:r>
              <a:rPr lang="en-US" dirty="0" err="1">
                <a:cs typeface="Calibri"/>
              </a:rPr>
              <a:t>nářečí</a:t>
            </a:r>
            <a:r>
              <a:rPr lang="en-US" dirty="0">
                <a:cs typeface="Calibri"/>
              </a:rPr>
              <a:t> (</a:t>
            </a:r>
            <a:r>
              <a:rPr lang="en-US" dirty="0" err="1"/>
              <a:t>teritoriální</a:t>
            </a:r>
            <a:r>
              <a:rPr lang="en-US" dirty="0"/>
              <a:t>), slang (</a:t>
            </a:r>
            <a:r>
              <a:rPr lang="en-US" dirty="0" err="1"/>
              <a:t>sociální</a:t>
            </a:r>
            <a:r>
              <a:rPr lang="en-US" dirty="0"/>
              <a:t>).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62643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Co je </a:t>
            </a:r>
            <a:r>
              <a:rPr lang="en-US" dirty="0" err="1">
                <a:cs typeface="Calibri"/>
              </a:rPr>
              <a:t>varieta</a:t>
            </a:r>
            <a:r>
              <a:rPr lang="en-US" dirty="0">
                <a:cs typeface="Calibri"/>
              </a:rPr>
              <a:t>? </a:t>
            </a:r>
            <a:r>
              <a:rPr lang="en-US" dirty="0" err="1">
                <a:cs typeface="Calibri"/>
              </a:rPr>
              <a:t>Množina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jazykových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prostředků</a:t>
            </a:r>
            <a:r>
              <a:rPr lang="en-US" dirty="0">
                <a:cs typeface="Calibri"/>
              </a:rPr>
              <a:t> s </a:t>
            </a:r>
            <a:r>
              <a:rPr lang="en-US" dirty="0" err="1">
                <a:cs typeface="Calibri"/>
              </a:rPr>
              <a:t>podobnou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sociální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nebo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teritoriální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distribucí</a:t>
            </a:r>
            <a:r>
              <a:rPr lang="en-US" dirty="0">
                <a:cs typeface="Calibri"/>
              </a:rPr>
              <a:t>.</a:t>
            </a:r>
          </a:p>
          <a:p>
            <a:r>
              <a:rPr lang="en-US" dirty="0" err="1">
                <a:cs typeface="Calibri"/>
              </a:rPr>
              <a:t>Neplést</a:t>
            </a:r>
            <a:r>
              <a:rPr lang="en-US" dirty="0">
                <a:cs typeface="Calibri"/>
              </a:rPr>
              <a:t> s </a:t>
            </a:r>
            <a:r>
              <a:rPr lang="en-US" dirty="0" err="1">
                <a:cs typeface="Calibri"/>
              </a:rPr>
              <a:t>variantou</a:t>
            </a:r>
            <a:r>
              <a:rPr lang="en-US" dirty="0">
                <a:cs typeface="Calibri"/>
              </a:rPr>
              <a:t>! - To je </a:t>
            </a:r>
            <a:r>
              <a:rPr lang="en-US" dirty="0" err="1">
                <a:cs typeface="Calibri"/>
              </a:rPr>
              <a:t>spíš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prostředek</a:t>
            </a:r>
            <a:r>
              <a:rPr lang="en-US" dirty="0">
                <a:cs typeface="Calibri"/>
              </a:rPr>
              <a:t>.</a:t>
            </a:r>
          </a:p>
          <a:p>
            <a:r>
              <a:rPr lang="en-US" dirty="0" err="1">
                <a:cs typeface="Calibri"/>
              </a:rPr>
              <a:t>Příklad</a:t>
            </a:r>
            <a:r>
              <a:rPr lang="en-US" dirty="0">
                <a:cs typeface="Calibri"/>
              </a:rPr>
              <a:t> variety: </a:t>
            </a:r>
            <a:r>
              <a:rPr lang="en-US" dirty="0" err="1">
                <a:cs typeface="Calibri"/>
              </a:rPr>
              <a:t>nářečí</a:t>
            </a:r>
            <a:r>
              <a:rPr lang="en-US" dirty="0">
                <a:cs typeface="Calibri"/>
              </a:rPr>
              <a:t> (</a:t>
            </a:r>
            <a:r>
              <a:rPr lang="en-US" dirty="0" err="1"/>
              <a:t>teritoriální</a:t>
            </a:r>
            <a:r>
              <a:rPr lang="en-US" dirty="0"/>
              <a:t>), slang (</a:t>
            </a:r>
            <a:r>
              <a:rPr lang="en-US" dirty="0" err="1"/>
              <a:t>sociální</a:t>
            </a:r>
            <a:r>
              <a:rPr lang="en-US" dirty="0"/>
              <a:t>).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90660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Co je </a:t>
            </a:r>
            <a:r>
              <a:rPr lang="en-US" dirty="0" err="1">
                <a:cs typeface="Calibri"/>
              </a:rPr>
              <a:t>varieta</a:t>
            </a:r>
            <a:r>
              <a:rPr lang="en-US" dirty="0">
                <a:cs typeface="Calibri"/>
              </a:rPr>
              <a:t>? </a:t>
            </a:r>
            <a:r>
              <a:rPr lang="en-US" dirty="0" err="1">
                <a:cs typeface="Calibri"/>
              </a:rPr>
              <a:t>Množina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jazykových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prostředků</a:t>
            </a:r>
            <a:r>
              <a:rPr lang="en-US" dirty="0">
                <a:cs typeface="Calibri"/>
              </a:rPr>
              <a:t> s </a:t>
            </a:r>
            <a:r>
              <a:rPr lang="en-US" dirty="0" err="1">
                <a:cs typeface="Calibri"/>
              </a:rPr>
              <a:t>podobnou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sociální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nebo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teritoriální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distribucí</a:t>
            </a:r>
            <a:r>
              <a:rPr lang="en-US" dirty="0">
                <a:cs typeface="Calibri"/>
              </a:rPr>
              <a:t>.</a:t>
            </a:r>
          </a:p>
          <a:p>
            <a:r>
              <a:rPr lang="en-US" dirty="0" err="1">
                <a:cs typeface="Calibri"/>
              </a:rPr>
              <a:t>Neplést</a:t>
            </a:r>
            <a:r>
              <a:rPr lang="en-US" dirty="0">
                <a:cs typeface="Calibri"/>
              </a:rPr>
              <a:t> s </a:t>
            </a:r>
            <a:r>
              <a:rPr lang="en-US" dirty="0" err="1">
                <a:cs typeface="Calibri"/>
              </a:rPr>
              <a:t>variantou</a:t>
            </a:r>
            <a:r>
              <a:rPr lang="en-US" dirty="0">
                <a:cs typeface="Calibri"/>
              </a:rPr>
              <a:t>! - To je </a:t>
            </a:r>
            <a:r>
              <a:rPr lang="en-US" dirty="0" err="1">
                <a:cs typeface="Calibri"/>
              </a:rPr>
              <a:t>spíš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prostředek</a:t>
            </a:r>
            <a:r>
              <a:rPr lang="en-US" dirty="0">
                <a:cs typeface="Calibri"/>
              </a:rPr>
              <a:t>.</a:t>
            </a:r>
          </a:p>
          <a:p>
            <a:r>
              <a:rPr lang="en-US" dirty="0" err="1">
                <a:cs typeface="Calibri"/>
              </a:rPr>
              <a:t>Příklad</a:t>
            </a:r>
            <a:r>
              <a:rPr lang="en-US" dirty="0">
                <a:cs typeface="Calibri"/>
              </a:rPr>
              <a:t> variety: </a:t>
            </a:r>
            <a:r>
              <a:rPr lang="en-US" dirty="0" err="1">
                <a:cs typeface="Calibri"/>
              </a:rPr>
              <a:t>nářečí</a:t>
            </a:r>
            <a:r>
              <a:rPr lang="en-US" dirty="0">
                <a:cs typeface="Calibri"/>
              </a:rPr>
              <a:t> (</a:t>
            </a:r>
            <a:r>
              <a:rPr lang="en-US" dirty="0" err="1"/>
              <a:t>teritoriální</a:t>
            </a:r>
            <a:r>
              <a:rPr lang="en-US" dirty="0"/>
              <a:t>), slang (</a:t>
            </a:r>
            <a:r>
              <a:rPr lang="en-US" dirty="0" err="1"/>
              <a:t>sociální</a:t>
            </a:r>
            <a:r>
              <a:rPr lang="en-US" dirty="0"/>
              <a:t>).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343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1830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1131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255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7005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21728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052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545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-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35829"/>
            <a:ext cx="6408162" cy="1981120"/>
          </a:xfrm>
          <a:prstGeom prst="rect">
            <a:avLst/>
          </a:prstGeom>
        </p:spPr>
      </p:pic>
      <p:sp>
        <p:nvSpPr>
          <p:cNvPr id="9" name="Nadpis 8">
            <a:extLst>
              <a:ext uri="{FF2B5EF4-FFF2-40B4-BE49-F238E27FC236}">
                <a16:creationId xmlns:a16="http://schemas.microsoft.com/office/drawing/2014/main" id="{9C465973-12C9-4E7E-B3E7-339819B8DE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54807" y="3468467"/>
            <a:ext cx="6232376" cy="1518962"/>
          </a:xfrm>
          <a:prstGeom prst="rect">
            <a:avLst/>
          </a:prstGeom>
        </p:spPr>
        <p:txBody>
          <a:bodyPr/>
          <a:lstStyle>
            <a:lvl1pPr>
              <a:defRPr>
                <a:latin typeface="Gentium Plus" panose="02000503060000020004" pitchFamily="2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6" name="Zástupný symbol pro text 14">
            <a:extLst>
              <a:ext uri="{FF2B5EF4-FFF2-40B4-BE49-F238E27FC236}">
                <a16:creationId xmlns:a16="http://schemas.microsoft.com/office/drawing/2014/main" id="{6D621A1B-64B8-4E2C-9F7C-619F6D16DF8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54807" y="4987429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podnadpis.</a:t>
            </a:r>
          </a:p>
        </p:txBody>
      </p:sp>
      <p:sp>
        <p:nvSpPr>
          <p:cNvPr id="7" name="Zástupný symbol pro text 14">
            <a:extLst>
              <a:ext uri="{FF2B5EF4-FFF2-40B4-BE49-F238E27FC236}">
                <a16:creationId xmlns:a16="http://schemas.microsoft.com/office/drawing/2014/main" id="{3CBD455F-1540-428D-A023-C87A83F6C53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554806" y="2805732"/>
            <a:ext cx="6218237" cy="5214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D22D40"/>
                </a:solidFill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název základní součásti.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89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55FAB65-B0A7-4575-8846-11158687D38E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2881948" y="30924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Gentium Plus" panose="02000503060000020004" pitchFamily="2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vložíte obrázek.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24AE90-7605-4DC5-9CC0-F95158D6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text 4">
            <a:extLst>
              <a:ext uri="{FF2B5EF4-FFF2-40B4-BE49-F238E27FC236}">
                <a16:creationId xmlns:a16="http://schemas.microsoft.com/office/drawing/2014/main" id="{276D1917-8BCB-4A56-9BA7-03075193B5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1948" y="5298620"/>
            <a:ext cx="6172200" cy="5687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D22C40"/>
              </a:buClr>
              <a:buFont typeface="Wingdings" panose="05000000000000000000" pitchFamily="2" charset="2"/>
              <a:buNone/>
              <a:defRPr sz="1800">
                <a:solidFill>
                  <a:schemeClr val="tx1"/>
                </a:solidFill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2618544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 -  bez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50943"/>
            <a:ext cx="6408162" cy="1981120"/>
          </a:xfrm>
          <a:prstGeom prst="rect">
            <a:avLst/>
          </a:prstGeom>
        </p:spPr>
      </p:pic>
      <p:sp>
        <p:nvSpPr>
          <p:cNvPr id="10" name="Nadpis 9">
            <a:extLst>
              <a:ext uri="{FF2B5EF4-FFF2-40B4-BE49-F238E27FC236}">
                <a16:creationId xmlns:a16="http://schemas.microsoft.com/office/drawing/2014/main" id="{1FAEE400-C3C4-4524-978A-6626FFC80C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30487" y="2962276"/>
            <a:ext cx="6218789" cy="778452"/>
          </a:xfrm>
          <a:prstGeom prst="rect">
            <a:avLst/>
          </a:prstGeom>
        </p:spPr>
        <p:txBody>
          <a:bodyPr/>
          <a:lstStyle>
            <a:lvl1pPr>
              <a:defRPr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15" name="Zástupný symbol pro text 14">
            <a:extLst>
              <a:ext uri="{FF2B5EF4-FFF2-40B4-BE49-F238E27FC236}">
                <a16:creationId xmlns:a16="http://schemas.microsoft.com/office/drawing/2014/main" id="{6D164CCE-6D73-466D-BEB5-04B11A83900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30487" y="3906326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podnadpis.</a:t>
            </a:r>
          </a:p>
        </p:txBody>
      </p:sp>
    </p:spTree>
    <p:extLst>
      <p:ext uri="{BB962C8B-B14F-4D97-AF65-F5344CB8AC3E}">
        <p14:creationId xmlns:p14="http://schemas.microsoft.com/office/powerpoint/2010/main" val="358612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D34E2D-EE31-4DC0-9247-4DBF2ED796C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Gentium Plus" panose="02000503060000020004" pitchFamily="2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Gentium Plus" panose="02000503060000020004" pitchFamily="2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cs-CZ" dirty="0"/>
              <a:t>Kliknutím vložíte text.</a:t>
            </a:r>
          </a:p>
          <a:p>
            <a:pPr lvl="1"/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834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36F267A-BE8F-4FE3-A8F2-A3A14D7F58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836738"/>
            <a:ext cx="10515600" cy="43053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C4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637241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02828-E203-4BCF-A5B0-CB2FC2EC16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5DBEC2-CBC0-4C1C-88E7-DC2EDCA58E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F575050-708C-4714-B50C-D679D7CC414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2EA612F-A0C2-4C25-85F3-1AD024CA6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1F61B0A8-8F34-4579-959E-67B3416A9699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90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9FBEE-EED9-440B-B6A2-0370D421D2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149351"/>
          </a:xfrm>
          <a:prstGeom prst="rect">
            <a:avLst/>
          </a:prstGeom>
        </p:spPr>
        <p:txBody>
          <a:bodyPr/>
          <a:lstStyle>
            <a:lvl1pPr>
              <a:defRPr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BC1BE52-8A40-4C07-BD57-49A31749FCC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Gentium Plus" panose="02000503060000020004" pitchFamily="2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C8B1659-79F4-4765-8610-2F273D4750E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71A42BE-7C37-4E5F-A5C7-DE3988B8FE8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Gentium Plus" panose="02000503060000020004" pitchFamily="2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252F095-D907-45FC-9209-CE575CF9B53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Gentium Plus" panose="02000503060000020004" pitchFamily="2" charset="0"/>
                <a:cs typeface="Arial" panose="020B0604020202020204" pitchFamily="34" charset="0"/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3AF3188-F662-42FA-942C-C3BA18BE5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80D3BDEC-7BDF-49D8-818D-67B015274AAF}"/>
              </a:ext>
            </a:extLst>
          </p:cNvPr>
          <p:cNvCxnSpPr/>
          <p:nvPr userDrawn="1"/>
        </p:nvCxnSpPr>
        <p:spPr>
          <a:xfrm>
            <a:off x="838200" y="160686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079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1B72C8-7D3F-4C74-90F8-8DA326D5DF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C5A6722-54AF-4AAD-A2E6-780E1205B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19713418-A7EB-478E-BEED-F2EBCA77CFFE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502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414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356F0D-8BFD-494A-8220-002D1C5E33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D22D40"/>
                </a:solidFill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0BA097-ED2B-4036-B097-8C187A6622E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67300" y="457200"/>
            <a:ext cx="6172200" cy="5411788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D22D40"/>
              </a:buClr>
              <a:buFont typeface="Wingdings" panose="05000000000000000000" pitchFamily="2" charset="2"/>
              <a:buChar char="§"/>
              <a:defRPr sz="3200">
                <a:latin typeface="Gentium Plus" panose="02000503060000020004" pitchFamily="2" charset="0"/>
                <a:cs typeface="Arial" panose="020B060402020202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C587ECA-5355-4449-8467-B73118C0A2B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Gentium Plus" panose="02000503060000020004" pitchFamily="2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051C28-CB18-4E15-84A8-0937D20E8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086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214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orpus.cz/kontext/view?viewmode=kwic&amp;pagesize=100&amp;attrs=word&amp;attr_vmode=visible-kwic&amp;base_viewattr=word&amp;refs=%3Ddoc.id&amp;q=~3qCKAq6OuW6O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644E5260-5AD8-478A-B5F5-E1D82BA04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4806" y="3468467"/>
            <a:ext cx="6492211" cy="1518962"/>
          </a:xfrm>
        </p:spPr>
        <p:txBody>
          <a:bodyPr/>
          <a:lstStyle/>
          <a:p>
            <a:r>
              <a:rPr lang="cs-CZ" dirty="0"/>
              <a:t>Úvod do sociolingvistiky</a:t>
            </a:r>
          </a:p>
        </p:txBody>
      </p:sp>
      <p:sp>
        <p:nvSpPr>
          <p:cNvPr id="10" name="Zástupný symbol pro text 9">
            <a:extLst>
              <a:ext uri="{FF2B5EF4-FFF2-40B4-BE49-F238E27FC236}">
                <a16:creationId xmlns:a16="http://schemas.microsoft.com/office/drawing/2014/main" id="{7E45BA4A-0F70-4A6D-AA8A-41F5B14EAA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lIns="91440" tIns="45720" rIns="91440" bIns="45720" anchor="t"/>
          <a:lstStyle/>
          <a:p>
            <a:r>
              <a:rPr lang="cs-CZ" dirty="0">
                <a:cs typeface="Arial"/>
              </a:rPr>
              <a:t>14. ú</a:t>
            </a:r>
            <a:r>
              <a:rPr lang="cs-CZ" noProof="1">
                <a:cs typeface="Arial"/>
              </a:rPr>
              <a:t>nora</a:t>
            </a:r>
            <a:r>
              <a:rPr lang="cs-CZ" dirty="0">
                <a:cs typeface="Arial"/>
              </a:rPr>
              <a:t> 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8086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02"/>
    </mc:Choice>
    <mc:Fallback xmlns="">
      <p:transition spd="slow" advTm="630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4ABD0C-A8D4-4AA5-907D-2C02FC155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/>
              <a:t>droje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CB50D5-C095-40FD-8CC5-9BB597B99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/>
              <a:t>povinná literatura</a:t>
            </a:r>
          </a:p>
          <a:p>
            <a:pPr marL="0" indent="0">
              <a:buNone/>
            </a:pPr>
            <a:r>
              <a:rPr lang="cs-CZ" sz="2400" dirty="0"/>
              <a:t>skripta J. Chromého (2014) – volně ke stažení (</a:t>
            </a:r>
            <a:r>
              <a:rPr lang="cs-CZ" sz="2400" dirty="0" err="1"/>
              <a:t>Moodle</a:t>
            </a:r>
            <a:r>
              <a:rPr lang="cs-CZ" sz="2400" dirty="0"/>
              <a:t>) = základní příručka</a:t>
            </a:r>
            <a:endParaRPr lang="cs-CZ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doporučená literatura česky</a:t>
            </a:r>
          </a:p>
          <a:p>
            <a:pPr marL="0" indent="0">
              <a:buNone/>
            </a:pPr>
            <a:r>
              <a:rPr lang="cs-CZ" sz="2400" dirty="0"/>
              <a:t>Hudáková, A. &amp; Táborský, J. (2008): </a:t>
            </a:r>
            <a:r>
              <a:rPr lang="cs-CZ" sz="2400" i="1" dirty="0"/>
              <a:t>Sociolingvistické kapitoly pro tlumočníky pro neslyšíc</a:t>
            </a:r>
            <a:r>
              <a:rPr lang="cs-CZ" sz="2400" dirty="0"/>
              <a:t>í. Praha: ČKTZJ</a:t>
            </a:r>
          </a:p>
          <a:p>
            <a:pPr marL="0" indent="0">
              <a:buNone/>
            </a:pPr>
            <a:r>
              <a:rPr lang="cs-CZ" sz="2400" dirty="0" err="1"/>
              <a:t>Milroy</a:t>
            </a:r>
            <a:r>
              <a:rPr lang="cs-CZ" sz="2400" dirty="0"/>
              <a:t>, L. &amp; </a:t>
            </a:r>
            <a:r>
              <a:rPr lang="cs-CZ" sz="2400" dirty="0" err="1"/>
              <a:t>Gordon</a:t>
            </a:r>
            <a:r>
              <a:rPr lang="cs-CZ" sz="2400" dirty="0"/>
              <a:t>, M. J. (2012). </a:t>
            </a:r>
            <a:r>
              <a:rPr lang="cs-CZ" sz="2400" i="1" dirty="0"/>
              <a:t>Sociolingvistika: metody a interpretace</a:t>
            </a:r>
            <a:r>
              <a:rPr lang="cs-CZ" sz="2400" dirty="0"/>
              <a:t>. Praha: Karolinum.</a:t>
            </a:r>
          </a:p>
          <a:p>
            <a:pPr marL="0" indent="0">
              <a:buNone/>
            </a:pP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9985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028"/>
    </mc:Choice>
    <mc:Fallback xmlns="">
      <p:transition spd="slow" advTm="63028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12F0B-F50E-4E37-8FCB-416035EDD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harmonogram</a:t>
            </a:r>
            <a:endParaRPr lang="en-GB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95CF433C-BD68-4665-9213-85878C0B77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6033732"/>
              </p:ext>
            </p:extLst>
          </p:nvPr>
        </p:nvGraphicFramePr>
        <p:xfrm>
          <a:off x="646176" y="1302026"/>
          <a:ext cx="10515599" cy="5234112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1083233">
                  <a:extLst>
                    <a:ext uri="{9D8B030D-6E8A-4147-A177-3AD203B41FA5}">
                      <a16:colId xmlns:a16="http://schemas.microsoft.com/office/drawing/2014/main" val="2006802871"/>
                    </a:ext>
                  </a:extLst>
                </a:gridCol>
                <a:gridCol w="2322086">
                  <a:extLst>
                    <a:ext uri="{9D8B030D-6E8A-4147-A177-3AD203B41FA5}">
                      <a16:colId xmlns:a16="http://schemas.microsoft.com/office/drawing/2014/main" val="3135326878"/>
                    </a:ext>
                  </a:extLst>
                </a:gridCol>
                <a:gridCol w="7110280">
                  <a:extLst>
                    <a:ext uri="{9D8B030D-6E8A-4147-A177-3AD203B41FA5}">
                      <a16:colId xmlns:a16="http://schemas.microsoft.com/office/drawing/2014/main" val="771975053"/>
                    </a:ext>
                  </a:extLst>
                </a:gridCol>
              </a:tblGrid>
              <a:tr h="402624"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2200" b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14. 2. </a:t>
                      </a:r>
                    </a:p>
                  </a:txBody>
                  <a:tcPr marL="28575" marR="28575" marT="19050" marB="1905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Lato"/>
                          <a:cs typeface="Calibri" panose="020F0502020204030204" pitchFamily="34" charset="0"/>
                        </a:rPr>
                        <a:t>hodina I</a:t>
                      </a:r>
                      <a:endParaRPr lang="cs-CZ" sz="2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Lato"/>
                        <a:cs typeface="Calibri" panose="020F0502020204030204" pitchFamily="34" charset="0"/>
                      </a:endParaRPr>
                    </a:p>
                  </a:txBody>
                  <a:tcPr marL="13299" marR="13299" marT="8866" marB="886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i="1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Lato"/>
                          <a:cs typeface="Calibri" panose="020F0502020204030204" pitchFamily="34" charset="0"/>
                        </a:rPr>
                        <a:t>představení sociolingvistiky, dialektologie</a:t>
                      </a:r>
                      <a:endParaRPr lang="cs-CZ" sz="2200" b="0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Lato"/>
                        <a:cs typeface="Calibri" panose="020F0502020204030204" pitchFamily="34" charset="0"/>
                      </a:endParaRPr>
                    </a:p>
                  </a:txBody>
                  <a:tcPr marL="13299" marR="13299" marT="8866" marB="8866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364065"/>
                  </a:ext>
                </a:extLst>
              </a:tr>
              <a:tr h="402624"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2200" b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21. 2.</a:t>
                      </a:r>
                    </a:p>
                  </a:txBody>
                  <a:tcPr marL="28575" marR="28575" marT="19050" marB="1905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20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Lato"/>
                          <a:cs typeface="Calibri" panose="020F0502020204030204" pitchFamily="34" charset="0"/>
                        </a:rPr>
                        <a:t>hodina II</a:t>
                      </a:r>
                      <a:endParaRPr lang="cs-CZ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299" marR="13299" marT="8866" marB="886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i="1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Lato"/>
                          <a:cs typeface="Calibri" panose="020F0502020204030204" pitchFamily="34" charset="0"/>
                        </a:rPr>
                        <a:t>dialektologie a variační sociolingvistika</a:t>
                      </a:r>
                    </a:p>
                  </a:txBody>
                  <a:tcPr marL="13299" marR="13299" marT="8866" marB="88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996096"/>
                  </a:ext>
                </a:extLst>
              </a:tr>
              <a:tr h="402624"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2200" b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28. 2.</a:t>
                      </a:r>
                    </a:p>
                  </a:txBody>
                  <a:tcPr marL="28575" marR="28575" marT="19050" marB="1905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Lato"/>
                          <a:cs typeface="Calibri" panose="020F0502020204030204" pitchFamily="34" charset="0"/>
                        </a:rPr>
                        <a:t>hodina III</a:t>
                      </a:r>
                      <a:endParaRPr lang="cs-CZ" sz="2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Lato"/>
                        <a:cs typeface="Calibri" panose="020F0502020204030204" pitchFamily="34" charset="0"/>
                      </a:endParaRPr>
                    </a:p>
                  </a:txBody>
                  <a:tcPr marL="13299" marR="13299" marT="8866" marB="886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200" b="0" i="1" u="none" strike="noStrike" noProof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variační sociolingvistika</a:t>
                      </a:r>
                      <a:endParaRPr lang="cs-CZ" sz="2200" b="0" i="0" u="none" strike="noStrike" noProof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299" marR="13299" marT="8866" marB="88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389826"/>
                  </a:ext>
                </a:extLst>
              </a:tr>
              <a:tr h="402624"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2200" b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7. 3.</a:t>
                      </a:r>
                    </a:p>
                  </a:txBody>
                  <a:tcPr marL="28575" marR="28575" marT="19050" marB="1905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Lato"/>
                          <a:cs typeface="Calibri" panose="020F0502020204030204" pitchFamily="34" charset="0"/>
                        </a:rPr>
                        <a:t>hodina IV</a:t>
                      </a:r>
                      <a:endParaRPr lang="cs-CZ" sz="2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Lato"/>
                        <a:cs typeface="Calibri" panose="020F0502020204030204" pitchFamily="34" charset="0"/>
                      </a:endParaRPr>
                    </a:p>
                  </a:txBody>
                  <a:tcPr marL="13299" marR="13299" marT="8866" marB="886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i="1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Lato"/>
                          <a:cs typeface="Calibri" panose="020F0502020204030204" pitchFamily="34" charset="0"/>
                        </a:rPr>
                        <a:t>variační sociolingvistika a jazyková změna</a:t>
                      </a:r>
                    </a:p>
                  </a:txBody>
                  <a:tcPr marL="13299" marR="13299" marT="8866" marB="88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74662"/>
                  </a:ext>
                </a:extLst>
              </a:tr>
              <a:tr h="402624"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2200" b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14. 3.</a:t>
                      </a:r>
                    </a:p>
                  </a:txBody>
                  <a:tcPr marL="28575" marR="28575" marT="19050" marB="1905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20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Lato"/>
                          <a:cs typeface="Calibri" panose="020F0502020204030204" pitchFamily="34" charset="0"/>
                        </a:rPr>
                        <a:t>hodina</a:t>
                      </a:r>
                      <a:r>
                        <a:rPr lang="cs-CZ" sz="2200" b="0" i="0" u="none" strike="noStrike" noProof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V</a:t>
                      </a:r>
                      <a:endParaRPr lang="cs-CZ" sz="2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Lato"/>
                        <a:cs typeface="Calibri" panose="020F0502020204030204" pitchFamily="34" charset="0"/>
                      </a:endParaRPr>
                    </a:p>
                  </a:txBody>
                  <a:tcPr marL="13299" marR="13299" marT="8866" marB="886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200" b="0" i="1" u="none" strike="noStrike" noProof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jazykový kontakt</a:t>
                      </a:r>
                      <a:endParaRPr lang="cs-CZ" sz="2200" b="0" i="0" u="none" strike="noStrike" noProof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299" marR="13299" marT="8866" marB="88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271259"/>
                  </a:ext>
                </a:extLst>
              </a:tr>
              <a:tr h="402624"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2200" b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21. 3.</a:t>
                      </a:r>
                    </a:p>
                  </a:txBody>
                  <a:tcPr marL="28575" marR="28575" marT="19050" marB="1905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20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Lato"/>
                          <a:cs typeface="Calibri" panose="020F0502020204030204" pitchFamily="34" charset="0"/>
                        </a:rPr>
                        <a:t>hodina</a:t>
                      </a:r>
                      <a:r>
                        <a:rPr lang="cs-CZ" sz="2200" b="0" i="0" u="none" strike="noStrike" noProof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VI</a:t>
                      </a:r>
                      <a:endParaRPr lang="cs-CZ" sz="220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Lato"/>
                        <a:cs typeface="Calibri" panose="020F0502020204030204" pitchFamily="34" charset="0"/>
                      </a:endParaRPr>
                    </a:p>
                  </a:txBody>
                  <a:tcPr marL="13299" marR="13299" marT="8866" marB="886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i="1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Lato"/>
                          <a:cs typeface="Calibri" panose="020F0502020204030204" pitchFamily="34" charset="0"/>
                        </a:rPr>
                        <a:t>jazykový kontakt</a:t>
                      </a:r>
                    </a:p>
                  </a:txBody>
                  <a:tcPr marL="13299" marR="13299" marT="8866" marB="88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288480"/>
                  </a:ext>
                </a:extLst>
              </a:tr>
              <a:tr h="402624"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2200" b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28. 3.</a:t>
                      </a:r>
                    </a:p>
                  </a:txBody>
                  <a:tcPr marL="28575" marR="28575" marT="19050" marB="1905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20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Lato"/>
                          <a:cs typeface="Calibri" panose="020F0502020204030204" pitchFamily="34" charset="0"/>
                        </a:rPr>
                        <a:t>hodina</a:t>
                      </a:r>
                      <a:r>
                        <a:rPr lang="cs-CZ" sz="2200" b="0" i="0" u="none" strike="noStrike" noProof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VII</a:t>
                      </a:r>
                      <a:endParaRPr lang="cs-CZ" sz="2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Lato"/>
                        <a:cs typeface="Calibri" panose="020F0502020204030204" pitchFamily="34" charset="0"/>
                      </a:endParaRPr>
                    </a:p>
                  </a:txBody>
                  <a:tcPr marL="13299" marR="13299" marT="8866" marB="886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200" b="0" i="1" u="none" strike="noStrike" noProof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jazykový kontakt a jazykové plánování</a:t>
                      </a:r>
                      <a:endParaRPr lang="cs-CZ" sz="2200" b="0" i="0" u="none" strike="noStrike" noProof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299" marR="13299" marT="8866" marB="88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908777"/>
                  </a:ext>
                </a:extLst>
              </a:tr>
              <a:tr h="402624"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2200" b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4. 4.</a:t>
                      </a:r>
                    </a:p>
                  </a:txBody>
                  <a:tcPr marL="28575" marR="28575" marT="19050" marB="1905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20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Lato"/>
                          <a:cs typeface="Calibri" panose="020F0502020204030204" pitchFamily="34" charset="0"/>
                        </a:rPr>
                        <a:t>hodina</a:t>
                      </a:r>
                      <a:r>
                        <a:rPr lang="cs-CZ" sz="2200" b="0" i="0" u="none" strike="noStrike" noProof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VIII</a:t>
                      </a:r>
                      <a:endParaRPr lang="cs-CZ" sz="2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Lato"/>
                        <a:cs typeface="Calibri" panose="020F0502020204030204" pitchFamily="34" charset="0"/>
                      </a:endParaRPr>
                    </a:p>
                  </a:txBody>
                  <a:tcPr marL="13299" marR="13299" marT="8866" marB="886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i="1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Lato"/>
                          <a:cs typeface="Calibri" panose="020F0502020204030204" pitchFamily="34" charset="0"/>
                        </a:rPr>
                        <a:t>entometodologie, </a:t>
                      </a:r>
                      <a:r>
                        <a:rPr lang="cs-CZ" sz="2200" i="1" u="none" strike="noStrike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Lato"/>
                          <a:cs typeface="Calibri" panose="020F0502020204030204" pitchFamily="34" charset="0"/>
                        </a:rPr>
                        <a:t>konverz</a:t>
                      </a:r>
                      <a:r>
                        <a:rPr lang="cs-CZ" sz="2200" i="1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Lato"/>
                          <a:cs typeface="Calibri" panose="020F0502020204030204" pitchFamily="34" charset="0"/>
                        </a:rPr>
                        <a:t>. analýza a </a:t>
                      </a:r>
                      <a:r>
                        <a:rPr lang="cs-CZ" sz="2200" i="1" u="none" strike="noStrike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Lato"/>
                          <a:cs typeface="Calibri" panose="020F0502020204030204" pitchFamily="34" charset="0"/>
                        </a:rPr>
                        <a:t>jaz</a:t>
                      </a:r>
                      <a:r>
                        <a:rPr lang="cs-CZ" sz="2200" i="1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Lato"/>
                          <a:cs typeface="Calibri" panose="020F0502020204030204" pitchFamily="34" charset="0"/>
                        </a:rPr>
                        <a:t>. management</a:t>
                      </a:r>
                    </a:p>
                  </a:txBody>
                  <a:tcPr marL="13299" marR="13299" marT="8866" marB="88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677171"/>
                  </a:ext>
                </a:extLst>
              </a:tr>
              <a:tr h="402624"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2200" b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11. 4.</a:t>
                      </a:r>
                    </a:p>
                  </a:txBody>
                  <a:tcPr marL="28575" marR="28575" marT="19050" marB="1905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20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Lato"/>
                          <a:cs typeface="Calibri" panose="020F0502020204030204" pitchFamily="34" charset="0"/>
                        </a:rPr>
                        <a:t>hodina</a:t>
                      </a:r>
                      <a:r>
                        <a:rPr lang="cs-CZ" sz="2200" b="0" i="0" u="none" strike="noStrike" noProof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IX</a:t>
                      </a:r>
                      <a:endParaRPr lang="cs-CZ" sz="2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Lato"/>
                        <a:cs typeface="Calibri" panose="020F0502020204030204" pitchFamily="34" charset="0"/>
                      </a:endParaRPr>
                    </a:p>
                  </a:txBody>
                  <a:tcPr marL="13299" marR="13299" marT="8866" marB="886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200" b="0" i="1" u="none" strike="noStrike" noProof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jazykové ideologie, postoje k jazyku</a:t>
                      </a:r>
                      <a:endParaRPr lang="cs-CZ" sz="2200" b="0" i="0" u="none" strike="noStrike" noProof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299" marR="13299" marT="8866" marB="88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847917"/>
                  </a:ext>
                </a:extLst>
              </a:tr>
              <a:tr h="402624"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2200" b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18. 4.</a:t>
                      </a:r>
                    </a:p>
                  </a:txBody>
                  <a:tcPr marL="28575" marR="28575" marT="19050" marB="1905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20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Lato"/>
                          <a:cs typeface="Calibri" panose="020F0502020204030204" pitchFamily="34" charset="0"/>
                        </a:rPr>
                        <a:t>hodina</a:t>
                      </a:r>
                      <a:r>
                        <a:rPr lang="cs-CZ" sz="2200" b="0" i="0" u="none" strike="noStrike" noProof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X</a:t>
                      </a:r>
                      <a:endParaRPr lang="cs-CZ" sz="2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Lato"/>
                        <a:cs typeface="Calibri" panose="020F0502020204030204" pitchFamily="34" charset="0"/>
                      </a:endParaRPr>
                    </a:p>
                  </a:txBody>
                  <a:tcPr marL="13299" marR="13299" marT="8866" marB="886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i="1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Lato"/>
                          <a:cs typeface="Calibri" panose="020F0502020204030204" pitchFamily="34" charset="0"/>
                        </a:rPr>
                        <a:t>kritické přístupy</a:t>
                      </a:r>
                      <a:endParaRPr lang="cs-CZ" sz="2200" b="0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Lato"/>
                        <a:cs typeface="Calibri" panose="020F0502020204030204" pitchFamily="34" charset="0"/>
                      </a:endParaRPr>
                    </a:p>
                  </a:txBody>
                  <a:tcPr marL="13299" marR="13299" marT="8866" marB="88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305442"/>
                  </a:ext>
                </a:extLst>
              </a:tr>
              <a:tr h="402624"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2200" b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25. 4.</a:t>
                      </a:r>
                    </a:p>
                  </a:txBody>
                  <a:tcPr marL="28575" marR="28575" marT="19050" marB="1905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20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Lato"/>
                          <a:cs typeface="Calibri" panose="020F0502020204030204" pitchFamily="34" charset="0"/>
                        </a:rPr>
                        <a:t>hodina</a:t>
                      </a:r>
                      <a:r>
                        <a:rPr lang="cs-CZ" sz="2200" b="0" i="0" u="none" strike="noStrike" noProof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XI</a:t>
                      </a:r>
                      <a:endParaRPr lang="cs-CZ" sz="2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Lato"/>
                        <a:cs typeface="Calibri" panose="020F0502020204030204" pitchFamily="34" charset="0"/>
                      </a:endParaRPr>
                    </a:p>
                  </a:txBody>
                  <a:tcPr marL="13299" marR="13299" marT="8866" marB="886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i="1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Lato"/>
                          <a:cs typeface="Calibri" panose="020F0502020204030204" pitchFamily="34" charset="0"/>
                        </a:rPr>
                        <a:t>metody</a:t>
                      </a:r>
                      <a:endParaRPr lang="cs-CZ" sz="2200" b="0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Lato"/>
                        <a:cs typeface="Calibri" panose="020F0502020204030204" pitchFamily="34" charset="0"/>
                      </a:endParaRPr>
                    </a:p>
                  </a:txBody>
                  <a:tcPr marL="13299" marR="13299" marT="8866" marB="88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076627"/>
                  </a:ext>
                </a:extLst>
              </a:tr>
              <a:tr h="402624">
                <a:tc>
                  <a:txBody>
                    <a:bodyPr/>
                    <a:lstStyle/>
                    <a:p>
                      <a:pPr algn="l" rtl="0" fontAlgn="t"/>
                      <a:r>
                        <a:rPr lang="cs-CZ" sz="2200" b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2. 5.</a:t>
                      </a:r>
                    </a:p>
                  </a:txBody>
                  <a:tcPr marL="28575" marR="28575" marT="19050" marB="1905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20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Lato"/>
                          <a:cs typeface="Calibri" panose="020F0502020204030204" pitchFamily="34" charset="0"/>
                        </a:rPr>
                        <a:t>hodina XII</a:t>
                      </a:r>
                      <a:endParaRPr lang="cs-CZ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3299" marR="13299" marT="8866" marB="886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i="1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Lato"/>
                          <a:cs typeface="Calibri" panose="020F0502020204030204" pitchFamily="34" charset="0"/>
                        </a:rPr>
                        <a:t>metody – praktická </a:t>
                      </a:r>
                      <a:endParaRPr lang="cs-CZ" sz="2200" b="0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Lato"/>
                        <a:cs typeface="Calibri" panose="020F0502020204030204" pitchFamily="34" charset="0"/>
                      </a:endParaRPr>
                    </a:p>
                  </a:txBody>
                  <a:tcPr marL="13299" marR="13299" marT="8866" marB="886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900768"/>
                  </a:ext>
                </a:extLst>
              </a:tr>
              <a:tr h="402624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cs-CZ" sz="2200" b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9. 5.</a:t>
                      </a:r>
                    </a:p>
                  </a:txBody>
                  <a:tcPr marL="28575" marR="28575" marT="19050" marB="1905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20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Lato"/>
                          <a:cs typeface="Calibri" panose="020F0502020204030204" pitchFamily="34" charset="0"/>
                        </a:rPr>
                        <a:t>hodina XIII</a:t>
                      </a:r>
                    </a:p>
                  </a:txBody>
                  <a:tcPr marL="13298" marR="13298" marT="8865" marB="886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200" i="1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Lato"/>
                          <a:cs typeface="Calibri" panose="020F0502020204030204" pitchFamily="34" charset="0"/>
                        </a:rPr>
                        <a:t>závěrečný test</a:t>
                      </a:r>
                    </a:p>
                  </a:txBody>
                  <a:tcPr marL="13298" marR="13298" marT="8865" marB="886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2926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9476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2782"/>
    </mc:Choice>
    <mc:Fallback xmlns="">
      <p:transition spd="slow" advTm="312782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</a:t>
            </a:r>
            <a:r>
              <a:rPr lang="cs-CZ"/>
              <a:t>tázky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159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092"/>
    </mc:Choice>
    <mc:Fallback xmlns="">
      <p:transition spd="slow" advTm="37092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C95B9-DF94-18CB-BE5D-243599757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kdo mluví?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24C90-984C-C9BD-58DF-56767E0D2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hlinkClick r:id="rId2"/>
              </a:rPr>
              <a:t>https://www.korpus.cz/kontext/view?viewmode=kwic&amp;pagesize=100&amp;attrs=word&amp;attr_vmode=visible-kwic&amp;base_viewattr=word&amp;refs=%3Ddoc.id&amp;q=~3qCKAq6OuW6O</a:t>
            </a:r>
            <a:endParaRPr lang="en-GB" dirty="0"/>
          </a:p>
          <a:p>
            <a:pPr marL="0" indent="0">
              <a:buNone/>
            </a:pP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482400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C2971-A8A2-EFCE-477D-A10151184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mluvčí 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F39D4-5DBE-6C37-7F21-6C47C8611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to </a:t>
            </a:r>
            <a:r>
              <a:rPr lang="en-GB" dirty="0" err="1"/>
              <a:t>bilo</a:t>
            </a:r>
            <a:r>
              <a:rPr lang="en-GB" dirty="0"/>
              <a:t> </a:t>
            </a:r>
            <a:r>
              <a:rPr lang="en-GB" dirty="0" err="1"/>
              <a:t>každejch</a:t>
            </a:r>
            <a:r>
              <a:rPr lang="en-GB" dirty="0"/>
              <a:t> , </a:t>
            </a:r>
            <a:r>
              <a:rPr lang="en-GB" dirty="0" err="1"/>
              <a:t>druhej</a:t>
            </a:r>
            <a:r>
              <a:rPr lang="en-GB" dirty="0"/>
              <a:t> </a:t>
            </a:r>
            <a:r>
              <a:rPr lang="en-GB" dirty="0" err="1"/>
              <a:t>tejden</a:t>
            </a:r>
            <a:r>
              <a:rPr lang="en-GB" dirty="0"/>
              <a:t> , </a:t>
            </a:r>
            <a:r>
              <a:rPr lang="en-GB" dirty="0" err="1"/>
              <a:t>třeťí</a:t>
            </a:r>
            <a:r>
              <a:rPr lang="en-GB" dirty="0"/>
              <a:t> , </a:t>
            </a:r>
            <a:r>
              <a:rPr lang="en-GB" dirty="0" err="1"/>
              <a:t>nejdál</a:t>
            </a:r>
            <a:r>
              <a:rPr lang="en-GB" dirty="0"/>
              <a:t> </a:t>
            </a:r>
            <a:r>
              <a:rPr lang="en-GB" dirty="0" err="1"/>
              <a:t>třeťí</a:t>
            </a:r>
            <a:r>
              <a:rPr lang="en-GB" dirty="0"/>
              <a:t> </a:t>
            </a:r>
            <a:r>
              <a:rPr lang="en-GB" dirty="0" err="1"/>
              <a:t>tejden</a:t>
            </a:r>
            <a:r>
              <a:rPr lang="en-GB" dirty="0"/>
              <a:t> se </a:t>
            </a:r>
            <a:r>
              <a:rPr lang="en-GB" dirty="0" err="1"/>
              <a:t>pek</a:t>
            </a:r>
            <a:r>
              <a:rPr lang="en-GB" dirty="0"/>
              <a:t> </a:t>
            </a:r>
            <a:r>
              <a:rPr lang="en-GB" dirty="0" err="1"/>
              <a:t>chleba</a:t>
            </a:r>
            <a:r>
              <a:rPr lang="en-GB" dirty="0"/>
              <a:t> . 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592410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502D0-530C-CDE4-5CF3-E5155F7FE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mluvčí 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42384-5E47-8073-2FA4-31C771D5B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</a:t>
            </a:r>
            <a:r>
              <a:rPr lang="en-GB" dirty="0" err="1"/>
              <a:t>přijechali</a:t>
            </a:r>
            <a:r>
              <a:rPr lang="en-GB" dirty="0"/>
              <a:t> </a:t>
            </a:r>
            <a:r>
              <a:rPr lang="en-GB" dirty="0" err="1"/>
              <a:t>tak</a:t>
            </a:r>
            <a:r>
              <a:rPr lang="en-GB" dirty="0"/>
              <a:t> </a:t>
            </a:r>
            <a:r>
              <a:rPr lang="en-GB" dirty="0" err="1"/>
              <a:t>koło</a:t>
            </a:r>
            <a:r>
              <a:rPr lang="en-GB" dirty="0"/>
              <a:t> </a:t>
            </a:r>
            <a:r>
              <a:rPr lang="en-GB" dirty="0" err="1"/>
              <a:t>jednej</a:t>
            </a:r>
            <a:r>
              <a:rPr lang="en-GB" dirty="0"/>
              <a:t> , </a:t>
            </a:r>
            <a:r>
              <a:rPr lang="en-GB" dirty="0" err="1"/>
              <a:t>drugi</a:t>
            </a:r>
            <a:r>
              <a:rPr lang="en-GB" dirty="0"/>
              <a:t> </a:t>
            </a:r>
            <a:r>
              <a:rPr lang="en-GB" dirty="0" err="1"/>
              <a:t>godźini</a:t>
            </a:r>
            <a:r>
              <a:rPr lang="en-GB" dirty="0"/>
              <a:t> po </a:t>
            </a:r>
            <a:r>
              <a:rPr lang="en-GB" dirty="0" err="1"/>
              <a:t>połeďňu</a:t>
            </a:r>
            <a:r>
              <a:rPr lang="en-GB" dirty="0"/>
              <a:t> , a to </a:t>
            </a:r>
            <a:r>
              <a:rPr lang="en-GB" dirty="0" err="1"/>
              <a:t>přivjeźli</a:t>
            </a:r>
            <a:r>
              <a:rPr lang="en-GB" dirty="0"/>
              <a:t> </a:t>
            </a:r>
            <a:r>
              <a:rPr lang="en-GB" dirty="0" err="1"/>
              <a:t>dva</a:t>
            </a:r>
            <a:r>
              <a:rPr lang="en-GB" dirty="0"/>
              <a:t> </a:t>
            </a:r>
            <a:r>
              <a:rPr lang="en-GB" dirty="0" err="1"/>
              <a:t>chleby</a:t>
            </a:r>
            <a:r>
              <a:rPr lang="en-GB" dirty="0"/>
              <a:t> . 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9369012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83F84-DBD7-8835-28BE-12981C54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mluvčí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77273-1701-4D24-8188-DCE43D2AF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muj</a:t>
            </a:r>
            <a:r>
              <a:rPr lang="en-GB" dirty="0"/>
              <a:t> </a:t>
            </a:r>
            <a:r>
              <a:rPr lang="en-GB" dirty="0" err="1"/>
              <a:t>taťinek</a:t>
            </a:r>
            <a:r>
              <a:rPr lang="en-GB" dirty="0"/>
              <a:t> , ten </a:t>
            </a:r>
            <a:r>
              <a:rPr lang="en-GB" dirty="0" err="1"/>
              <a:t>míval</a:t>
            </a:r>
            <a:r>
              <a:rPr lang="en-GB" dirty="0"/>
              <a:t> </a:t>
            </a:r>
            <a:r>
              <a:rPr lang="en-GB" dirty="0" err="1"/>
              <a:t>rát</a:t>
            </a:r>
            <a:r>
              <a:rPr lang="en-GB" dirty="0"/>
              <a:t> pivo , </a:t>
            </a:r>
            <a:r>
              <a:rPr lang="en-GB" dirty="0" err="1"/>
              <a:t>tak</a:t>
            </a:r>
            <a:r>
              <a:rPr lang="en-GB" dirty="0"/>
              <a:t> </a:t>
            </a:r>
            <a:r>
              <a:rPr lang="en-GB" dirty="0" err="1"/>
              <a:t>tomu</a:t>
            </a:r>
            <a:r>
              <a:rPr lang="en-GB" dirty="0"/>
              <a:t> </a:t>
            </a:r>
            <a:r>
              <a:rPr lang="en-GB" dirty="0" err="1"/>
              <a:t>sme</a:t>
            </a:r>
            <a:r>
              <a:rPr lang="en-GB" dirty="0"/>
              <a:t> </a:t>
            </a:r>
            <a:r>
              <a:rPr lang="en-GB" dirty="0" err="1"/>
              <a:t>običejňe</a:t>
            </a:r>
            <a:r>
              <a:rPr lang="en-GB" dirty="0"/>
              <a:t> </a:t>
            </a:r>
            <a:r>
              <a:rPr lang="en-GB" dirty="0" err="1"/>
              <a:t>nosívali</a:t>
            </a:r>
            <a:r>
              <a:rPr lang="en-GB" dirty="0"/>
              <a:t> </a:t>
            </a:r>
            <a:r>
              <a:rPr lang="en-GB" dirty="0" err="1"/>
              <a:t>namazanej</a:t>
            </a:r>
            <a:r>
              <a:rPr lang="en-GB" dirty="0"/>
              <a:t> </a:t>
            </a:r>
            <a:r>
              <a:rPr lang="en-GB" dirty="0" err="1"/>
              <a:t>chleba</a:t>
            </a:r>
            <a:r>
              <a:rPr lang="en-GB" dirty="0"/>
              <a:t> , co </a:t>
            </a:r>
            <a:r>
              <a:rPr lang="en-GB" dirty="0" err="1"/>
              <a:t>sem</a:t>
            </a:r>
            <a:r>
              <a:rPr lang="en-GB" dirty="0"/>
              <a:t> </a:t>
            </a:r>
            <a:r>
              <a:rPr lang="en-GB" dirty="0" err="1"/>
              <a:t>namazávala</a:t>
            </a:r>
            <a:r>
              <a:rPr lang="en-GB" dirty="0"/>
              <a:t> </a:t>
            </a:r>
            <a:r>
              <a:rPr lang="en-GB" dirty="0" err="1"/>
              <a:t>dicki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/>
              <a:t>sňídaňímu</a:t>
            </a:r>
            <a:r>
              <a:rPr lang="en-GB" dirty="0"/>
              <a:t> , </a:t>
            </a:r>
            <a:r>
              <a:rPr lang="en-GB" dirty="0" err="1"/>
              <a:t>tak</a:t>
            </a:r>
            <a:r>
              <a:rPr lang="en-GB" dirty="0"/>
              <a:t> </a:t>
            </a:r>
            <a:r>
              <a:rPr lang="en-GB" dirty="0" err="1"/>
              <a:t>namazanej</a:t>
            </a:r>
            <a:r>
              <a:rPr lang="en-GB" dirty="0"/>
              <a:t> </a:t>
            </a:r>
            <a:r>
              <a:rPr lang="en-GB" dirty="0" err="1"/>
              <a:t>chleba</a:t>
            </a:r>
            <a:r>
              <a:rPr lang="en-GB" dirty="0"/>
              <a:t> a </a:t>
            </a:r>
            <a:r>
              <a:rPr lang="en-GB" dirty="0" err="1"/>
              <a:t>púl</a:t>
            </a:r>
            <a:r>
              <a:rPr lang="en-GB" dirty="0"/>
              <a:t> </a:t>
            </a:r>
            <a:r>
              <a:rPr lang="en-GB" dirty="0" err="1"/>
              <a:t>litru</a:t>
            </a:r>
            <a:r>
              <a:rPr lang="en-GB" dirty="0"/>
              <a:t> </a:t>
            </a:r>
            <a:r>
              <a:rPr lang="en-GB" dirty="0" err="1"/>
              <a:t>piva</a:t>
            </a:r>
            <a:r>
              <a:rPr lang="en-GB" dirty="0"/>
              <a:t> , </a:t>
            </a:r>
            <a:r>
              <a:rPr lang="en-GB" dirty="0" err="1"/>
              <a:t>skleňičku</a:t>
            </a:r>
            <a:r>
              <a:rPr lang="en-GB" dirty="0"/>
              <a:t> </a:t>
            </a:r>
            <a:r>
              <a:rPr lang="en-GB" dirty="0" err="1"/>
              <a:t>piva</a:t>
            </a:r>
            <a:r>
              <a:rPr lang="en-GB" dirty="0"/>
              <a:t> . 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9445782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1D7C7-8ED8-A080-CEEA-9DBF64476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mluvčí 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49721-41C7-DDAC-8D04-DC397BA4B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že</a:t>
            </a:r>
            <a:r>
              <a:rPr lang="en-GB" dirty="0"/>
              <a:t> se </a:t>
            </a:r>
            <a:r>
              <a:rPr lang="en-GB" dirty="0" err="1"/>
              <a:t>pekl</a:t>
            </a:r>
            <a:r>
              <a:rPr lang="en-GB" dirty="0"/>
              <a:t> </a:t>
            </a:r>
            <a:r>
              <a:rPr lang="en-GB" dirty="0" err="1"/>
              <a:t>chleba</a:t>
            </a:r>
            <a:r>
              <a:rPr lang="en-GB" dirty="0"/>
              <a:t> </a:t>
            </a:r>
            <a:r>
              <a:rPr lang="en-GB" dirty="0" err="1"/>
              <a:t>pouze</a:t>
            </a:r>
            <a:r>
              <a:rPr lang="en-GB" dirty="0"/>
              <a:t> , </a:t>
            </a:r>
            <a:r>
              <a:rPr lang="en-GB" dirty="0" err="1"/>
              <a:t>pouze</a:t>
            </a:r>
            <a:r>
              <a:rPr lang="en-GB" dirty="0"/>
              <a:t> ze </a:t>
            </a:r>
            <a:r>
              <a:rPr lang="en-GB" dirty="0" err="1"/>
              <a:t>žitné</a:t>
            </a:r>
            <a:r>
              <a:rPr lang="en-GB" dirty="0"/>
              <a:t> , ze </a:t>
            </a:r>
            <a:r>
              <a:rPr lang="en-GB" dirty="0" err="1"/>
              <a:t>žitné</a:t>
            </a:r>
            <a:r>
              <a:rPr lang="en-GB" dirty="0"/>
              <a:t> </a:t>
            </a:r>
            <a:r>
              <a:rPr lang="en-GB" dirty="0" err="1"/>
              <a:t>móke</a:t>
            </a:r>
            <a:r>
              <a:rPr lang="en-GB" dirty="0"/>
              <a:t>̮ , z </a:t>
            </a:r>
            <a:r>
              <a:rPr lang="en-GB" dirty="0" err="1"/>
              <a:t>režné</a:t>
            </a:r>
            <a:r>
              <a:rPr lang="en-GB" dirty="0"/>
              <a:t> , me </a:t>
            </a:r>
            <a:r>
              <a:rPr lang="en-GB" dirty="0" err="1"/>
              <a:t>zme</a:t>
            </a:r>
            <a:r>
              <a:rPr lang="en-GB" dirty="0"/>
              <a:t> </a:t>
            </a:r>
            <a:r>
              <a:rPr lang="en-GB" dirty="0" err="1"/>
              <a:t>říkale</a:t>
            </a:r>
            <a:r>
              <a:rPr lang="en-GB" dirty="0"/>
              <a:t>̮ . 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2386564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ECBA3-C58C-9BD0-D061-5D7A1A447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mluvčí 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EEB80-38E0-D5D0-06C9-8B20F304A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že</a:t>
            </a:r>
            <a:r>
              <a:rPr lang="en-GB" dirty="0"/>
              <a:t> se </a:t>
            </a:r>
            <a:r>
              <a:rPr lang="en-GB" dirty="0" err="1"/>
              <a:t>pekl</a:t>
            </a:r>
            <a:r>
              <a:rPr lang="en-GB" dirty="0"/>
              <a:t> </a:t>
            </a:r>
            <a:r>
              <a:rPr lang="en-GB" dirty="0" err="1"/>
              <a:t>chleba</a:t>
            </a:r>
            <a:r>
              <a:rPr lang="en-GB" dirty="0"/>
              <a:t> </a:t>
            </a:r>
            <a:r>
              <a:rPr lang="en-GB" dirty="0" err="1"/>
              <a:t>pouze</a:t>
            </a:r>
            <a:r>
              <a:rPr lang="en-GB" dirty="0"/>
              <a:t> , </a:t>
            </a:r>
            <a:r>
              <a:rPr lang="en-GB" dirty="0" err="1"/>
              <a:t>pouze</a:t>
            </a:r>
            <a:r>
              <a:rPr lang="en-GB" dirty="0"/>
              <a:t> ze </a:t>
            </a:r>
            <a:r>
              <a:rPr lang="en-GB" dirty="0" err="1"/>
              <a:t>žitné</a:t>
            </a:r>
            <a:r>
              <a:rPr lang="en-GB" dirty="0"/>
              <a:t> , ze </a:t>
            </a:r>
            <a:r>
              <a:rPr lang="en-GB" dirty="0" err="1"/>
              <a:t>žitné</a:t>
            </a:r>
            <a:r>
              <a:rPr lang="en-GB" dirty="0"/>
              <a:t> </a:t>
            </a:r>
            <a:r>
              <a:rPr lang="en-GB" dirty="0" err="1"/>
              <a:t>móke</a:t>
            </a:r>
            <a:r>
              <a:rPr lang="en-GB" dirty="0"/>
              <a:t>̮ , z </a:t>
            </a:r>
            <a:r>
              <a:rPr lang="en-GB" dirty="0" err="1"/>
              <a:t>režné</a:t>
            </a:r>
            <a:r>
              <a:rPr lang="en-GB" dirty="0"/>
              <a:t> , me </a:t>
            </a:r>
            <a:r>
              <a:rPr lang="en-GB" dirty="0" err="1"/>
              <a:t>zme</a:t>
            </a:r>
            <a:r>
              <a:rPr lang="en-GB" dirty="0"/>
              <a:t> </a:t>
            </a:r>
            <a:r>
              <a:rPr lang="en-GB" dirty="0" err="1"/>
              <a:t>říkale</a:t>
            </a:r>
            <a:r>
              <a:rPr lang="en-GB" dirty="0"/>
              <a:t>̮ . 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6102632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E4496-0402-3266-B8E7-13BB08F93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mluvčí 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5DC87-1225-06EA-EECB-54FD18F47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abi</a:t>
            </a:r>
            <a:r>
              <a:rPr lang="en-GB" dirty="0"/>
              <a:t> ten </a:t>
            </a:r>
            <a:r>
              <a:rPr lang="en-GB" dirty="0" err="1"/>
              <a:t>chleba</a:t>
            </a:r>
            <a:r>
              <a:rPr lang="en-GB" dirty="0"/>
              <a:t> </a:t>
            </a:r>
            <a:r>
              <a:rPr lang="en-GB" dirty="0" err="1"/>
              <a:t>vitách</a:t>
            </a:r>
            <a:r>
              <a:rPr lang="en-GB" dirty="0"/>
              <a:t> a </a:t>
            </a:r>
            <a:r>
              <a:rPr lang="en-GB" dirty="0" err="1"/>
              <a:t>tomu</a:t>
            </a:r>
            <a:r>
              <a:rPr lang="en-GB" dirty="0"/>
              <a:t> </a:t>
            </a:r>
            <a:r>
              <a:rPr lang="en-GB" dirty="0" err="1"/>
              <a:t>vlkoj</a:t>
            </a:r>
            <a:r>
              <a:rPr lang="en-GB" dirty="0"/>
              <a:t> </a:t>
            </a:r>
            <a:r>
              <a:rPr lang="en-GB" dirty="0" err="1"/>
              <a:t>abi</a:t>
            </a:r>
            <a:r>
              <a:rPr lang="en-GB" dirty="0"/>
              <a:t> </a:t>
            </a:r>
            <a:r>
              <a:rPr lang="en-GB" dirty="0" err="1"/>
              <a:t>ho</a:t>
            </a:r>
            <a:r>
              <a:rPr lang="en-GB" dirty="0"/>
              <a:t> </a:t>
            </a:r>
            <a:r>
              <a:rPr lang="en-GB" dirty="0" err="1"/>
              <a:t>dał</a:t>
            </a:r>
            <a:r>
              <a:rPr lang="en-GB" dirty="0"/>
              <a:t> , a </a:t>
            </a:r>
            <a:r>
              <a:rPr lang="en-GB" dirty="0" err="1"/>
              <a:t>že</a:t>
            </a:r>
            <a:r>
              <a:rPr lang="en-GB" dirty="0"/>
              <a:t> mu ten </a:t>
            </a:r>
            <a:r>
              <a:rPr lang="en-GB" dirty="0" err="1"/>
              <a:t>vĺk</a:t>
            </a:r>
            <a:r>
              <a:rPr lang="en-GB" dirty="0"/>
              <a:t> </a:t>
            </a:r>
            <a:r>
              <a:rPr lang="en-GB" dirty="0" err="1"/>
              <a:t>ňic</a:t>
            </a:r>
            <a:r>
              <a:rPr lang="en-GB" dirty="0"/>
              <a:t> </a:t>
            </a:r>
            <a:r>
              <a:rPr lang="en-GB" dirty="0" err="1"/>
              <a:t>neuďelá</a:t>
            </a:r>
            <a:r>
              <a:rPr lang="en-GB" dirty="0"/>
              <a:t> . 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4197443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1E7C9939-01F4-434F-8B54-C98F9F746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do sociolingvistiky ACN 100206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A4E776F-1A9C-4FDA-9944-0C2BA9B0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PVS/VS Úvod do sociolingvistiky ACN 300440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mail: </a:t>
            </a:r>
          </a:p>
          <a:p>
            <a:r>
              <a:rPr lang="cs-CZ" sz="2400"/>
              <a:t>forma </a:t>
            </a:r>
            <a:r>
              <a:rPr lang="cs-CZ" sz="2400" dirty="0"/>
              <a:t>výuky</a:t>
            </a:r>
            <a:r>
              <a:rPr lang="cs-CZ" sz="2400"/>
              <a:t>: 1/1</a:t>
            </a:r>
            <a:endParaRPr lang="cs-CZ" sz="2400" dirty="0"/>
          </a:p>
          <a:p>
            <a:r>
              <a:rPr lang="cs-CZ" sz="2400" dirty="0"/>
              <a:t>podmínky atestace: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/>
              <a:t>účast na seminárních aktivitách </a:t>
            </a:r>
            <a:endParaRPr lang="cs-CZ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/>
              <a:t>závěrečný test (v moodlu)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/>
              <a:t>moodle:</a:t>
            </a:r>
          </a:p>
          <a:p>
            <a:pPr lvl="1"/>
            <a:r>
              <a:rPr lang="cs-CZ" sz="2000"/>
              <a:t>	heslo</a:t>
            </a:r>
            <a:r>
              <a:rPr lang="cs-CZ" sz="2000" dirty="0"/>
              <a:t>: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09AAEBF-226A-463F-8BB9-E61DE82182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069985"/>
              </p:ext>
            </p:extLst>
          </p:nvPr>
        </p:nvGraphicFramePr>
        <p:xfrm>
          <a:off x="1985510" y="2763365"/>
          <a:ext cx="382913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9134">
                  <a:extLst>
                    <a:ext uri="{9D8B030D-6E8A-4147-A177-3AD203B41FA5}">
                      <a16:colId xmlns:a16="http://schemas.microsoft.com/office/drawing/2014/main" val="2622313884"/>
                    </a:ext>
                  </a:extLst>
                </a:gridCol>
              </a:tblGrid>
              <a:tr h="327899">
                <a:tc>
                  <a:txBody>
                    <a:bodyPr/>
                    <a:lstStyle/>
                    <a:p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onsolas"/>
                        </a:rPr>
                        <a:t>mikulas.preininger@ff.cuni.cz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Consola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073692"/>
                  </a:ext>
                </a:extLst>
              </a:tr>
            </a:tbl>
          </a:graphicData>
        </a:graphic>
      </p:graphicFrame>
      <p:graphicFrame>
        <p:nvGraphicFramePr>
          <p:cNvPr id="5" name="Table 1">
            <a:extLst>
              <a:ext uri="{FF2B5EF4-FFF2-40B4-BE49-F238E27FC236}">
                <a16:creationId xmlns:a16="http://schemas.microsoft.com/office/drawing/2014/main" id="{CA096568-261A-4BCB-A34A-33AFAC5088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370621"/>
              </p:ext>
            </p:extLst>
          </p:nvPr>
        </p:nvGraphicFramePr>
        <p:xfrm>
          <a:off x="2836431" y="5106511"/>
          <a:ext cx="569412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4126">
                  <a:extLst>
                    <a:ext uri="{9D8B030D-6E8A-4147-A177-3AD203B41FA5}">
                      <a16:colId xmlns:a16="http://schemas.microsoft.com/office/drawing/2014/main" val="2622313884"/>
                    </a:ext>
                  </a:extLst>
                </a:gridCol>
              </a:tblGrid>
              <a:tr h="327899">
                <a:tc>
                  <a:txBody>
                    <a:bodyPr/>
                    <a:lstStyle/>
                    <a:p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https://dl1.cuni.cz/course/view.php?id=5191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073692"/>
                  </a:ext>
                </a:extLst>
              </a:tr>
            </a:tbl>
          </a:graphicData>
        </a:graphic>
      </p:graphicFrame>
      <p:graphicFrame>
        <p:nvGraphicFramePr>
          <p:cNvPr id="6" name="Table 1">
            <a:extLst>
              <a:ext uri="{FF2B5EF4-FFF2-40B4-BE49-F238E27FC236}">
                <a16:creationId xmlns:a16="http://schemas.microsoft.com/office/drawing/2014/main" id="{E9EB493B-881D-4047-A2C7-9CD6A40B2C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674395"/>
              </p:ext>
            </p:extLst>
          </p:nvPr>
        </p:nvGraphicFramePr>
        <p:xfrm>
          <a:off x="2836431" y="5459968"/>
          <a:ext cx="2141384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1384">
                  <a:extLst>
                    <a:ext uri="{9D8B030D-6E8A-4147-A177-3AD203B41FA5}">
                      <a16:colId xmlns:a16="http://schemas.microsoft.com/office/drawing/2014/main" val="2622313884"/>
                    </a:ext>
                  </a:extLst>
                </a:gridCol>
              </a:tblGrid>
              <a:tr h="327899"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sociolingvistika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073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8813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3725"/>
    </mc:Choice>
    <mc:Fallback xmlns="">
      <p:transition spd="slow" advTm="153725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D14E2-78F9-610C-7391-59A26FB37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Z" dirty="0"/>
          </a:p>
        </p:txBody>
      </p:sp>
      <p:pic>
        <p:nvPicPr>
          <p:cNvPr id="1026" name="Picture 2" descr="slepá mapa české republiky – Seznam.cz">
            <a:extLst>
              <a:ext uri="{FF2B5EF4-FFF2-40B4-BE49-F238E27FC236}">
                <a16:creationId xmlns:a16="http://schemas.microsoft.com/office/drawing/2014/main" id="{36288E73-7116-F270-F2EE-7BA4C43F206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093" y="722727"/>
            <a:ext cx="8917814" cy="5412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72352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D14E2-78F9-610C-7391-59A26FB37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Z" dirty="0"/>
          </a:p>
        </p:txBody>
      </p:sp>
      <p:pic>
        <p:nvPicPr>
          <p:cNvPr id="1026" name="Picture 2" descr="slepá mapa české republiky – Seznam.cz">
            <a:extLst>
              <a:ext uri="{FF2B5EF4-FFF2-40B4-BE49-F238E27FC236}">
                <a16:creationId xmlns:a16="http://schemas.microsoft.com/office/drawing/2014/main" id="{36288E73-7116-F270-F2EE-7BA4C43F206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093" y="722727"/>
            <a:ext cx="8917814" cy="5412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B3092E2-1C20-3D65-522F-532F80A28ED6}"/>
              </a:ext>
            </a:extLst>
          </p:cNvPr>
          <p:cNvSpPr txBox="1"/>
          <p:nvPr/>
        </p:nvSpPr>
        <p:spPr>
          <a:xfrm>
            <a:off x="4070556" y="4685924"/>
            <a:ext cx="14945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Z" dirty="0"/>
              <a:t>A</a:t>
            </a:r>
          </a:p>
          <a:p>
            <a:pPr algn="ctr"/>
            <a:r>
              <a:rPr lang="en-CZ" dirty="0"/>
              <a:t>(Doudleby)</a:t>
            </a:r>
          </a:p>
        </p:txBody>
      </p:sp>
    </p:spTree>
    <p:extLst>
      <p:ext uri="{BB962C8B-B14F-4D97-AF65-F5344CB8AC3E}">
        <p14:creationId xmlns:p14="http://schemas.microsoft.com/office/powerpoint/2010/main" val="40261286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D14E2-78F9-610C-7391-59A26FB37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Z" dirty="0"/>
          </a:p>
        </p:txBody>
      </p:sp>
      <p:pic>
        <p:nvPicPr>
          <p:cNvPr id="1026" name="Picture 2" descr="slepá mapa české republiky – Seznam.cz">
            <a:extLst>
              <a:ext uri="{FF2B5EF4-FFF2-40B4-BE49-F238E27FC236}">
                <a16:creationId xmlns:a16="http://schemas.microsoft.com/office/drawing/2014/main" id="{36288E73-7116-F270-F2EE-7BA4C43F206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093" y="722727"/>
            <a:ext cx="8917814" cy="5412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B3092E2-1C20-3D65-522F-532F80A28ED6}"/>
              </a:ext>
            </a:extLst>
          </p:cNvPr>
          <p:cNvSpPr txBox="1"/>
          <p:nvPr/>
        </p:nvSpPr>
        <p:spPr>
          <a:xfrm>
            <a:off x="4070556" y="4685924"/>
            <a:ext cx="14945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Z" dirty="0"/>
              <a:t>A</a:t>
            </a:r>
          </a:p>
          <a:p>
            <a:pPr algn="ctr"/>
            <a:r>
              <a:rPr lang="en-CZ" dirty="0"/>
              <a:t>(Doudleby)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5095D3-31F0-E462-900E-F6E35B548D28}"/>
              </a:ext>
            </a:extLst>
          </p:cNvPr>
          <p:cNvSpPr txBox="1"/>
          <p:nvPr/>
        </p:nvSpPr>
        <p:spPr>
          <a:xfrm>
            <a:off x="8849487" y="3102112"/>
            <a:ext cx="1453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Z" dirty="0"/>
              <a:t>B</a:t>
            </a:r>
          </a:p>
          <a:p>
            <a:r>
              <a:rPr lang="en-CZ" dirty="0"/>
              <a:t>(Karvinsko)</a:t>
            </a:r>
          </a:p>
        </p:txBody>
      </p:sp>
    </p:spTree>
    <p:extLst>
      <p:ext uri="{BB962C8B-B14F-4D97-AF65-F5344CB8AC3E}">
        <p14:creationId xmlns:p14="http://schemas.microsoft.com/office/powerpoint/2010/main" val="19496043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D14E2-78F9-610C-7391-59A26FB37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Z" dirty="0"/>
          </a:p>
        </p:txBody>
      </p:sp>
      <p:pic>
        <p:nvPicPr>
          <p:cNvPr id="1026" name="Picture 2" descr="slepá mapa české republiky – Seznam.cz">
            <a:extLst>
              <a:ext uri="{FF2B5EF4-FFF2-40B4-BE49-F238E27FC236}">
                <a16:creationId xmlns:a16="http://schemas.microsoft.com/office/drawing/2014/main" id="{36288E73-7116-F270-F2EE-7BA4C43F206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093" y="722727"/>
            <a:ext cx="8917814" cy="5412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B3092E2-1C20-3D65-522F-532F80A28ED6}"/>
              </a:ext>
            </a:extLst>
          </p:cNvPr>
          <p:cNvSpPr txBox="1"/>
          <p:nvPr/>
        </p:nvSpPr>
        <p:spPr>
          <a:xfrm>
            <a:off x="4070556" y="4685924"/>
            <a:ext cx="14945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Z" dirty="0"/>
              <a:t>A</a:t>
            </a:r>
          </a:p>
          <a:p>
            <a:pPr algn="ctr"/>
            <a:r>
              <a:rPr lang="en-CZ" dirty="0"/>
              <a:t>(Doudleby)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5095D3-31F0-E462-900E-F6E35B548D28}"/>
              </a:ext>
            </a:extLst>
          </p:cNvPr>
          <p:cNvSpPr txBox="1"/>
          <p:nvPr/>
        </p:nvSpPr>
        <p:spPr>
          <a:xfrm>
            <a:off x="8849487" y="3102112"/>
            <a:ext cx="1453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Z" dirty="0"/>
              <a:t>B</a:t>
            </a:r>
          </a:p>
          <a:p>
            <a:r>
              <a:rPr lang="en-CZ" dirty="0"/>
              <a:t>(Karvinsko)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F9B5A7-F85A-AB3B-29C8-61D5912C6D5B}"/>
              </a:ext>
            </a:extLst>
          </p:cNvPr>
          <p:cNvSpPr txBox="1"/>
          <p:nvPr/>
        </p:nvSpPr>
        <p:spPr>
          <a:xfrm>
            <a:off x="3472551" y="3273553"/>
            <a:ext cx="1612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Z" dirty="0"/>
              <a:t>C (Rokycansko)</a:t>
            </a:r>
          </a:p>
        </p:txBody>
      </p:sp>
    </p:spTree>
    <p:extLst>
      <p:ext uri="{BB962C8B-B14F-4D97-AF65-F5344CB8AC3E}">
        <p14:creationId xmlns:p14="http://schemas.microsoft.com/office/powerpoint/2010/main" val="6679798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D14E2-78F9-610C-7391-59A26FB37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Z" dirty="0"/>
          </a:p>
        </p:txBody>
      </p:sp>
      <p:pic>
        <p:nvPicPr>
          <p:cNvPr id="1026" name="Picture 2" descr="slepá mapa české republiky – Seznam.cz">
            <a:extLst>
              <a:ext uri="{FF2B5EF4-FFF2-40B4-BE49-F238E27FC236}">
                <a16:creationId xmlns:a16="http://schemas.microsoft.com/office/drawing/2014/main" id="{36288E73-7116-F270-F2EE-7BA4C43F206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093" y="722727"/>
            <a:ext cx="8917814" cy="5412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B3092E2-1C20-3D65-522F-532F80A28ED6}"/>
              </a:ext>
            </a:extLst>
          </p:cNvPr>
          <p:cNvSpPr txBox="1"/>
          <p:nvPr/>
        </p:nvSpPr>
        <p:spPr>
          <a:xfrm>
            <a:off x="4070556" y="4685924"/>
            <a:ext cx="14945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Z" dirty="0"/>
              <a:t>A</a:t>
            </a:r>
          </a:p>
          <a:p>
            <a:pPr algn="ctr"/>
            <a:r>
              <a:rPr lang="en-CZ" dirty="0"/>
              <a:t>(Doudleby)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5095D3-31F0-E462-900E-F6E35B548D28}"/>
              </a:ext>
            </a:extLst>
          </p:cNvPr>
          <p:cNvSpPr txBox="1"/>
          <p:nvPr/>
        </p:nvSpPr>
        <p:spPr>
          <a:xfrm>
            <a:off x="8849487" y="3102112"/>
            <a:ext cx="1453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Z" dirty="0"/>
              <a:t>B</a:t>
            </a:r>
          </a:p>
          <a:p>
            <a:r>
              <a:rPr lang="en-CZ" dirty="0"/>
              <a:t>(Karvinsko)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F9B5A7-F85A-AB3B-29C8-61D5912C6D5B}"/>
              </a:ext>
            </a:extLst>
          </p:cNvPr>
          <p:cNvSpPr txBox="1"/>
          <p:nvPr/>
        </p:nvSpPr>
        <p:spPr>
          <a:xfrm>
            <a:off x="3472551" y="3273553"/>
            <a:ext cx="1612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Z" dirty="0"/>
              <a:t>C (Rokycansko)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D28561-F3A1-41EF-9BD6-D0EA19ED903D}"/>
              </a:ext>
            </a:extLst>
          </p:cNvPr>
          <p:cNvSpPr txBox="1"/>
          <p:nvPr/>
        </p:nvSpPr>
        <p:spPr>
          <a:xfrm>
            <a:off x="7344697" y="3708650"/>
            <a:ext cx="1717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Z" dirty="0"/>
              <a:t>D</a:t>
            </a:r>
          </a:p>
          <a:p>
            <a:pPr algn="ctr"/>
            <a:r>
              <a:rPr lang="en-CZ" dirty="0"/>
              <a:t>(Prostějovsko)</a:t>
            </a:r>
          </a:p>
        </p:txBody>
      </p:sp>
    </p:spTree>
    <p:extLst>
      <p:ext uri="{BB962C8B-B14F-4D97-AF65-F5344CB8AC3E}">
        <p14:creationId xmlns:p14="http://schemas.microsoft.com/office/powerpoint/2010/main" val="11718952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D14E2-78F9-610C-7391-59A26FB37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Z" dirty="0"/>
          </a:p>
        </p:txBody>
      </p:sp>
      <p:pic>
        <p:nvPicPr>
          <p:cNvPr id="1026" name="Picture 2" descr="slepá mapa české republiky – Seznam.cz">
            <a:extLst>
              <a:ext uri="{FF2B5EF4-FFF2-40B4-BE49-F238E27FC236}">
                <a16:creationId xmlns:a16="http://schemas.microsoft.com/office/drawing/2014/main" id="{36288E73-7116-F270-F2EE-7BA4C43F206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093" y="722727"/>
            <a:ext cx="8917814" cy="5412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B3092E2-1C20-3D65-522F-532F80A28ED6}"/>
              </a:ext>
            </a:extLst>
          </p:cNvPr>
          <p:cNvSpPr txBox="1"/>
          <p:nvPr/>
        </p:nvSpPr>
        <p:spPr>
          <a:xfrm>
            <a:off x="4070556" y="4685924"/>
            <a:ext cx="14945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Z" dirty="0"/>
              <a:t>A</a:t>
            </a:r>
          </a:p>
          <a:p>
            <a:pPr algn="ctr"/>
            <a:r>
              <a:rPr lang="en-CZ" dirty="0"/>
              <a:t>(Doudleby)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5095D3-31F0-E462-900E-F6E35B548D28}"/>
              </a:ext>
            </a:extLst>
          </p:cNvPr>
          <p:cNvSpPr txBox="1"/>
          <p:nvPr/>
        </p:nvSpPr>
        <p:spPr>
          <a:xfrm>
            <a:off x="8849487" y="3102112"/>
            <a:ext cx="1453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Z" dirty="0"/>
              <a:t>B</a:t>
            </a:r>
          </a:p>
          <a:p>
            <a:r>
              <a:rPr lang="en-CZ" dirty="0"/>
              <a:t>(Karvinsko)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F9B5A7-F85A-AB3B-29C8-61D5912C6D5B}"/>
              </a:ext>
            </a:extLst>
          </p:cNvPr>
          <p:cNvSpPr txBox="1"/>
          <p:nvPr/>
        </p:nvSpPr>
        <p:spPr>
          <a:xfrm>
            <a:off x="3472551" y="3273553"/>
            <a:ext cx="1612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Z" dirty="0"/>
              <a:t>C (Rokycansko)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D28561-F3A1-41EF-9BD6-D0EA19ED903D}"/>
              </a:ext>
            </a:extLst>
          </p:cNvPr>
          <p:cNvSpPr txBox="1"/>
          <p:nvPr/>
        </p:nvSpPr>
        <p:spPr>
          <a:xfrm>
            <a:off x="7344697" y="3708650"/>
            <a:ext cx="1717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Z" dirty="0"/>
              <a:t>D</a:t>
            </a:r>
          </a:p>
          <a:p>
            <a:pPr algn="ctr"/>
            <a:r>
              <a:rPr lang="en-CZ" dirty="0"/>
              <a:t>(Prostějovsko)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6110074-9233-6563-5109-F38606525BA9}"/>
              </a:ext>
            </a:extLst>
          </p:cNvPr>
          <p:cNvSpPr txBox="1"/>
          <p:nvPr/>
        </p:nvSpPr>
        <p:spPr>
          <a:xfrm>
            <a:off x="9062168" y="3566964"/>
            <a:ext cx="798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Z" dirty="0"/>
              <a:t>E</a:t>
            </a:r>
          </a:p>
          <a:p>
            <a:pPr algn="ctr"/>
            <a:r>
              <a:rPr lang="en-CZ" dirty="0"/>
              <a:t>(F-M)</a:t>
            </a:r>
          </a:p>
        </p:txBody>
      </p:sp>
    </p:spTree>
    <p:extLst>
      <p:ext uri="{BB962C8B-B14F-4D97-AF65-F5344CB8AC3E}">
        <p14:creationId xmlns:p14="http://schemas.microsoft.com/office/powerpoint/2010/main" val="17721170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D14E2-78F9-610C-7391-59A26FB37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Z" dirty="0"/>
          </a:p>
        </p:txBody>
      </p:sp>
      <p:pic>
        <p:nvPicPr>
          <p:cNvPr id="1026" name="Picture 2" descr="slepá mapa české republiky – Seznam.cz">
            <a:extLst>
              <a:ext uri="{FF2B5EF4-FFF2-40B4-BE49-F238E27FC236}">
                <a16:creationId xmlns:a16="http://schemas.microsoft.com/office/drawing/2014/main" id="{36288E73-7116-F270-F2EE-7BA4C43F206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093" y="722727"/>
            <a:ext cx="8917814" cy="5412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B3092E2-1C20-3D65-522F-532F80A28ED6}"/>
              </a:ext>
            </a:extLst>
          </p:cNvPr>
          <p:cNvSpPr txBox="1"/>
          <p:nvPr/>
        </p:nvSpPr>
        <p:spPr>
          <a:xfrm>
            <a:off x="4070556" y="4685924"/>
            <a:ext cx="14945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Z" dirty="0"/>
              <a:t>A</a:t>
            </a:r>
          </a:p>
          <a:p>
            <a:pPr algn="ctr"/>
            <a:r>
              <a:rPr lang="en-CZ" dirty="0"/>
              <a:t>(Doudleby)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5095D3-31F0-E462-900E-F6E35B548D28}"/>
              </a:ext>
            </a:extLst>
          </p:cNvPr>
          <p:cNvSpPr txBox="1"/>
          <p:nvPr/>
        </p:nvSpPr>
        <p:spPr>
          <a:xfrm>
            <a:off x="8849487" y="3102112"/>
            <a:ext cx="1453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Z" dirty="0"/>
              <a:t>B</a:t>
            </a:r>
          </a:p>
          <a:p>
            <a:r>
              <a:rPr lang="en-CZ" dirty="0"/>
              <a:t>(Karvinsko)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F9B5A7-F85A-AB3B-29C8-61D5912C6D5B}"/>
              </a:ext>
            </a:extLst>
          </p:cNvPr>
          <p:cNvSpPr txBox="1"/>
          <p:nvPr/>
        </p:nvSpPr>
        <p:spPr>
          <a:xfrm>
            <a:off x="3472551" y="3273553"/>
            <a:ext cx="1612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Z" dirty="0"/>
              <a:t>C (Rokycansko)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D28561-F3A1-41EF-9BD6-D0EA19ED903D}"/>
              </a:ext>
            </a:extLst>
          </p:cNvPr>
          <p:cNvSpPr txBox="1"/>
          <p:nvPr/>
        </p:nvSpPr>
        <p:spPr>
          <a:xfrm>
            <a:off x="7344697" y="3708650"/>
            <a:ext cx="1717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Z" dirty="0"/>
              <a:t>D</a:t>
            </a:r>
          </a:p>
          <a:p>
            <a:pPr algn="ctr"/>
            <a:r>
              <a:rPr lang="en-CZ" dirty="0"/>
              <a:t>(Prostějovsko)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6110074-9233-6563-5109-F38606525BA9}"/>
              </a:ext>
            </a:extLst>
          </p:cNvPr>
          <p:cNvSpPr txBox="1"/>
          <p:nvPr/>
        </p:nvSpPr>
        <p:spPr>
          <a:xfrm>
            <a:off x="9062168" y="3566964"/>
            <a:ext cx="798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Z" dirty="0"/>
              <a:t>E</a:t>
            </a:r>
          </a:p>
          <a:p>
            <a:pPr algn="ctr"/>
            <a:r>
              <a:rPr lang="en-CZ" dirty="0"/>
              <a:t>(F-M)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9767FA-FD02-A6C2-2D51-225335F158EC}"/>
              </a:ext>
            </a:extLst>
          </p:cNvPr>
          <p:cNvSpPr txBox="1"/>
          <p:nvPr/>
        </p:nvSpPr>
        <p:spPr>
          <a:xfrm>
            <a:off x="4483510" y="1482802"/>
            <a:ext cx="1612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Z" dirty="0"/>
              <a:t>F</a:t>
            </a:r>
          </a:p>
          <a:p>
            <a:pPr algn="ctr"/>
            <a:r>
              <a:rPr lang="en-CZ" dirty="0"/>
              <a:t>(Podještědí)</a:t>
            </a:r>
          </a:p>
        </p:txBody>
      </p:sp>
    </p:spTree>
    <p:extLst>
      <p:ext uri="{BB962C8B-B14F-4D97-AF65-F5344CB8AC3E}">
        <p14:creationId xmlns:p14="http://schemas.microsoft.com/office/powerpoint/2010/main" val="18053391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C4393C-B408-481A-B7A9-64B399BCA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dialektologie?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EAC89F-BD51-4CBE-B95B-791C92D13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9600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cs-CZ" sz="9600" dirty="0">
                <a:solidFill>
                  <a:schemeClr val="bg2"/>
                </a:solidFill>
              </a:rPr>
              <a:t>					</a:t>
            </a:r>
            <a:r>
              <a:rPr lang="cs-CZ" sz="19900" dirty="0">
                <a:solidFill>
                  <a:schemeClr val="bg2"/>
                </a:solidFill>
              </a:rPr>
              <a:t>?</a:t>
            </a:r>
            <a:endParaRPr lang="cs-CZ" sz="9600" dirty="0">
              <a:solidFill>
                <a:schemeClr val="bg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2793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655"/>
    </mc:Choice>
    <mc:Fallback xmlns="">
      <p:transition spd="slow" advTm="18655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8B0101-E9ED-43C3-9381-232970187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dialektologie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F7134CB-DBDF-4AAD-B559-3E9FFBAAC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odvětví zaměřené na studium </a:t>
            </a:r>
            <a:r>
              <a:rPr lang="cs-CZ" b="1" dirty="0"/>
              <a:t>dialektů/nářečí</a:t>
            </a:r>
          </a:p>
          <a:p>
            <a:pPr lvl="1"/>
            <a:r>
              <a:rPr lang="cs-CZ" dirty="0"/>
              <a:t>např.: </a:t>
            </a:r>
            <a:r>
              <a:rPr lang="cs-CZ" dirty="0" err="1"/>
              <a:t>severovýchodočeské</a:t>
            </a:r>
            <a:r>
              <a:rPr lang="cs-CZ" dirty="0"/>
              <a:t> nářečí, kopaničářské nářečí, jižní hanáčtina,…</a:t>
            </a:r>
          </a:p>
          <a:p>
            <a:r>
              <a:rPr lang="cs-CZ" dirty="0"/>
              <a:t>také: jazykový zeměpis</a:t>
            </a:r>
          </a:p>
          <a:p>
            <a:pPr lvl="1"/>
            <a:endParaRPr lang="cs-CZ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8675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5900"/>
    </mc:Choice>
    <mc:Fallback xmlns="">
      <p:transition spd="slow" advTm="14590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8B0101-E9ED-43C3-9381-232970187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termíny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F7134CB-DBDF-4AAD-B559-3E9FFBAAC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dialektologie</a:t>
            </a:r>
            <a:r>
              <a:rPr lang="cs-CZ" dirty="0"/>
              <a:t>: odvětví zaměřené na studium dialektů/nářečí</a:t>
            </a:r>
          </a:p>
          <a:p>
            <a:r>
              <a:rPr lang="cs-CZ" b="1" dirty="0"/>
              <a:t>dialekt</a:t>
            </a:r>
            <a:r>
              <a:rPr lang="cs-CZ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1834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5900"/>
    </mc:Choice>
    <mc:Fallback xmlns="">
      <p:transition spd="slow" advTm="1459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3127BC-A5B2-4AB4-9A31-0175079B0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/>
              <a:t>lán </a:t>
            </a:r>
            <a:r>
              <a:rPr lang="cs-CZ" dirty="0"/>
              <a:t>semestru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476A78-AC4F-41ED-979D-FB61894EFA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r>
              <a:rPr lang="cs-CZ" dirty="0">
                <a:cs typeface="Arial"/>
              </a:rPr>
              <a:t>témata: dialektologie, variační sociolingvistika, jazykový kontakt, entometodologie a jazykový management, jazykové plánování, jazykové ideologie, postoje k jazyku, kritické přístupy, metody</a:t>
            </a:r>
            <a:endParaRPr lang="cs-CZ" dirty="0"/>
          </a:p>
          <a:p>
            <a:r>
              <a:rPr lang="cs-CZ" dirty="0">
                <a:cs typeface="Arial"/>
              </a:rPr>
              <a:t>hodiny půl na půl přednášky a semináře</a:t>
            </a:r>
            <a:endParaRPr lang="cs-CZ" dirty="0"/>
          </a:p>
          <a:p>
            <a:r>
              <a:rPr lang="cs-CZ" dirty="0">
                <a:cs typeface="Arial"/>
              </a:rPr>
              <a:t>výklad obecných principů na základě mluvených jazyků</a:t>
            </a:r>
          </a:p>
          <a:p>
            <a:r>
              <a:rPr lang="cs-CZ" dirty="0">
                <a:cs typeface="Arial"/>
              </a:rPr>
              <a:t>v každém tématu ale budeme brát zřetel k ZJ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4187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4081"/>
    </mc:Choice>
    <mc:Fallback xmlns="">
      <p:transition spd="slow" advTm="134081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8B0101-E9ED-43C3-9381-232970187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termíny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F7134CB-DBDF-4AAD-B559-3E9FFBAAC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dialektologie</a:t>
            </a:r>
            <a:r>
              <a:rPr lang="cs-CZ" dirty="0"/>
              <a:t>: odvětví zaměřené na studium nářečí/dialektů</a:t>
            </a:r>
          </a:p>
          <a:p>
            <a:r>
              <a:rPr lang="cs-CZ" b="1" dirty="0"/>
              <a:t>dialekt</a:t>
            </a:r>
            <a:r>
              <a:rPr lang="cs-CZ" dirty="0"/>
              <a:t>: varieta jazyka definované především </a:t>
            </a:r>
            <a:r>
              <a:rPr lang="cs-CZ" i="1" dirty="0"/>
              <a:t>geografickou </a:t>
            </a:r>
            <a:r>
              <a:rPr lang="cs-CZ" dirty="0"/>
              <a:t>distribucí</a:t>
            </a:r>
          </a:p>
          <a:p>
            <a:pPr lvl="1"/>
            <a:r>
              <a:rPr lang="cs-CZ" dirty="0"/>
              <a:t>např.: </a:t>
            </a:r>
            <a:r>
              <a:rPr lang="cs-CZ" dirty="0" err="1"/>
              <a:t>severovýchodočeské</a:t>
            </a:r>
            <a:r>
              <a:rPr lang="cs-CZ" dirty="0"/>
              <a:t> nářečí, kopaničářské nářečí, jižní hanáčtina,…</a:t>
            </a:r>
          </a:p>
          <a:p>
            <a:r>
              <a:rPr lang="cs-CZ" b="1" dirty="0"/>
              <a:t>varieta</a:t>
            </a:r>
            <a:r>
              <a:rPr lang="cs-CZ" dirty="0"/>
              <a:t>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3847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5900"/>
    </mc:Choice>
    <mc:Fallback xmlns="">
      <p:transition spd="slow" advTm="14590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8B0101-E9ED-43C3-9381-232970187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termíny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F7134CB-DBDF-4AAD-B559-3E9FFBAAC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dialektologie</a:t>
            </a:r>
            <a:r>
              <a:rPr lang="cs-CZ" dirty="0"/>
              <a:t>: odvětví zaměřené na studium nářečí/dialektů</a:t>
            </a:r>
          </a:p>
          <a:p>
            <a:r>
              <a:rPr lang="cs-CZ" b="1" dirty="0"/>
              <a:t>dialekt</a:t>
            </a:r>
            <a:r>
              <a:rPr lang="cs-CZ" dirty="0"/>
              <a:t>: varieta jazyka definované především </a:t>
            </a:r>
            <a:r>
              <a:rPr lang="cs-CZ" i="1" dirty="0"/>
              <a:t>geografickou </a:t>
            </a:r>
            <a:r>
              <a:rPr lang="cs-CZ" dirty="0"/>
              <a:t>distribucí</a:t>
            </a:r>
          </a:p>
          <a:p>
            <a:pPr lvl="1"/>
            <a:r>
              <a:rPr lang="cs-CZ" dirty="0"/>
              <a:t>např.: </a:t>
            </a:r>
            <a:r>
              <a:rPr lang="cs-CZ" dirty="0" err="1"/>
              <a:t>severovýchodočeské</a:t>
            </a:r>
            <a:r>
              <a:rPr lang="cs-CZ" dirty="0"/>
              <a:t> nářečí, kopaničářské nářečí, jižní hanáčtina,…</a:t>
            </a:r>
          </a:p>
          <a:p>
            <a:r>
              <a:rPr lang="cs-CZ" b="1" dirty="0"/>
              <a:t>varieta</a:t>
            </a:r>
            <a:r>
              <a:rPr lang="cs-CZ" dirty="0"/>
              <a:t>: množina jazykových prostředků se shodnou/podobnou distribucí</a:t>
            </a:r>
          </a:p>
          <a:p>
            <a:pPr lvl="1"/>
            <a:r>
              <a:rPr lang="cs-CZ" dirty="0"/>
              <a:t>např.: nářečí (teritoriální/geografická) nebo slang (sociální)</a:t>
            </a:r>
          </a:p>
          <a:p>
            <a:r>
              <a:rPr lang="cs-CZ" b="1" dirty="0"/>
              <a:t>varianta</a:t>
            </a:r>
            <a:r>
              <a:rPr lang="cs-CZ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8217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5900"/>
    </mc:Choice>
    <mc:Fallback xmlns="">
      <p:transition spd="slow" advTm="14590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8B0101-E9ED-43C3-9381-232970187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termíny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F7134CB-DBDF-4AAD-B559-3E9FFBAAC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dialektologie</a:t>
            </a:r>
            <a:r>
              <a:rPr lang="cs-CZ" dirty="0"/>
              <a:t>: odvětví zaměřené na studium nářečí/dialektů</a:t>
            </a:r>
          </a:p>
          <a:p>
            <a:r>
              <a:rPr lang="cs-CZ" b="1" dirty="0"/>
              <a:t>dialekt</a:t>
            </a:r>
            <a:r>
              <a:rPr lang="cs-CZ" dirty="0"/>
              <a:t>: varieta jazyka definované především </a:t>
            </a:r>
            <a:r>
              <a:rPr lang="cs-CZ" i="1" dirty="0"/>
              <a:t>geografickou </a:t>
            </a:r>
            <a:r>
              <a:rPr lang="cs-CZ" dirty="0"/>
              <a:t>distribucí</a:t>
            </a:r>
          </a:p>
          <a:p>
            <a:pPr lvl="1"/>
            <a:r>
              <a:rPr lang="cs-CZ" dirty="0"/>
              <a:t>např.: </a:t>
            </a:r>
            <a:r>
              <a:rPr lang="cs-CZ" dirty="0" err="1"/>
              <a:t>severovýchodočeské</a:t>
            </a:r>
            <a:r>
              <a:rPr lang="cs-CZ" dirty="0"/>
              <a:t> nářečí, kopaničářské nářečí, jižní hanáčtina,…</a:t>
            </a:r>
          </a:p>
          <a:p>
            <a:r>
              <a:rPr lang="cs-CZ" b="1" dirty="0"/>
              <a:t>varieta</a:t>
            </a:r>
            <a:r>
              <a:rPr lang="cs-CZ" dirty="0"/>
              <a:t>: množina jazykových prostředků se shodnou/podobnou distribucí</a:t>
            </a:r>
          </a:p>
          <a:p>
            <a:r>
              <a:rPr lang="cs-CZ" b="1" dirty="0"/>
              <a:t>varianta</a:t>
            </a:r>
            <a:r>
              <a:rPr lang="cs-CZ" dirty="0"/>
              <a:t>: hodnota jazykové proměnné, jazykový prostředek, resp. jeho podtyp / způsob realizace</a:t>
            </a:r>
          </a:p>
          <a:p>
            <a:pPr lvl="1"/>
            <a:r>
              <a:rPr lang="cs-CZ" dirty="0"/>
              <a:t>např.: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vo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GB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ʔo</a:t>
            </a:r>
            <a:r>
              <a:rPr lang="en-GB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GB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vokno</a:t>
            </a:r>
            <a:r>
              <a:rPr lang="en-GB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GB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okno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/>
              <a:t>interdialekt</a:t>
            </a:r>
            <a:r>
              <a:rPr lang="cs-CZ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4437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5900"/>
    </mc:Choice>
    <mc:Fallback xmlns="">
      <p:transition spd="slow" advTm="145900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8B0101-E9ED-43C3-9381-232970187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termíny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F7134CB-DBDF-4AAD-B559-3E9FFBAAC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dialektologie</a:t>
            </a:r>
            <a:r>
              <a:rPr lang="cs-CZ" dirty="0"/>
              <a:t>: odvětví zaměřené na studium nářečí/dialektů</a:t>
            </a:r>
          </a:p>
          <a:p>
            <a:r>
              <a:rPr lang="cs-CZ" b="1" dirty="0"/>
              <a:t>dialekt</a:t>
            </a:r>
            <a:r>
              <a:rPr lang="cs-CZ" dirty="0"/>
              <a:t>: varieta jazyka definované především </a:t>
            </a:r>
            <a:r>
              <a:rPr lang="cs-CZ" i="1" dirty="0"/>
              <a:t>geografickou </a:t>
            </a:r>
            <a:r>
              <a:rPr lang="cs-CZ" dirty="0"/>
              <a:t>distribucí</a:t>
            </a:r>
          </a:p>
          <a:p>
            <a:pPr lvl="1"/>
            <a:r>
              <a:rPr lang="cs-CZ" dirty="0"/>
              <a:t>např.: </a:t>
            </a:r>
            <a:r>
              <a:rPr lang="cs-CZ" dirty="0" err="1"/>
              <a:t>severovýchodočeské</a:t>
            </a:r>
            <a:r>
              <a:rPr lang="cs-CZ" dirty="0"/>
              <a:t> nářečí, kopaničářské nářečí, jižní hanáčtina,…</a:t>
            </a:r>
          </a:p>
          <a:p>
            <a:r>
              <a:rPr lang="cs-CZ" b="1" dirty="0"/>
              <a:t>varieta</a:t>
            </a:r>
            <a:r>
              <a:rPr lang="cs-CZ" dirty="0"/>
              <a:t>: množina jazykových prostředků se shodnou/podobnou distribucí</a:t>
            </a:r>
          </a:p>
          <a:p>
            <a:r>
              <a:rPr lang="cs-CZ" b="1" dirty="0"/>
              <a:t>varianta</a:t>
            </a:r>
            <a:r>
              <a:rPr lang="cs-CZ" dirty="0"/>
              <a:t>: jazykový prostředek, resp. jeho podtyp / způsob realizace</a:t>
            </a:r>
            <a:endParaRPr lang="cs-CZ" b="1" dirty="0"/>
          </a:p>
          <a:p>
            <a:r>
              <a:rPr lang="cs-CZ" b="1" dirty="0"/>
              <a:t>interdialekt</a:t>
            </a:r>
            <a:r>
              <a:rPr lang="cs-CZ" dirty="0"/>
              <a:t>: varieta vzniklá konvergencí (a nivelizací) původních dialektů</a:t>
            </a:r>
          </a:p>
          <a:p>
            <a:pPr lvl="1"/>
            <a:r>
              <a:rPr lang="cs-CZ" dirty="0"/>
              <a:t>např.: obecná čeština (</a:t>
            </a:r>
            <a:r>
              <a:rPr lang="cs-CZ" dirty="0" err="1"/>
              <a:t>středoč</a:t>
            </a:r>
            <a:r>
              <a:rPr lang="cs-CZ" dirty="0"/>
              <a:t>. </a:t>
            </a:r>
            <a:r>
              <a:rPr lang="cs-CZ" dirty="0" err="1"/>
              <a:t>nář</a:t>
            </a:r>
            <a:r>
              <a:rPr lang="cs-CZ" dirty="0"/>
              <a:t>. skupina), moravština (na základě hanáckých (=</a:t>
            </a:r>
            <a:r>
              <a:rPr lang="cs-CZ" dirty="0" err="1"/>
              <a:t>středomor</a:t>
            </a:r>
            <a:r>
              <a:rPr lang="cs-CZ" dirty="0"/>
              <a:t>.) nářečí   </a:t>
            </a:r>
          </a:p>
          <a:p>
            <a:pPr lvl="1"/>
            <a:endParaRPr lang="cs-CZ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2978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5900"/>
    </mc:Choice>
    <mc:Fallback xmlns="">
      <p:transition spd="slow" advTm="145900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53A93-3F88-E55E-17A6-7C1FDFF4C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nakreslete nářeční mapu</a:t>
            </a:r>
          </a:p>
        </p:txBody>
      </p:sp>
      <p:pic>
        <p:nvPicPr>
          <p:cNvPr id="4" name="Picture 2" descr="slepá mapa české republiky – Seznam.cz">
            <a:extLst>
              <a:ext uri="{FF2B5EF4-FFF2-40B4-BE49-F238E27FC236}">
                <a16:creationId xmlns:a16="http://schemas.microsoft.com/office/drawing/2014/main" id="{EEE86BBC-85E5-D8C8-A359-B7672A96DEC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5158" y="1690688"/>
            <a:ext cx="6561684" cy="398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67118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BBEE12-ADCC-4AF0-AD1F-B110C86B8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cs-CZ" noProof="1">
                <a:cs typeface="Arial"/>
              </a:rPr>
              <a:t>percepční</a:t>
            </a:r>
            <a:r>
              <a:rPr lang="cs-CZ" dirty="0">
                <a:cs typeface="Arial"/>
              </a:rPr>
              <a:t> dialektologie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87A512-1E51-FCA8-FE95-EE48B2A09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509328" cy="4351338"/>
          </a:xfrm>
        </p:spPr>
        <p:txBody>
          <a:bodyPr lIns="91440" tIns="45720" rIns="91440" bIns="45720" anchor="t"/>
          <a:lstStyle/>
          <a:p>
            <a:r>
              <a:rPr lang="cs-CZ" dirty="0">
                <a:cs typeface="Arial"/>
              </a:rPr>
              <a:t>např. </a:t>
            </a:r>
            <a:r>
              <a:rPr lang="cs-CZ" dirty="0" err="1">
                <a:cs typeface="Arial"/>
              </a:rPr>
              <a:t>Preston</a:t>
            </a:r>
            <a:r>
              <a:rPr lang="cs-CZ" dirty="0">
                <a:cs typeface="Arial"/>
              </a:rPr>
              <a:t> (2017)</a:t>
            </a:r>
            <a:endParaRPr lang="cs-CZ" dirty="0"/>
          </a:p>
          <a:p>
            <a:r>
              <a:rPr lang="cs-CZ" dirty="0">
                <a:cs typeface="Arial"/>
              </a:rPr>
              <a:t>zaměřená na to, jak běžní mluvčí vnímají nářečí</a:t>
            </a:r>
            <a:endParaRPr lang="cs-CZ" dirty="0"/>
          </a:p>
          <a:p>
            <a:r>
              <a:rPr lang="cs-CZ" dirty="0">
                <a:cs typeface="Arial"/>
              </a:rPr>
              <a:t>odvětví tzv. laické/lidové lingvistiky (</a:t>
            </a:r>
            <a:r>
              <a:rPr lang="cs-CZ" i="1" dirty="0">
                <a:cs typeface="Arial"/>
              </a:rPr>
              <a:t>folk </a:t>
            </a:r>
            <a:r>
              <a:rPr lang="cs-CZ" i="1" dirty="0" err="1">
                <a:cs typeface="Arial"/>
              </a:rPr>
              <a:t>linguistics</a:t>
            </a:r>
            <a:r>
              <a:rPr lang="cs-CZ" dirty="0">
                <a:cs typeface="Arial"/>
              </a:rPr>
              <a:t>)</a:t>
            </a:r>
          </a:p>
          <a:p>
            <a:r>
              <a:rPr lang="cs-CZ" dirty="0">
                <a:cs typeface="Arial"/>
              </a:rPr>
              <a:t>např. metody lokalizace mluvčího (</a:t>
            </a:r>
            <a:r>
              <a:rPr lang="cs-CZ" i="1" dirty="0" err="1">
                <a:cs typeface="Arial"/>
              </a:rPr>
              <a:t>voice</a:t>
            </a:r>
            <a:r>
              <a:rPr lang="cs-CZ" i="1" dirty="0">
                <a:cs typeface="Arial"/>
              </a:rPr>
              <a:t> </a:t>
            </a:r>
            <a:r>
              <a:rPr lang="cs-CZ" i="1" dirty="0" err="1">
                <a:cs typeface="Arial"/>
              </a:rPr>
              <a:t>placement</a:t>
            </a:r>
            <a:r>
              <a:rPr lang="cs-CZ" dirty="0">
                <a:cs typeface="Arial"/>
              </a:rPr>
              <a:t>) nebo "nakresli mapu" ("</a:t>
            </a:r>
            <a:r>
              <a:rPr lang="cs-CZ" dirty="0" err="1">
                <a:cs typeface="Arial"/>
              </a:rPr>
              <a:t>draw</a:t>
            </a:r>
            <a:r>
              <a:rPr lang="cs-CZ" dirty="0">
                <a:cs typeface="Arial"/>
              </a:rPr>
              <a:t>-a-map")</a:t>
            </a:r>
          </a:p>
          <a:p>
            <a:r>
              <a:rPr lang="cs-CZ" dirty="0">
                <a:cs typeface="Arial"/>
              </a:rPr>
              <a:t>výhody: dostupnost, perspektiva z druhé strany</a:t>
            </a:r>
          </a:p>
          <a:p>
            <a:pPr marL="0" indent="0">
              <a:buNone/>
            </a:pPr>
            <a:r>
              <a:rPr lang="cs-CZ" sz="1200" dirty="0">
                <a:cs typeface="Arial"/>
              </a:rPr>
              <a:t>zdroj: https://www.cambridge.org/core/books/abs/language-and-a-sense-of-place</a:t>
            </a:r>
            <a:endParaRPr lang="cs-CZ" sz="1200" dirty="0"/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5B928292-D397-B624-12B5-3E20F4D9A7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8855" y="168645"/>
            <a:ext cx="4671290" cy="6532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2097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8B0101-E9ED-43C3-9381-232970187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termíny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F7134CB-DBDF-4AAD-B559-3E9FFBAAC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izoglosa</a:t>
            </a:r>
            <a:r>
              <a:rPr lang="cs-CZ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2839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5900"/>
    </mc:Choice>
    <mc:Fallback xmlns="">
      <p:transition spd="slow" advTm="145900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8B0101-E9ED-43C3-9381-232970187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termíny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F7134CB-DBDF-4AAD-B559-3E9FFBAAC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izoglosa</a:t>
            </a:r>
            <a:r>
              <a:rPr lang="cs-CZ" dirty="0"/>
              <a:t>: linie oddělující území výskytu nějakého prostředku </a:t>
            </a:r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pPr lvl="1"/>
            <a:endParaRPr lang="cs-CZ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1FB5E6-50AF-0804-737F-DAA0AF22E3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255453" y="1430784"/>
            <a:ext cx="3681093" cy="541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778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5900"/>
    </mc:Choice>
    <mc:Fallback xmlns="">
      <p:transition spd="slow" advTm="145900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8B0101-E9ED-43C3-9381-232970187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termíny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F7134CB-DBDF-4AAD-B559-3E9FFBAAC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izoglosa</a:t>
            </a:r>
            <a:r>
              <a:rPr lang="cs-CZ" dirty="0"/>
              <a:t>: linie oddělující území výskytu nějakého prostředku </a:t>
            </a:r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r>
              <a:rPr lang="cs-CZ" b="1" dirty="0"/>
              <a:t>svazek izoglos</a:t>
            </a:r>
          </a:p>
          <a:p>
            <a:pPr lvl="1"/>
            <a:endParaRPr lang="cs-CZ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1FB5E6-50AF-0804-737F-DAA0AF22E3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255453" y="1430784"/>
            <a:ext cx="3681093" cy="541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064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5900"/>
    </mc:Choice>
    <mc:Fallback xmlns="">
      <p:transition spd="slow" advTm="145900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2B219-D3A7-0908-410A-F5F760728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tradiční dialektologie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669D3-C8DE-28AF-FD90-EAECAA08C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/>
              <a:t>Český jazykový atlas</a:t>
            </a:r>
          </a:p>
          <a:p>
            <a:r>
              <a:rPr lang="en-CZ" dirty="0"/>
              <a:t>atlas nářečí češtiny</a:t>
            </a:r>
          </a:p>
          <a:p>
            <a:r>
              <a:rPr lang="cs-CZ" dirty="0"/>
              <a:t>cílem je zachycení (mizející) regionální variace </a:t>
            </a:r>
          </a:p>
          <a:p>
            <a:pPr lvl="1"/>
            <a:r>
              <a:rPr lang="cs-CZ" dirty="0"/>
              <a:t>variace fonologická, morfologická, lexikální</a:t>
            </a:r>
          </a:p>
          <a:p>
            <a:r>
              <a:rPr lang="en-CZ" dirty="0"/>
              <a:t>Jan Balhar, Pavel Jančák a další</a:t>
            </a:r>
          </a:p>
          <a:p>
            <a:r>
              <a:rPr lang="en-CZ" dirty="0"/>
              <a:t>jazyková data z 60. a 70. let</a:t>
            </a:r>
          </a:p>
          <a:p>
            <a:r>
              <a:rPr lang="en-CZ" dirty="0"/>
              <a:t>starší mluvčí</a:t>
            </a:r>
          </a:p>
          <a:p>
            <a:pPr lvl="1"/>
            <a:r>
              <a:rPr lang="en-CZ" dirty="0"/>
              <a:t>NORM - </a:t>
            </a:r>
            <a:r>
              <a:rPr lang="en-US" dirty="0"/>
              <a:t>„Non-mobile Older Rural Male speaker“</a:t>
            </a:r>
            <a:r>
              <a:rPr lang="cs-CZ" dirty="0"/>
              <a:t> – imunní vůči </a:t>
            </a:r>
            <a:r>
              <a:rPr lang="cs-CZ" dirty="0" err="1"/>
              <a:t>jaz</a:t>
            </a:r>
            <a:r>
              <a:rPr lang="cs-CZ" dirty="0"/>
              <a:t>. změně</a:t>
            </a:r>
            <a:endParaRPr lang="en-CZ" dirty="0"/>
          </a:p>
          <a:p>
            <a:r>
              <a:rPr lang="en-CZ" dirty="0"/>
              <a:t>šest dílů (fonologie, morfologie, syntax, lexikum)</a:t>
            </a:r>
          </a:p>
        </p:txBody>
      </p:sp>
    </p:spTree>
    <p:extLst>
      <p:ext uri="{BB962C8B-B14F-4D97-AF65-F5344CB8AC3E}">
        <p14:creationId xmlns:p14="http://schemas.microsoft.com/office/powerpoint/2010/main" val="3220070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C4393C-B408-481A-B7A9-64B399BCA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</a:t>
            </a:r>
            <a:r>
              <a:rPr lang="cs-CZ"/>
              <a:t>o </a:t>
            </a:r>
            <a:r>
              <a:rPr lang="cs-CZ" dirty="0"/>
              <a:t>je sociolingvistika?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EAC89F-BD51-4CBE-B95B-791C92D13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19900" dirty="0">
                <a:solidFill>
                  <a:schemeClr val="bg2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34842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295"/>
    </mc:Choice>
    <mc:Fallback xmlns="">
      <p:transition spd="slow" advTm="56295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2B219-D3A7-0908-410A-F5F760728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tradiční dialektologie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669D3-C8DE-28AF-FD90-EAECAA08C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/>
              <a:t>Český jazykový atlas</a:t>
            </a:r>
          </a:p>
          <a:p>
            <a:r>
              <a:rPr lang="en-CZ" dirty="0"/>
              <a:t>atlas nářečí češtiny</a:t>
            </a:r>
          </a:p>
          <a:p>
            <a:r>
              <a:rPr lang="cs-CZ" dirty="0"/>
              <a:t>cílem je zachycení (mizející) regionální variace </a:t>
            </a:r>
          </a:p>
          <a:p>
            <a:pPr lvl="1"/>
            <a:r>
              <a:rPr lang="cs-CZ" dirty="0"/>
              <a:t>variace fonologická, morfologická, lexikální</a:t>
            </a:r>
          </a:p>
          <a:p>
            <a:r>
              <a:rPr lang="en-CZ" dirty="0"/>
              <a:t>Jan Balhar, Pavel Jančák a další</a:t>
            </a:r>
          </a:p>
          <a:p>
            <a:r>
              <a:rPr lang="en-CZ" dirty="0"/>
              <a:t>jazyková data z 60. a 70. let</a:t>
            </a:r>
          </a:p>
          <a:p>
            <a:r>
              <a:rPr lang="en-CZ" dirty="0"/>
              <a:t>starší mluvčí</a:t>
            </a:r>
          </a:p>
          <a:p>
            <a:pPr lvl="1"/>
            <a:r>
              <a:rPr lang="en-CZ" dirty="0"/>
              <a:t>NORM - </a:t>
            </a:r>
            <a:r>
              <a:rPr lang="en-US" dirty="0"/>
              <a:t>„Non-mobile Older Rural Male speaker“</a:t>
            </a:r>
            <a:r>
              <a:rPr lang="cs-CZ" dirty="0"/>
              <a:t> – imunní vůči </a:t>
            </a:r>
            <a:r>
              <a:rPr lang="cs-CZ" dirty="0" err="1"/>
              <a:t>jaz</a:t>
            </a:r>
            <a:r>
              <a:rPr lang="cs-CZ" dirty="0"/>
              <a:t>. změně</a:t>
            </a:r>
            <a:endParaRPr lang="en-CZ" dirty="0"/>
          </a:p>
          <a:p>
            <a:r>
              <a:rPr lang="en-CZ" dirty="0"/>
              <a:t>šest dílů (fonologie, morfologie, syntax, lexikum)</a:t>
            </a:r>
          </a:p>
        </p:txBody>
      </p:sp>
      <p:pic>
        <p:nvPicPr>
          <p:cNvPr id="5" name="Picture 4" descr="Qr code&#10;&#10;Description automatically generated">
            <a:extLst>
              <a:ext uri="{FF2B5EF4-FFF2-40B4-BE49-F238E27FC236}">
                <a16:creationId xmlns:a16="http://schemas.microsoft.com/office/drawing/2014/main" id="{24F51D77-13A0-591D-ABC0-A279C44BF4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6078" y="1970318"/>
            <a:ext cx="2716162" cy="2716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130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F1184-47B5-DFB3-B0D7-57F390852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opakování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BB9EB-DFBC-AB8B-B61E-BF26348AF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/>
              <a:t>varieta</a:t>
            </a:r>
          </a:p>
          <a:p>
            <a:r>
              <a:rPr lang="en-CZ" dirty="0"/>
              <a:t>dialekt</a:t>
            </a:r>
          </a:p>
          <a:p>
            <a:r>
              <a:rPr lang="en-CZ" dirty="0"/>
              <a:t>varianta</a:t>
            </a:r>
          </a:p>
          <a:p>
            <a:r>
              <a:rPr lang="en-CZ" dirty="0"/>
              <a:t>izoglosa</a:t>
            </a:r>
          </a:p>
          <a:p>
            <a:r>
              <a:rPr lang="en-CZ" dirty="0"/>
              <a:t>percepční dialektologie</a:t>
            </a:r>
          </a:p>
        </p:txBody>
      </p:sp>
    </p:spTree>
    <p:extLst>
      <p:ext uri="{BB962C8B-B14F-4D97-AF65-F5344CB8AC3E}">
        <p14:creationId xmlns:p14="http://schemas.microsoft.com/office/powerpoint/2010/main" val="33288917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0AA8B1-9695-4417-BA79-4F59788CD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7091"/>
            <a:ext cx="10515600" cy="1325563"/>
          </a:xfrm>
        </p:spPr>
        <p:txBody>
          <a:bodyPr lIns="91440" tIns="45720" rIns="91440" bIns="45720" anchor="t"/>
          <a:lstStyle/>
          <a:p>
            <a:pPr algn="ctr"/>
            <a:r>
              <a:rPr lang="cs-CZ" sz="8800" i="1" dirty="0">
                <a:solidFill>
                  <a:schemeClr val="bg1"/>
                </a:solidFill>
                <a:latin typeface="Gentium Book Plus" panose="02000503060000020004" pitchFamily="2" charset="0"/>
                <a:ea typeface="Gentium Book Plus" panose="02000503060000020004" pitchFamily="2" charset="0"/>
                <a:cs typeface="Gentium Book Plus" panose="02000503060000020004" pitchFamily="2" charset="0"/>
              </a:rPr>
              <a:t>Konec</a:t>
            </a:r>
            <a:br>
              <a:rPr lang="cs-CZ" sz="8800" i="1" dirty="0">
                <a:latin typeface="Gentium Book Plus" panose="02000503060000020004" pitchFamily="2" charset="0"/>
                <a:ea typeface="Gentium Book Plus" panose="02000503060000020004" pitchFamily="2" charset="0"/>
                <a:cs typeface="Gentium Book Plus" panose="02000503060000020004" pitchFamily="2" charset="0"/>
              </a:rPr>
            </a:br>
            <a:br>
              <a:rPr lang="cs-CZ" sz="8800" i="1" dirty="0">
                <a:latin typeface="Gentium Book Plus" panose="02000503060000020004" pitchFamily="2" charset="0"/>
                <a:ea typeface="Gentium Book Plus" panose="02000503060000020004" pitchFamily="2" charset="0"/>
                <a:cs typeface="Gentium Book Plus" panose="02000503060000020004" pitchFamily="2" charset="0"/>
              </a:rPr>
            </a:br>
            <a:endParaRPr lang="cs-CZ" sz="1200">
              <a:solidFill>
                <a:srgbClr val="000000"/>
              </a:solidFill>
              <a:latin typeface="Gentium Book Plus" panose="02000503060000020004" pitchFamily="2" charset="0"/>
              <a:ea typeface="Gentium Book Plus" panose="02000503060000020004" pitchFamily="2" charset="0"/>
              <a:cs typeface="Gentium Book Plus" panose="02000503060000020004" pitchFamily="2" charset="0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116CED72-4C89-79E7-B21D-DB1549C1633E}"/>
              </a:ext>
            </a:extLst>
          </p:cNvPr>
          <p:cNvSpPr txBox="1">
            <a:spLocks/>
          </p:cNvSpPr>
          <p:nvPr/>
        </p:nvSpPr>
        <p:spPr>
          <a:xfrm>
            <a:off x="838200" y="5420553"/>
            <a:ext cx="10515600" cy="1325563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Gentium Plus" panose="02000503060000020004" pitchFamily="2" charset="0"/>
                <a:ea typeface="+mj-ea"/>
                <a:cs typeface="Arial" panose="020B0604020202020204" pitchFamily="34" charset="0"/>
              </a:defRPr>
            </a:lvl1pPr>
          </a:lstStyle>
          <a:p>
            <a:pPr marL="457200" indent="-457200">
              <a:spcBef>
                <a:spcPts val="0"/>
              </a:spcBef>
            </a:pPr>
            <a:r>
              <a:rPr lang="cs-CZ" sz="1800" dirty="0">
                <a:solidFill>
                  <a:schemeClr val="bg1"/>
                </a:solidFill>
                <a:latin typeface="Gentium Book Plus" panose="02000503060000020004" pitchFamily="2" charset="0"/>
                <a:ea typeface="Gentium Book Plus" panose="02000503060000020004" pitchFamily="2" charset="0"/>
                <a:cs typeface="Gentium Book Plus" panose="02000503060000020004" pitchFamily="2" charset="0"/>
              </a:rPr>
              <a:t>ČJA: https://</a:t>
            </a:r>
            <a:r>
              <a:rPr lang="cs-CZ" sz="1800" dirty="0" err="1">
                <a:solidFill>
                  <a:schemeClr val="bg1"/>
                </a:solidFill>
                <a:latin typeface="Gentium Book Plus" panose="02000503060000020004" pitchFamily="2" charset="0"/>
                <a:ea typeface="Gentium Book Plus" panose="02000503060000020004" pitchFamily="2" charset="0"/>
                <a:cs typeface="Gentium Book Plus" panose="02000503060000020004" pitchFamily="2" charset="0"/>
              </a:rPr>
              <a:t>cja.ujc.cas.cz</a:t>
            </a:r>
            <a:r>
              <a:rPr lang="cs-CZ" sz="1800" dirty="0">
                <a:solidFill>
                  <a:schemeClr val="bg1"/>
                </a:solidFill>
                <a:latin typeface="Gentium Book Plus" panose="02000503060000020004" pitchFamily="2" charset="0"/>
                <a:ea typeface="Gentium Book Plus" panose="02000503060000020004" pitchFamily="2" charset="0"/>
                <a:cs typeface="Gentium Book Plus" panose="02000503060000020004" pitchFamily="2" charset="0"/>
              </a:rPr>
              <a:t>/</a:t>
            </a:r>
          </a:p>
          <a:p>
            <a:pPr marL="457200" indent="-457200">
              <a:spcBef>
                <a:spcPts val="0"/>
              </a:spcBef>
            </a:pPr>
            <a:r>
              <a:rPr lang="cs-CZ" sz="1800" dirty="0" err="1">
                <a:solidFill>
                  <a:schemeClr val="bg1"/>
                </a:solidFill>
                <a:latin typeface="Gentium Book Plus" panose="02000503060000020004" pitchFamily="2" charset="0"/>
                <a:ea typeface="Gentium Book Plus" panose="02000503060000020004" pitchFamily="2" charset="0"/>
                <a:cs typeface="Gentium Book Plus" panose="02000503060000020004" pitchFamily="2" charset="0"/>
              </a:rPr>
              <a:t>Preston</a:t>
            </a:r>
            <a:r>
              <a:rPr lang="cs-CZ" sz="1800" dirty="0">
                <a:solidFill>
                  <a:schemeClr val="bg1"/>
                </a:solidFill>
                <a:latin typeface="Gentium Book Plus" panose="02000503060000020004" pitchFamily="2" charset="0"/>
                <a:ea typeface="Gentium Book Plus" panose="02000503060000020004" pitchFamily="2" charset="0"/>
                <a:cs typeface="Gentium Book Plus" panose="02000503060000020004" pitchFamily="2" charset="0"/>
              </a:rPr>
              <a:t>, D. R. (2017). </a:t>
            </a:r>
            <a:r>
              <a:rPr lang="cs-CZ" sz="1800" dirty="0" err="1">
                <a:solidFill>
                  <a:schemeClr val="bg1"/>
                </a:solidFill>
                <a:latin typeface="Gentium Book Plus" panose="02000503060000020004" pitchFamily="2" charset="0"/>
                <a:ea typeface="Gentium Book Plus" panose="02000503060000020004" pitchFamily="2" charset="0"/>
                <a:cs typeface="Gentium Book Plus" panose="02000503060000020004" pitchFamily="2" charset="0"/>
              </a:rPr>
              <a:t>Perceptual</a:t>
            </a:r>
            <a:r>
              <a:rPr lang="cs-CZ" sz="1800" dirty="0">
                <a:solidFill>
                  <a:schemeClr val="bg1"/>
                </a:solidFill>
                <a:latin typeface="Gentium Book Plus" panose="02000503060000020004" pitchFamily="2" charset="0"/>
                <a:ea typeface="Gentium Book Plus" panose="02000503060000020004" pitchFamily="2" charset="0"/>
                <a:cs typeface="Gentium Book Plus" panose="02000503060000020004" pitchFamily="2" charset="0"/>
              </a:rPr>
              <a:t> </a:t>
            </a:r>
            <a:r>
              <a:rPr lang="cs-CZ" sz="1800" dirty="0" err="1">
                <a:solidFill>
                  <a:schemeClr val="bg1"/>
                </a:solidFill>
                <a:latin typeface="Gentium Book Plus" panose="02000503060000020004" pitchFamily="2" charset="0"/>
                <a:ea typeface="Gentium Book Plus" panose="02000503060000020004" pitchFamily="2" charset="0"/>
                <a:cs typeface="Gentium Book Plus" panose="02000503060000020004" pitchFamily="2" charset="0"/>
              </a:rPr>
              <a:t>dialectology</a:t>
            </a:r>
            <a:r>
              <a:rPr lang="cs-CZ" sz="1800" dirty="0">
                <a:solidFill>
                  <a:schemeClr val="bg1"/>
                </a:solidFill>
                <a:latin typeface="Gentium Book Plus" panose="02000503060000020004" pitchFamily="2" charset="0"/>
                <a:ea typeface="Gentium Book Plus" panose="02000503060000020004" pitchFamily="2" charset="0"/>
                <a:cs typeface="Gentium Book Plus" panose="02000503060000020004" pitchFamily="2" charset="0"/>
              </a:rPr>
              <a:t>. </a:t>
            </a:r>
            <a:r>
              <a:rPr lang="cs-CZ" sz="1800" i="1" dirty="0" err="1">
                <a:solidFill>
                  <a:schemeClr val="bg1"/>
                </a:solidFill>
                <a:latin typeface="Gentium Book Plus" panose="02000503060000020004" pitchFamily="2" charset="0"/>
                <a:ea typeface="Gentium Book Plus" panose="02000503060000020004" pitchFamily="2" charset="0"/>
                <a:cs typeface="Gentium Book Plus" panose="02000503060000020004" pitchFamily="2" charset="0"/>
              </a:rPr>
              <a:t>The</a:t>
            </a:r>
            <a:r>
              <a:rPr lang="cs-CZ" sz="1800" i="1" dirty="0">
                <a:solidFill>
                  <a:schemeClr val="bg1"/>
                </a:solidFill>
                <a:latin typeface="Gentium Book Plus" panose="02000503060000020004" pitchFamily="2" charset="0"/>
                <a:ea typeface="Gentium Book Plus" panose="02000503060000020004" pitchFamily="2" charset="0"/>
                <a:cs typeface="Gentium Book Plus" panose="02000503060000020004" pitchFamily="2" charset="0"/>
              </a:rPr>
              <a:t> handbook </a:t>
            </a:r>
            <a:r>
              <a:rPr lang="cs-CZ" sz="1800" i="1" dirty="0" err="1">
                <a:solidFill>
                  <a:schemeClr val="bg1"/>
                </a:solidFill>
                <a:latin typeface="Gentium Book Plus" panose="02000503060000020004" pitchFamily="2" charset="0"/>
                <a:ea typeface="Gentium Book Plus" panose="02000503060000020004" pitchFamily="2" charset="0"/>
                <a:cs typeface="Gentium Book Plus" panose="02000503060000020004" pitchFamily="2" charset="0"/>
              </a:rPr>
              <a:t>of</a:t>
            </a:r>
            <a:r>
              <a:rPr lang="cs-CZ" sz="1800" i="1" dirty="0">
                <a:solidFill>
                  <a:schemeClr val="bg1"/>
                </a:solidFill>
                <a:latin typeface="Gentium Book Plus" panose="02000503060000020004" pitchFamily="2" charset="0"/>
                <a:ea typeface="Gentium Book Plus" panose="02000503060000020004" pitchFamily="2" charset="0"/>
                <a:cs typeface="Gentium Book Plus" panose="02000503060000020004" pitchFamily="2" charset="0"/>
              </a:rPr>
              <a:t> </a:t>
            </a:r>
            <a:r>
              <a:rPr lang="cs-CZ" sz="1800" i="1" dirty="0" err="1">
                <a:solidFill>
                  <a:schemeClr val="bg1"/>
                </a:solidFill>
                <a:latin typeface="Gentium Book Plus" panose="02000503060000020004" pitchFamily="2" charset="0"/>
                <a:ea typeface="Gentium Book Plus" panose="02000503060000020004" pitchFamily="2" charset="0"/>
                <a:cs typeface="Gentium Book Plus" panose="02000503060000020004" pitchFamily="2" charset="0"/>
              </a:rPr>
              <a:t>dialectology</a:t>
            </a:r>
            <a:r>
              <a:rPr lang="cs-CZ" sz="1800" dirty="0">
                <a:solidFill>
                  <a:schemeClr val="bg1"/>
                </a:solidFill>
                <a:latin typeface="Gentium Book Plus" panose="02000503060000020004" pitchFamily="2" charset="0"/>
                <a:ea typeface="Gentium Book Plus" panose="02000503060000020004" pitchFamily="2" charset="0"/>
                <a:cs typeface="Gentium Book Plus" panose="02000503060000020004" pitchFamily="2" charset="0"/>
              </a:rPr>
              <a:t>, 177-203.</a:t>
            </a:r>
            <a:endParaRPr lang="cs-CZ" sz="1800" dirty="0">
              <a:solidFill>
                <a:schemeClr val="bg1"/>
              </a:solidFill>
            </a:endParaRPr>
          </a:p>
          <a:p>
            <a:endParaRPr lang="cs-CZ" sz="2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62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381"/>
    </mc:Choice>
    <mc:Fallback xmlns="">
      <p:transition spd="slow" advTm="4838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832B63DC-7FFC-4930-96B8-BDB111ADC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3999" y="269102"/>
            <a:ext cx="8824001" cy="6223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051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648"/>
    </mc:Choice>
    <mc:Fallback xmlns="">
      <p:transition spd="slow" advTm="68648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C4393C-B408-481A-B7A9-64B399BCA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</a:t>
            </a:r>
            <a:r>
              <a:rPr lang="cs-CZ"/>
              <a:t>o </a:t>
            </a:r>
            <a:r>
              <a:rPr lang="cs-CZ" dirty="0"/>
              <a:t>je sociolingvistika?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EAC89F-BD51-4CBE-B95B-791C92D13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cs typeface="Arial"/>
              </a:rPr>
              <a:t>nejobecněji: pomezní disciplína zaměřená na „vztah mezi jazykem a společností“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to může znamenat leccos: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/>
              <a:t>mluvčí ↔ společnost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/>
              <a:t>jazyk ↔ společenství mluvčích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cs typeface="Arial"/>
              </a:rPr>
              <a:t>osy:</a:t>
            </a:r>
          </a:p>
          <a:p>
            <a:pPr marL="1257300" lvl="2" indent="-342900"/>
            <a:r>
              <a:rPr lang="cs-CZ" sz="1800" dirty="0">
                <a:latin typeface="Gentium Plus" panose="02000503060000020004" pitchFamily="2" charset="0"/>
              </a:rPr>
              <a:t>kvalitativní – kvantitativní </a:t>
            </a:r>
          </a:p>
          <a:p>
            <a:pPr marL="1257300" lvl="2" indent="-342900"/>
            <a:r>
              <a:rPr lang="cs-CZ" sz="1800" dirty="0" err="1">
                <a:latin typeface="Gentium Plus" panose="02000503060000020004" pitchFamily="2" charset="0"/>
              </a:rPr>
              <a:t>makropohled</a:t>
            </a:r>
            <a:r>
              <a:rPr lang="cs-CZ" sz="1800" dirty="0">
                <a:latin typeface="Gentium Plus" panose="02000503060000020004" pitchFamily="2" charset="0"/>
              </a:rPr>
              <a:t> – </a:t>
            </a:r>
            <a:r>
              <a:rPr lang="cs-CZ" sz="1800" dirty="0" err="1">
                <a:latin typeface="Gentium Plus" panose="02000503060000020004" pitchFamily="2" charset="0"/>
              </a:rPr>
              <a:t>mikropohled</a:t>
            </a:r>
            <a:endParaRPr lang="cs-CZ" sz="1800" dirty="0">
              <a:latin typeface="Gentium Plus" panose="02000503060000020004" pitchFamily="2" charset="0"/>
            </a:endParaRPr>
          </a:p>
          <a:p>
            <a:pPr marL="1257300" lvl="2" indent="-342900"/>
            <a:r>
              <a:rPr lang="cs-CZ" sz="1800" dirty="0">
                <a:latin typeface="Gentium Plus" panose="02000503060000020004" pitchFamily="2" charset="0"/>
              </a:rPr>
              <a:t>deskriptivní – „angažovaná“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2470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0057"/>
    </mc:Choice>
    <mc:Fallback xmlns="">
      <p:transition spd="slow" advTm="210057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CCAD00-7C1A-43FB-B393-36212E969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/>
              <a:t>ociolingvistika </a:t>
            </a:r>
            <a:r>
              <a:rPr lang="cs-CZ" dirty="0"/>
              <a:t>v ČR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33F377-EBD3-4018-84A8-CE1B3C436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 lvl="1"/>
            <a:endParaRPr lang="cs-CZ" dirty="0"/>
          </a:p>
          <a:p>
            <a:pPr marL="685800" indent="-457200"/>
            <a:r>
              <a:rPr lang="cs-CZ" sz="3200" dirty="0"/>
              <a:t>sociolingvistické výzkumy v českém kontextu:</a:t>
            </a:r>
          </a:p>
          <a:p>
            <a:pPr lvl="1"/>
            <a:endParaRPr lang="cs-CZ" sz="2800" dirty="0"/>
          </a:p>
          <a:p>
            <a:pPr marL="1257300" lvl="2" indent="-342900"/>
            <a:r>
              <a:rPr lang="cs-CZ" dirty="0">
                <a:latin typeface="Gentium Plus" panose="02000503060000020004" pitchFamily="2" charset="0"/>
              </a:rPr>
              <a:t>jazykový management &amp; konverzační analýza: Nekvapil, Sloboda (FF UK), </a:t>
            </a:r>
            <a:r>
              <a:rPr lang="cs-CZ" dirty="0" err="1">
                <a:latin typeface="Gentium Plus" panose="02000503060000020004" pitchFamily="2" charset="0"/>
              </a:rPr>
              <a:t>Sherman</a:t>
            </a:r>
            <a:r>
              <a:rPr lang="cs-CZ" dirty="0">
                <a:latin typeface="Gentium Plus" panose="02000503060000020004" pitchFamily="2" charset="0"/>
              </a:rPr>
              <a:t>, Havlík, Kaderka (ÚJČ)</a:t>
            </a:r>
          </a:p>
          <a:p>
            <a:pPr marL="1257300" lvl="2" indent="-342900"/>
            <a:r>
              <a:rPr lang="cs-CZ" dirty="0">
                <a:latin typeface="Gentium Plus" panose="02000503060000020004" pitchFamily="2" charset="0"/>
              </a:rPr>
              <a:t>analýza diskurzu: Dufek, </a:t>
            </a:r>
            <a:r>
              <a:rPr lang="cs-CZ" dirty="0" err="1">
                <a:latin typeface="Gentium Plus" panose="02000503060000020004" pitchFamily="2" charset="0"/>
              </a:rPr>
              <a:t>Homoláč</a:t>
            </a:r>
            <a:r>
              <a:rPr lang="cs-CZ" dirty="0">
                <a:latin typeface="Gentium Plus" panose="02000503060000020004" pitchFamily="2" charset="0"/>
              </a:rPr>
              <a:t> (ÚJČ), Lehečková (FF UK), Hořejší (JČU)</a:t>
            </a:r>
          </a:p>
          <a:p>
            <a:pPr marL="1257300" lvl="2" indent="-342900"/>
            <a:r>
              <a:rPr lang="cs-CZ" dirty="0">
                <a:latin typeface="Gentium Plus" panose="02000503060000020004" pitchFamily="2" charset="0"/>
              </a:rPr>
              <a:t>variační sociolingvistika: Chromý (ÚČJTK)</a:t>
            </a:r>
          </a:p>
          <a:p>
            <a:pPr marL="1257300" lvl="2" indent="-342900"/>
            <a:r>
              <a:rPr lang="cs-CZ" dirty="0">
                <a:latin typeface="Gentium Plus" panose="02000503060000020004" pitchFamily="2" charset="0"/>
              </a:rPr>
              <a:t>postoje k jazyku: Kříž (FF UK), Wilson (Leeds)</a:t>
            </a:r>
          </a:p>
          <a:p>
            <a:pPr marL="1257300" lvl="2" indent="-342900"/>
            <a:r>
              <a:rPr lang="cs-CZ" dirty="0">
                <a:latin typeface="Gentium Plus" panose="02000503060000020004" pitchFamily="2" charset="0"/>
              </a:rPr>
              <a:t>standardizace, </a:t>
            </a:r>
            <a:r>
              <a:rPr lang="cs-CZ" dirty="0" err="1">
                <a:latin typeface="Gentium Plus" panose="02000503060000020004" pitchFamily="2" charset="0"/>
              </a:rPr>
              <a:t>diglosie</a:t>
            </a:r>
            <a:r>
              <a:rPr lang="cs-CZ" dirty="0">
                <a:latin typeface="Gentium Plus" panose="02000503060000020004" pitchFamily="2" charset="0"/>
              </a:rPr>
              <a:t>: </a:t>
            </a:r>
            <a:r>
              <a:rPr lang="cs-CZ" dirty="0" err="1">
                <a:latin typeface="Gentium Plus" panose="02000503060000020004" pitchFamily="2" charset="0"/>
              </a:rPr>
              <a:t>Bermel</a:t>
            </a:r>
            <a:r>
              <a:rPr lang="cs-CZ" dirty="0">
                <a:latin typeface="Gentium Plus" panose="02000503060000020004" pitchFamily="2" charset="0"/>
              </a:rPr>
              <a:t> (Sheffield), Beneš, Prošek (ÚJČ)</a:t>
            </a:r>
          </a:p>
          <a:p>
            <a:pPr marL="1257300" lvl="2" indent="-342900"/>
            <a:r>
              <a:rPr lang="cs-CZ" dirty="0">
                <a:latin typeface="Gentium Plus" panose="02000503060000020004" pitchFamily="2" charset="0"/>
              </a:rPr>
              <a:t>socio-sémantika: Brand (FF UK)</a:t>
            </a:r>
          </a:p>
          <a:p>
            <a:pPr marL="914400" lvl="2" indent="0">
              <a:buNone/>
            </a:pPr>
            <a:endParaRPr lang="cs-CZ" sz="1800" dirty="0">
              <a:latin typeface="Gentium Plus" panose="02000503060000020004" pitchFamily="2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8522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4600"/>
    </mc:Choice>
    <mc:Fallback xmlns="">
      <p:transition spd="slow" advTm="1346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294A8A-77EF-447C-87BF-9964CB7E2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/>
              <a:t>ociolingvistika </a:t>
            </a:r>
            <a:r>
              <a:rPr lang="cs-CZ" dirty="0"/>
              <a:t>a znakové jazyky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3A9FE2-A8D2-4D41-9D56-099080C4B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relativně rozvinutá oblast</a:t>
            </a:r>
          </a:p>
          <a:p>
            <a:r>
              <a:rPr lang="cs-CZ" dirty="0"/>
              <a:t>spousta </a:t>
            </a:r>
            <a:r>
              <a:rPr lang="cs-CZ" dirty="0" err="1"/>
              <a:t>socling</a:t>
            </a:r>
            <a:r>
              <a:rPr lang="cs-CZ" dirty="0"/>
              <a:t>. témat v rámci široce definovaných </a:t>
            </a:r>
            <a:r>
              <a:rPr lang="cs-CZ" i="1" dirty="0" err="1"/>
              <a:t>Deaf</a:t>
            </a:r>
            <a:r>
              <a:rPr lang="cs-CZ" i="1" dirty="0"/>
              <a:t> Studies</a:t>
            </a:r>
            <a:r>
              <a:rPr lang="cs-CZ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/>
              <a:t>postoje k ZJ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/>
              <a:t>ideologie spojené s ZJ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/>
              <a:t>analýza diskurzu o ZJ a Neslyšících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/>
              <a:t>jazyková politika a ZJ</a:t>
            </a:r>
          </a:p>
          <a:p>
            <a:r>
              <a:rPr lang="cs-CZ" dirty="0"/>
              <a:t>„tradiční“ sociolingvistika a ZJ: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/>
              <a:t>především </a:t>
            </a:r>
            <a:r>
              <a:rPr lang="cs-CZ" dirty="0" err="1"/>
              <a:t>variacionistické</a:t>
            </a:r>
            <a:r>
              <a:rPr lang="cs-CZ" dirty="0"/>
              <a:t> výzkumy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/>
              <a:t>v </a:t>
            </a:r>
            <a:r>
              <a:rPr lang="cs-CZ"/>
              <a:t>ČR zatím málo</a:t>
            </a:r>
            <a:endParaRPr lang="cs-CZ" dirty="0"/>
          </a:p>
          <a:p>
            <a:pPr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2268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1298"/>
    </mc:Choice>
    <mc:Fallback xmlns="">
      <p:transition spd="slow" advTm="101298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C8EC1B-E431-42BB-89DE-EF095125E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/>
              <a:t>roč </a:t>
            </a:r>
            <a:r>
              <a:rPr lang="cs-CZ" dirty="0"/>
              <a:t>sociolingvistika?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CB7CC5-3D7F-4B02-B264-3D775063C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40887" cy="4351338"/>
          </a:xfrm>
        </p:spPr>
        <p:txBody>
          <a:bodyPr lIns="91440" tIns="45720" rIns="91440" bIns="45720" anchor="t"/>
          <a:lstStyle/>
          <a:p>
            <a:r>
              <a:rPr lang="cs-CZ" sz="2400" b="1" dirty="0"/>
              <a:t>interdisciplinarita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/>
              <a:t>sociolingvistika je spíše soubor více či méně souvisejících přístupů na pomezí mnoha disciplín než ucelená „věda“ jako např. psycholingvistika</a:t>
            </a:r>
          </a:p>
          <a:p>
            <a:r>
              <a:rPr lang="cs-CZ" sz="2400" b="1" dirty="0">
                <a:cs typeface="Arial"/>
              </a:rPr>
              <a:t>metodologie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cs typeface="Arial"/>
              </a:rPr>
              <a:t>škála </a:t>
            </a:r>
            <a:r>
              <a:rPr lang="cs-CZ" sz="2000" dirty="0" err="1">
                <a:cs typeface="Arial"/>
              </a:rPr>
              <a:t>kval</a:t>
            </a:r>
            <a:r>
              <a:rPr lang="cs-CZ" sz="2000" dirty="0">
                <a:cs typeface="Arial"/>
              </a:rPr>
              <a:t>. i kvant. metod využívaných v </a:t>
            </a:r>
            <a:r>
              <a:rPr lang="cs-CZ" sz="2000" dirty="0" err="1">
                <a:cs typeface="Arial"/>
              </a:rPr>
              <a:t>socling</a:t>
            </a:r>
            <a:r>
              <a:rPr lang="cs-CZ" sz="2000" dirty="0">
                <a:cs typeface="Arial"/>
              </a:rPr>
              <a:t>. zahrnuje množství technik a přístupů z různých koutů sociálních věd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cs typeface="Arial"/>
              </a:rPr>
              <a:t>metody, které si představíme jsou relevantní pro velkou část toho, co se na ČNES dělá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cs typeface="Arial"/>
              </a:rPr>
              <a:t>v případě zájmu se můžeme blíže podívat na některé obzvlášť exponované problémy – např. tvorbu dotazníků</a:t>
            </a:r>
          </a:p>
          <a:p>
            <a:r>
              <a:rPr lang="cs-CZ" sz="2400" b="1" dirty="0">
                <a:cs typeface="Arial"/>
              </a:rPr>
              <a:t>sociální aspekt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cs typeface="Arial"/>
              </a:rPr>
              <a:t>sociolingvistika nemusí být jen disciplína odtržená od reality, často taky reaguje nanejvýš aktuální společenské problémy a přispívá k jejich řešení</a:t>
            </a:r>
          </a:p>
          <a:p>
            <a:pPr lvl="1"/>
            <a:endParaRPr lang="cs-CZ" dirty="0"/>
          </a:p>
          <a:p>
            <a:pPr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3585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6087"/>
    </mc:Choice>
    <mc:Fallback xmlns="">
      <p:transition spd="slow" advTm="326087"/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Franklin Gothic Book"/>
        <a:ea typeface=""/>
        <a:cs typeface=""/>
      </a:majorFont>
      <a:minorFont>
        <a:latin typeface="Century School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D5752A5C-7494-4EDD-8151-DB9189CA592B}" vid="{5F1878C6-A779-4D69-8E32-E97DF00B1F4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ff_uk_sablona_CZ</Template>
  <TotalTime>4214</TotalTime>
  <Words>3303</Words>
  <Application>Microsoft Office PowerPoint</Application>
  <PresentationFormat>Širokoúhlá obrazovka</PresentationFormat>
  <Paragraphs>467</Paragraphs>
  <Slides>42</Slides>
  <Notes>23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3" baseType="lpstr">
      <vt:lpstr>Motiv Office</vt:lpstr>
      <vt:lpstr>Úvod do sociolingvistiky</vt:lpstr>
      <vt:lpstr>Úvod do sociolingvistiky ACN 100206</vt:lpstr>
      <vt:lpstr>plán semestru</vt:lpstr>
      <vt:lpstr>co je sociolingvistika?</vt:lpstr>
      <vt:lpstr>Prezentace aplikace PowerPoint</vt:lpstr>
      <vt:lpstr>co je sociolingvistika?</vt:lpstr>
      <vt:lpstr>sociolingvistika v ČR</vt:lpstr>
      <vt:lpstr>sociolingvistika a znakové jazyky</vt:lpstr>
      <vt:lpstr>proč sociolingvistika?</vt:lpstr>
      <vt:lpstr>zdroje</vt:lpstr>
      <vt:lpstr>harmonogram</vt:lpstr>
      <vt:lpstr>otázky?</vt:lpstr>
      <vt:lpstr>kdo mluví?</vt:lpstr>
      <vt:lpstr>mluvčí A</vt:lpstr>
      <vt:lpstr>mluvčí B</vt:lpstr>
      <vt:lpstr>mluvčí C</vt:lpstr>
      <vt:lpstr>mluvčí D</vt:lpstr>
      <vt:lpstr>mluvčí E</vt:lpstr>
      <vt:lpstr>mluvčí F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co je dialektologie?</vt:lpstr>
      <vt:lpstr>dialektologie</vt:lpstr>
      <vt:lpstr>základní termíny</vt:lpstr>
      <vt:lpstr>základní termíny</vt:lpstr>
      <vt:lpstr>základní termíny</vt:lpstr>
      <vt:lpstr>základní termíny</vt:lpstr>
      <vt:lpstr>základní termíny</vt:lpstr>
      <vt:lpstr>nakreslete nářeční mapu</vt:lpstr>
      <vt:lpstr>percepční dialektologie</vt:lpstr>
      <vt:lpstr>základní termíny</vt:lpstr>
      <vt:lpstr>základní termíny</vt:lpstr>
      <vt:lpstr>základní termíny</vt:lpstr>
      <vt:lpstr>tradiční dialektologie</vt:lpstr>
      <vt:lpstr>tradiční dialektologie</vt:lpstr>
      <vt:lpstr>opakování</vt:lpstr>
      <vt:lpstr>Konec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PsyLing01</dc:title>
  <dc:creator>Jakub Jehlička</dc:creator>
  <cp:lastModifiedBy>Preininger, Mikuláš</cp:lastModifiedBy>
  <cp:revision>457</cp:revision>
  <dcterms:created xsi:type="dcterms:W3CDTF">2017-09-17T17:37:04Z</dcterms:created>
  <dcterms:modified xsi:type="dcterms:W3CDTF">2023-02-14T09:39:02Z</dcterms:modified>
</cp:coreProperties>
</file>