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55" r:id="rId3"/>
    <p:sldId id="271" r:id="rId4"/>
    <p:sldId id="353" r:id="rId5"/>
    <p:sldId id="356" r:id="rId6"/>
    <p:sldId id="357" r:id="rId7"/>
    <p:sldId id="364" r:id="rId8"/>
    <p:sldId id="365" r:id="rId9"/>
    <p:sldId id="359" r:id="rId10"/>
    <p:sldId id="360" r:id="rId11"/>
    <p:sldId id="361" r:id="rId12"/>
    <p:sldId id="362" r:id="rId13"/>
    <p:sldId id="363" r:id="rId14"/>
    <p:sldId id="270" r:id="rId15"/>
    <p:sldId id="257" r:id="rId16"/>
    <p:sldId id="258" r:id="rId17"/>
    <p:sldId id="268" r:id="rId18"/>
    <p:sldId id="260" r:id="rId19"/>
    <p:sldId id="262" r:id="rId20"/>
    <p:sldId id="263" r:id="rId21"/>
    <p:sldId id="3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40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35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E2CE7F-0CFF-41B3-A63F-7A660E8E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CE39C7-0D38-49AA-8520-CDA35CD8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C48990-4718-4E80-AA70-0FA78534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8B067-67E1-4361-88F7-FE611B41DE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73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3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1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18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11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45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0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0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B2A801-36A3-4E4F-A602-EA7100A5E80D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9A90E60-9083-4260-887F-FA4C20FDAF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54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aturita.cermat.cz/files/files/maturita/KRITERIA-HODNOCENI/kriteria_hodnoceni_2019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GRAMATICK&#193;%20KATEGOR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icko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pa.cz/clanky/netiket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073D1-8056-486D-B682-5761BA890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434904"/>
            <a:ext cx="10058400" cy="1463041"/>
          </a:xfrm>
        </p:spPr>
        <p:txBody>
          <a:bodyPr>
            <a:normAutofit/>
          </a:bodyPr>
          <a:lstStyle/>
          <a:p>
            <a:pPr algn="ctr"/>
            <a:r>
              <a:rPr lang="cs-CZ" sz="40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Hledáme brigádníky, kteří natřou plot a vrátného</a:t>
            </a:r>
            <a:r>
              <a:rPr lang="cs-CZ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9D0DB9-7655-4361-BDED-C1A7E0456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280452"/>
            <a:ext cx="10058400" cy="1736035"/>
          </a:xfrm>
        </p:spPr>
        <p:txBody>
          <a:bodyPr>
            <a:normAutofit fontScale="85000" lnSpcReduction="20000"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Název projektu: </a:t>
            </a:r>
            <a:r>
              <a:rPr lang="cs-CZ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Podpora pregraduálního vzdělávání budoucích učitelů na UK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Registrační číslo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cs-CZ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CZ.02.3.68/0.0/0.0/19_068/0016093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KA 06 </a:t>
            </a:r>
            <a:r>
              <a:rPr lang="cs-CZ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Evaluační a </a:t>
            </a:r>
            <a:r>
              <a:rPr lang="cs-CZ" i="1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autoevaluační</a:t>
            </a:r>
            <a:r>
              <a:rPr lang="cs-CZ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strategie v práci budoucího učitele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Praha 22. 4. 2021</a:t>
            </a:r>
          </a:p>
          <a:p>
            <a:pPr algn="ctr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Martina Šmejkalová</a:t>
            </a:r>
          </a:p>
          <a:p>
            <a:endParaRPr lang="cs-CZ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34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794A32-2BCF-446F-914A-3D3BA6F34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24" t="4795" r="-1"/>
          <a:stretch/>
        </p:blipFill>
        <p:spPr>
          <a:xfrm>
            <a:off x="1007165" y="1325218"/>
            <a:ext cx="10121210" cy="515509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8C95D6D-97BB-491D-BFDB-B943994A8F95}"/>
              </a:ext>
            </a:extLst>
          </p:cNvPr>
          <p:cNvSpPr txBox="1"/>
          <p:nvPr/>
        </p:nvSpPr>
        <p:spPr>
          <a:xfrm>
            <a:off x="1126435" y="742121"/>
            <a:ext cx="1000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1) Pozorně si přečti diskusi k příspěvku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youtobera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Kovyho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1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(https://www.youtube.com/</a:t>
            </a:r>
            <a:r>
              <a:rPr lang="cs-CZ" sz="16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watch?v</a:t>
            </a:r>
            <a:r>
              <a:rPr lang="cs-CZ" sz="1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=</a:t>
            </a:r>
            <a:r>
              <a:rPr lang="cs-CZ" sz="16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FmZozjJ-aEc</a:t>
            </a:r>
            <a:r>
              <a:rPr lang="cs-CZ" sz="1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cs-CZ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1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ECE29-BD7D-4DDD-8B71-25514903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31303"/>
            <a:ext cx="10058400" cy="63212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2) </a:t>
            </a:r>
            <a:r>
              <a:rPr lang="cs-CZ" sz="2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Kači</a:t>
            </a:r>
            <a:r>
              <a:rPr lang="cs-CZ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21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roblox</a:t>
            </a:r>
            <a:r>
              <a:rPr lang="cs-CZ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píše (trochu jsem ti to zjednodušila):</a:t>
            </a:r>
          </a:p>
          <a:p>
            <a:pPr marL="0" indent="0">
              <a:buNone/>
            </a:pPr>
            <a:r>
              <a:rPr lang="pl-PL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Jsem jediná co si všimla že je tam chyba ve slově </a:t>
            </a:r>
            <a:r>
              <a:rPr lang="pl-PL" sz="21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tvů</a:t>
            </a:r>
            <a:r>
              <a:rPr lang="pl-PL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1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ale mělo by tam být </a:t>
            </a:r>
            <a:r>
              <a:rPr lang="pl-PL" sz="2100" b="1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tvůj</a:t>
            </a:r>
            <a:r>
              <a:rPr lang="pl-PL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pl-PL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Gatachecanaty </a:t>
            </a: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poukazuje na to, že v </a:t>
            </a:r>
            <a:r>
              <a:rPr lang="pl-PL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Kačině </a:t>
            </a: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příspěvku chybějí čárky. Pokud jsi téhož názoru, doplň je na správná místa. </a:t>
            </a:r>
            <a:r>
              <a:rPr lang="pl-PL" sz="21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(pravopisná a syntaktická komunikační kompetence)</a:t>
            </a:r>
          </a:p>
          <a:p>
            <a:pPr marL="0" indent="0">
              <a:buNone/>
            </a:pPr>
            <a:endParaRPr lang="pl-PL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3) Pokud jsi čárky doplnil(a), vysvětli, jak jsi uvažoval(a). Můžeš to napsat slovy, anebo nakreslit graf. </a:t>
            </a:r>
            <a:endParaRPr lang="pl-PL" sz="21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) Zamysli se nad podtrženou větou a zvol jednu z následujících možností </a:t>
            </a:r>
            <a:r>
              <a:rPr lang="pl-PL" sz="21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(syntaktická kompetence, stylistická kompetence, BRT: A–D, 1–6)</a:t>
            </a: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a) Věta je použita zcela vhodně a dobře vystihuje, co chce </a:t>
            </a:r>
            <a:r>
              <a:rPr lang="pl-PL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Kači </a:t>
            </a: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vyjádřit.</a:t>
            </a:r>
          </a:p>
          <a:p>
            <a:pPr marL="0" indent="0">
              <a:buNone/>
            </a:pP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b) Věta není použita vhodně, napsal/a bych to jinak, např... _______</a:t>
            </a:r>
            <a:r>
              <a:rPr lang="pl-PL" sz="21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l-PL" sz="2100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kde..., jelikož..., namísto...</a:t>
            </a:r>
            <a:r>
              <a:rPr lang="pl-PL" sz="21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pl-PL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5) Podobně se zamysli ještě nad začátkem příspěvku: </a:t>
            </a:r>
            <a:r>
              <a:rPr lang="pl-PL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Jsem jediná co si všimla... </a:t>
            </a:r>
            <a:r>
              <a:rPr lang="pl-PL" sz="21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(morfologická kompetence, syntaktická kompetence, faktický poznatek – procedurální poznatek – konceptuální poznatek – metakognice, úrovně 1–5, chybí klíčová 6: tvořit)</a:t>
            </a: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 a doplň následující věty.</a:t>
            </a:r>
          </a:p>
          <a:p>
            <a:pPr marL="0" indent="0">
              <a:buNone/>
            </a:pPr>
            <a:r>
              <a:rPr lang="pl-PL" sz="21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</a:t>
            </a:r>
            <a:r>
              <a:rPr lang="pl-PL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je slovní druh: _____. Lze ho nahradit výrazem _____. Tento výraz je slovní druh:__________. </a:t>
            </a:r>
            <a:endParaRPr lang="pl-PL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6) </a:t>
            </a:r>
            <a:r>
              <a:rPr lang="pl-PL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Gatachecanaty píše: </a:t>
            </a:r>
          </a:p>
          <a:p>
            <a:pPr marL="0" indent="0">
              <a:buNone/>
            </a:pPr>
            <a:r>
              <a:rPr lang="cs-CZ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Jsem jediná, co si všimla, že ti tam chybí čárky ve větě???? </a:t>
            </a:r>
            <a:r>
              <a:rPr lang="cs-CZ" sz="21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Někomu tu kaž, jen když na to máš</a:t>
            </a:r>
            <a:r>
              <a:rPr lang="cs-CZ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!!!!</a:t>
            </a:r>
          </a:p>
          <a:p>
            <a:pPr marL="0" indent="0">
              <a:buNone/>
            </a:pPr>
            <a:r>
              <a:rPr lang="cs-CZ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Souhlasíš, nebo nesouhlasíš s</a:t>
            </a:r>
            <a:r>
              <a:rPr lang="cs-CZ" sz="21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l-PL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Gatachecanaty (podtržená část)</a:t>
            </a:r>
            <a:r>
              <a:rPr lang="pl-PL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? Svůj názor odůvodni. </a:t>
            </a:r>
            <a:r>
              <a:rPr lang="pl-PL" sz="21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(BRT:D)</a:t>
            </a:r>
            <a:endParaRPr lang="cs-CZ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36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33879-0AD1-43EF-AB26-CF634E0F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Ukázky úvodních textů k dalším testům (syntax).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DFECD-4C70-4776-85A3-6D1E0585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Učivo: čárka ve větě jednoduché, oslovení. 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Stylistické vyústění.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8DAF3D0-5B57-411C-AB38-D6DDCBEEE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1" y="2074898"/>
            <a:ext cx="4981135" cy="40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0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06562-78B3-4AC4-87A2-45E20821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Ukázky úvodních textů k dalším testům (syntax).</a:t>
            </a:r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Zástupný obsah 6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7C2A1654-A9CD-40D0-97E1-E055C189F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2093976"/>
            <a:ext cx="4051300" cy="405130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C5669F-520A-4A60-8D1B-B01B312EFC3B}"/>
              </a:ext>
            </a:extLst>
          </p:cNvPr>
          <p:cNvSpPr txBox="1"/>
          <p:nvPr/>
        </p:nvSpPr>
        <p:spPr>
          <a:xfrm>
            <a:off x="861391" y="2093976"/>
            <a:ext cx="61755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Učivo: Přívlastek. Slovosled. Nepravé (falešné) skladební dvojice.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Stylistické vyústění.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61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4E81F-5A88-4A85-899E-1A6CC478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Hodnocení slohových písemných prací jako komplexních komunikátů – nejvyšší hodnocená a hodnotitelná úroveň psané jazykové kompetence (s mírnými výhradami lze adaptovat i pro nižší ročníky)</a:t>
            </a:r>
            <a:br>
              <a:rPr lang="cs-CZ" sz="22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200" cap="none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Deficit: Chybí podobně vypracovaná hodnoticí škála pro projevy mluvené </a:t>
            </a:r>
            <a:br>
              <a:rPr lang="cs-CZ" sz="2200" cap="none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200" cap="none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 v průběhu životní jazykové praxe více mluvíme než píšeme (výzva pro projekt).</a:t>
            </a:r>
            <a:br>
              <a:rPr lang="cs-CZ" sz="2200" cap="none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000" cap="none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2000" cap="none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[Online] </a:t>
            </a:r>
            <a:r>
              <a:rPr lang="cs-CZ" sz="18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https://maturita.Cermat.Cz/files/files/maturita/KRITERIA-HODNOCENI/kriteria_hodnoceni_2019.Pdf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000" cap="none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E1B67F4-BC8A-4D28-A25C-530A4FF9C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47" t="13554" r="6839" b="18603"/>
          <a:stretch/>
        </p:blipFill>
        <p:spPr>
          <a:xfrm>
            <a:off x="2053883" y="2292626"/>
            <a:ext cx="7301132" cy="3803374"/>
          </a:xfrm>
        </p:spPr>
      </p:pic>
    </p:spTree>
    <p:extLst>
      <p:ext uri="{BB962C8B-B14F-4D97-AF65-F5344CB8AC3E}">
        <p14:creationId xmlns:p14="http://schemas.microsoft.com/office/powerpoint/2010/main" val="104746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85444-AA40-4F54-B1E9-597CBC6B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Řešení komplexního hodnocení by mohlo spočívat ve slovním hodnocení, </a:t>
            </a:r>
            <a:r>
              <a:rPr lang="cs-CZ" sz="2400" cap="none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ALE:</a:t>
            </a:r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? umí učitelé didakticky reflektovat své hodnocení ?</a:t>
            </a:r>
            <a:b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? jak bychom měli naše studenty učit přemýšlet o hodnocení v českém jazyce ?</a:t>
            </a:r>
            <a:b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(zdroj: https://www.Ucitelskaplatforma.Cz/</a:t>
            </a:r>
            <a:r>
              <a:rPr lang="cs-CZ" sz="24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wp-content</a:t>
            </a:r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cs-CZ" sz="24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uploads</a:t>
            </a:r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/2021/01/slovni%cc%81zv_inspirace.Pdf</a:t>
            </a:r>
            <a:r>
              <a:rPr lang="cs-CZ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B9155C-0366-41D3-B23D-E504754AE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29" t="15019" r="23687" b="7058"/>
          <a:stretch/>
        </p:blipFill>
        <p:spPr>
          <a:xfrm>
            <a:off x="3615397" y="2166425"/>
            <a:ext cx="4346917" cy="3967089"/>
          </a:xfrm>
        </p:spPr>
      </p:pic>
    </p:spTree>
    <p:extLst>
      <p:ext uri="{BB962C8B-B14F-4D97-AF65-F5344CB8AC3E}">
        <p14:creationId xmlns:p14="http://schemas.microsoft.com/office/powerpoint/2010/main" val="2443070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F33F7-5F0A-4FE7-BDC4-4E3A8BAF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Slovní hodnocení na vysvědčení,</a:t>
            </a:r>
            <a:br>
              <a:rPr lang="cs-CZ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400" cap="none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sumativní</a:t>
            </a:r>
            <a:r>
              <a:rPr lang="cs-CZ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jde o shrnutí toho, jak se žákyni dařilo (</a:t>
            </a:r>
            <a:r>
              <a:rPr lang="cs-CZ" sz="2400" cap="none" dirty="0"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4. ročník</a:t>
            </a:r>
            <a:r>
              <a:rPr lang="cs-CZ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2019/2020) </a:t>
            </a:r>
            <a:br>
              <a:rPr lang="cs-CZ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(zdroj: </a:t>
            </a:r>
            <a:r>
              <a:rPr lang="cs-CZ" sz="2400" cap="none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ibid</a:t>
            </a:r>
            <a:r>
              <a:rPr lang="cs-CZ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., S. 8), i v tisku.</a:t>
            </a:r>
            <a:endParaRPr lang="cs-CZ" sz="24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07192-931E-4825-AE4B-371D1380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278"/>
            <a:ext cx="10515600" cy="47965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 ČESKÉM JAZYCE</a:t>
            </a:r>
            <a:b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 Ti daří uprostřed slov uplatňovat pravidla pro vyjmenovaná a příbuzná slova. </a:t>
            </a:r>
            <a:b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 psaní i/y na konci podstatných jmen a sloves ještě často chybuješ, v koncovkách podstatných jmen nezvolíš vždy správný tvar.</a:t>
            </a:r>
            <a:b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 určení mluvnických kategorií podstatných jmen a sloves ještě potřebuješ pomůcku. </a:t>
            </a:r>
            <a:b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Ve větě vyhledáš pouze jednoduché tvary podmětu a přísudku.</a:t>
            </a:r>
            <a:b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Své pisatelské úkoly jsi odevzdala v řádném termínu. Užíváš v nich jednoduché krátké věty, někdy se Ti nedaří propojovat jednotlivé myšlenky v souvislý text. </a:t>
            </a:r>
            <a:r>
              <a:rPr lang="cs-CZ" dirty="0"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Ani s dopomocí nedodržuješ stanovený rozsah a některé zadané faktické informace zpracováváš se slabou mírou porozumění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Tvé psaní má vysokou kvalitu úpravy, píšeš čitelně a dokážeš svou práci kreativně výtvarně doplnit.</a:t>
            </a:r>
            <a:b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Jednoduchým odborným a populárně naučným textům rozumíš se znatelnými obtížemi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Pouze s dopomocí v nich dokážeš rozeznat podstatné informace a využít je ve své další práci. </a:t>
            </a:r>
            <a:b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Čtení uměleckých textů ses nevěnovala pravidelně, čemuž odpovídá i četnost zapsaných dojmů z četby ve čtenářském portfoliu. V dílnách čtení dokážeš vést o své knize rozhovor se spolužáky, s dopomocí shrneš nejdůležitější informace o svém textu.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16D99-A144-4CFB-B702-EADAE331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Předpoklady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4881D1-BAC5-4CCB-B395-398E61CA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má se jednat od komunikát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akceptabilní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směrem k žákovi (má poskytnout účinnou a srozumitelnou zpětnou vazbu)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žákovi má dávat smysl, že se naučil či osvojil si potřebné a užitečné znalosti a dovednosti, POSTOJE, VZTAHY (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viz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výše)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má odrážet hierarchii vzdělávacích cílů v českém jazyce a být s nimi komplementární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má být odborně a věcně správný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nemá být formální či formalistní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62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64988-D35D-44FC-B282-C561A72D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Návrhy reformulace k diskusi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3381F-2F8C-4A6C-BCBC-97248765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… </a:t>
            </a:r>
            <a:r>
              <a:rPr lang="cs-CZ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 Ti daří </a:t>
            </a:r>
            <a:r>
              <a:rPr lang="cs-CZ" i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uprostřed slov </a:t>
            </a:r>
            <a:r>
              <a:rPr lang="cs-CZ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cs-CZ" i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brzy???</a:t>
            </a:r>
            <a:r>
              <a:rPr lang="cs-CZ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 uplatňovat pravidla pro vyjmenovaná a příbuzná slova (</a:t>
            </a:r>
            <a:r>
              <a:rPr lang="cs-CZ" i="1" dirty="0">
                <a:effectLst/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tvary slov? – velká oblast učiva</a:t>
            </a:r>
            <a:r>
              <a:rPr lang="cs-CZ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).  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Návrh: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Daří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se Ti daří rozpoznat vyjmenovaná slova, jejich tvary i slova příbuzná (první krok – kognitivní). </a:t>
            </a:r>
          </a:p>
          <a:p>
            <a:pPr marL="0" indent="0">
              <a:buNone/>
            </a:pP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Umíš uplatňovat pravidla pro psaní 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y/ý a i/í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po pravopisně obojetných souhláskách uprostřed slov (druhý krok – procedurální). 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Při psaní proto neděláš chyby // píšeš bez chyb // píšeš správně… (třetí krok – aplikační: naplnění komunikačního cíle).  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Je vidět, že to je pro tebe důležité… Uvědomuješ si situace, kdy je důležité psát bez chyb… (čtvrtý krok: postoje – vztah k jazyku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cs-CZ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20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33D0E-F7F9-4BE9-B36A-9932F1B6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Gramatická kategorie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CD743E-3475-4698-896D-623094000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 určení mluvnických kategorií podstatných jmen a sloves ještě potřebuješ pomůcku. </a:t>
            </a:r>
            <a:endParaRPr lang="cs-CZ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cs-CZ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Mluvnická kategorie: Termín pro konstelaci, kdy se určitý (kategoriální, zobecněný) gramatický význam vyjadřuje určitým systémem gramatických prostředků, a to závazně na určité třídě slov. Systém prostředků tvoří gramatickou formu, jejímiž nositeli jsou v č. gramatické morfémy.“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(viz Chvál – Šmejkalová) 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-vzory? – důležitost pro pravopis (komunikační vyústění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cs-CZ" dirty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omůcka???</a:t>
            </a:r>
            <a:endParaRPr lang="cs-CZ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Osolsobě, K. (2017): GRAMATICKÁ KATEGORIE. In: Petr Karlík, Marek Nekula, Jana </a:t>
            </a:r>
            <a:r>
              <a:rPr lang="cs-CZ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Pleskalová</a:t>
            </a:r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cs-CZ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eds</a:t>
            </a:r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.), </a:t>
            </a:r>
            <a:r>
              <a:rPr lang="cs-CZ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CzechEncy</a:t>
            </a:r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- Nový encyklopedický slovník češtiny. </a:t>
            </a:r>
            <a:b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URL: </a:t>
            </a:r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https://www.czechency.org/</a:t>
            </a:r>
            <a:r>
              <a:rPr lang="cs-CZ" sz="14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slovnik</a:t>
            </a:r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/GRAMATICKÁ KATEGORIE</a:t>
            </a:r>
            <a:r>
              <a:rPr lang="cs-CZ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(poslední přístup: 19. 4. 2021) </a:t>
            </a:r>
            <a:endParaRPr lang="cs-CZ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22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87488-0FF4-4DF5-A039-26712B81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2278"/>
            <a:ext cx="10058400" cy="1239279"/>
          </a:xfrm>
        </p:spPr>
        <p:txBody>
          <a:bodyPr>
            <a:normAutofit fontScale="90000"/>
          </a:bodyPr>
          <a:lstStyle/>
          <a:p>
            <a:r>
              <a:rPr lang="cs-CZ" altLang="cs-CZ" sz="3200" b="1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Učivo: Psaní čárky, VV vložená, vztah syntaktické podřadnosti</a:t>
            </a:r>
            <a:br>
              <a:rPr lang="cs-CZ" altLang="cs-CZ" sz="3200" b="1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altLang="cs-CZ" sz="3200" b="1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Hierarchie souvětí (planimetrická zobrazení)</a:t>
            </a:r>
            <a:br>
              <a:rPr lang="cs-CZ" altLang="cs-CZ" sz="3200" b="1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altLang="cs-CZ" sz="3200" b="1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Nekomplikované případy (ne přívlastky, přístavky, oslovení </a:t>
            </a:r>
            <a:r>
              <a:rPr lang="cs-CZ" altLang="cs-CZ" sz="3200" b="1" cap="none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cs-CZ" altLang="cs-CZ" sz="3200" b="1" cap="none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.)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4EDF2-881B-4A19-9D59-65116848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68557"/>
            <a:ext cx="10058400" cy="4303643"/>
          </a:xfrm>
        </p:spPr>
        <p:txBody>
          <a:bodyPr>
            <a:normAutofit lnSpcReduction="10000"/>
          </a:bodyPr>
          <a:lstStyle/>
          <a:p>
            <a:r>
              <a:rPr lang="cs-CZ" altLang="cs-CZ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Náročný kognitivní a komplexní proces – cíl:</a:t>
            </a:r>
          </a:p>
          <a:p>
            <a:pPr marL="457200" indent="-457200">
              <a:buAutoNum type="alphaLcParenR"/>
            </a:pPr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cs-CZ" altLang="cs-CZ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právná interpunkce jednoho dílčího jevu  (dílčí kognitivní  a komunikační cíl)</a:t>
            </a:r>
          </a:p>
          <a:p>
            <a:pPr marL="457200" indent="-457200">
              <a:buAutoNum type="alphaLcParenR"/>
            </a:pPr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cs-CZ" altLang="cs-CZ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právná interpunkce souvětí různé hierarchické složitosti (výsledný K+K cíl)</a:t>
            </a:r>
          </a:p>
          <a:p>
            <a:pPr marL="457200" indent="-457200">
              <a:buAutoNum type="alphaLcParenR"/>
            </a:pPr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uvědomění si důležitosti interpunkce pro srozumitelnost textu (K+ formativní cíl)</a:t>
            </a:r>
          </a:p>
          <a:p>
            <a:pPr marL="457200" indent="-457200">
              <a:buAutoNum type="alphaLcParenR"/>
            </a:pPr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uvědomění si důležitosti interpunkce pro jazykovou kulturu (vyšší formativní cíl)</a:t>
            </a:r>
            <a:endParaRPr lang="cs-CZ" altLang="cs-CZ" sz="20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cs-CZ" altLang="cs-CZ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říklad motivační, </a:t>
            </a:r>
            <a:r>
              <a:rPr lang="cs-CZ" altLang="cs-CZ" sz="20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textocentrický</a:t>
            </a:r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, s plně vyjádřenou komunikační funkcí.</a:t>
            </a:r>
            <a:endParaRPr lang="cs-CZ" altLang="cs-CZ" sz="20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altLang="cs-CZ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Izolované jazykové jevy („papírové“ věty) </a:t>
            </a:r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jen výjimečně s přihlédnutím k povaze učiva. </a:t>
            </a:r>
            <a:endParaRPr lang="cs-CZ" altLang="cs-CZ" sz="20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Východisko vždy od komunikačního záměru 	  volba jazykových prostředků.</a:t>
            </a:r>
          </a:p>
          <a:p>
            <a:pPr marL="0" indent="0">
              <a:buNone/>
            </a:pPr>
            <a:r>
              <a:rPr lang="cs-CZ" altLang="cs-CZ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Revidovaná </a:t>
            </a:r>
            <a:r>
              <a:rPr lang="cs-CZ" altLang="cs-CZ" sz="20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Bloomova</a:t>
            </a:r>
            <a:r>
              <a:rPr lang="cs-CZ" altLang="cs-CZ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 taxonomie kognitivních cílů: protisměrná ke konstruktivistickému přístupu: 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- Na prvním místě by mělo být </a:t>
            </a:r>
            <a:r>
              <a:rPr lang="cs-CZ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Hodnotit: Odhadne a v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yhodnotí příčinu pravopisného defektu v příkladové souvětné struktuře a jeho stylistické důsledky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079F3B5-457F-42CC-AA8F-C05A0E092793}"/>
              </a:ext>
            </a:extLst>
          </p:cNvPr>
          <p:cNvSpPr/>
          <p:nvPr/>
        </p:nvSpPr>
        <p:spPr>
          <a:xfrm>
            <a:off x="10038520" y="2263770"/>
            <a:ext cx="748749" cy="248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E8620D5-0D13-4A32-BB0F-BC32FDBFA8C9}"/>
              </a:ext>
            </a:extLst>
          </p:cNvPr>
          <p:cNvSpPr/>
          <p:nvPr/>
        </p:nvSpPr>
        <p:spPr>
          <a:xfrm>
            <a:off x="10038519" y="2695261"/>
            <a:ext cx="748750" cy="248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ECEF1A93-A3AD-4655-A29B-17753E0178AA}"/>
              </a:ext>
            </a:extLst>
          </p:cNvPr>
          <p:cNvSpPr/>
          <p:nvPr/>
        </p:nvSpPr>
        <p:spPr>
          <a:xfrm>
            <a:off x="10038519" y="3113997"/>
            <a:ext cx="748750" cy="248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167BF9F-99F1-42A6-98E6-8D5D8F6A2F5E}"/>
              </a:ext>
            </a:extLst>
          </p:cNvPr>
          <p:cNvSpPr/>
          <p:nvPr/>
        </p:nvSpPr>
        <p:spPr>
          <a:xfrm>
            <a:off x="5870711" y="4639554"/>
            <a:ext cx="748750" cy="248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54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E2299-6DCE-4013-8948-62BD99D8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Vyhledáš, najdeš, určíš…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434FB-A410-48F9-A8C4-8C9F411F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49287"/>
            <a:ext cx="10058400" cy="4422913"/>
          </a:xfrm>
        </p:spPr>
        <p:txBody>
          <a:bodyPr/>
          <a:lstStyle/>
          <a:p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Ve větě vyhledáš pouze jednoduché tvary podmětu a přísudku.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? Jednoduchý tvar podmětu ? (snad podmět jednoduchý x několikanásobný? nevyjádřený? rozvitý?)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? Jednoduchý tvar přísudku ? (slovesné tvary jednoduché x složené ≠ syntax)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- analytické rozbory</a:t>
            </a:r>
          </a:p>
          <a:p>
            <a:pPr marL="0" indent="0">
              <a:buNone/>
            </a:pP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Závěrem </a:t>
            </a:r>
          </a:p>
          <a:p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? Co prověřujeme – cíle (v celé komplexnosti jazykového chování)</a:t>
            </a:r>
          </a:p>
          <a:p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? Jak to prověřujeme – formy hodnocení (vždy ve vztahu k procesu komunikace, viz výše)</a:t>
            </a:r>
          </a:p>
          <a:p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r>
              <a:rPr lang="cs-CZ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Proč to prověřujeme 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– didaktická reflexe cílů, předmět tohoto projektu, prvotní úvahy 		              nastíněny výše</a:t>
            </a:r>
          </a:p>
        </p:txBody>
      </p:sp>
    </p:spTree>
    <p:extLst>
      <p:ext uri="{BB962C8B-B14F-4D97-AF65-F5344CB8AC3E}">
        <p14:creationId xmlns:p14="http://schemas.microsoft.com/office/powerpoint/2010/main" val="86509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D1ABE-132E-4DD5-9965-9B114EE7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9D28C-EF03-4CAE-B043-7082F59E9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87653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ECCDF-A319-44EB-B06E-306FA356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8881"/>
          </a:xfrm>
        </p:spPr>
        <p:txBody>
          <a:bodyPr>
            <a:normAutofit/>
          </a:bodyPr>
          <a:lstStyle/>
          <a:p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Cíle výuky: Komunikační, kognitivní, formativní</a:t>
            </a:r>
            <a:b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cs-CZ" sz="24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7BD40A-8336-4AA6-8C69-DFF6FDD70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64974"/>
            <a:ext cx="10058400" cy="48072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Rovnoměrné zastoupení: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jazyková a komunikační kompetence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jazyková gramotnost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Čeština není exaktní předmět: otázka „měřitelnosti“? Podstatné, možná nejpodstatnější cíle?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-------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8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Kognitivní: </a:t>
            </a:r>
            <a:r>
              <a:rPr lang="cs-CZ" sz="8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faktické poznatky o jazyce jako cíl elementární.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8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Komunikační: praktické ovládání spisovného jazyka jako cíl základní; uvědomělé zohlednění komunikační situace a </a:t>
            </a:r>
            <a:r>
              <a:rPr lang="cs-CZ" sz="8000" u="sng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komunikačního záměru</a:t>
            </a:r>
            <a:r>
              <a:rPr lang="cs-CZ" sz="8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 konsekvencemi pro volbu jazykových prostředků (absence „nulté roviny“ </a:t>
            </a:r>
            <a:r>
              <a:rPr lang="cs-CZ" sz="80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metakognice</a:t>
            </a:r>
            <a:r>
              <a:rPr lang="cs-CZ" sz="8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viz dále); aktivní tvorba funkčně přiměřeného komunikátu; tvorba komunikátu v přiměřeném souladu s jazykovou kodifikací a kulturou, v souladu s jazykovými normami, recipročně recepce komunikátu. </a:t>
            </a:r>
            <a:endParaRPr lang="cs-CZ" sz="8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8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Formativní: rozvíjení mentálních schopností žáků; postojová složka: výchova</a:t>
            </a:r>
            <a:r>
              <a:rPr lang="cs-CZ" sz="8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r>
              <a:rPr lang="cs-CZ" sz="8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vztahu k jazyku (tento cíl v současných kurikulárních dokumentech prakticky schází; je minimálně rozvíjen i v učebnicích českého jazyka); </a:t>
            </a:r>
            <a:r>
              <a:rPr lang="cs-CZ" sz="8000" u="sng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uvědomění si smyslu, proč se učím </a:t>
            </a:r>
            <a:r>
              <a:rPr lang="cs-CZ" sz="8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(doklady: ČJ dlouhodobě jeden z nejméně oblíbených předmětů, mediální kritika, „česky umí každý“: prioritní nutnost formativního cíle: opakuji – dá se změřit?).</a:t>
            </a:r>
            <a:endParaRPr lang="cs-CZ" sz="8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978DA408-4D70-4253-BE7D-585A00D44147}"/>
              </a:ext>
            </a:extLst>
          </p:cNvPr>
          <p:cNvSpPr/>
          <p:nvPr/>
        </p:nvSpPr>
        <p:spPr>
          <a:xfrm>
            <a:off x="3578084" y="2068632"/>
            <a:ext cx="748750" cy="248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93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Group 3">
            <a:extLst>
              <a:ext uri="{FF2B5EF4-FFF2-40B4-BE49-F238E27FC236}">
                <a16:creationId xmlns:a16="http://schemas.microsoft.com/office/drawing/2014/main" id="{D3AFA7CF-5A76-4C83-9F51-7EDB237ADD09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35302228"/>
              </p:ext>
            </p:extLst>
          </p:nvPr>
        </p:nvGraphicFramePr>
        <p:xfrm>
          <a:off x="808383" y="1"/>
          <a:ext cx="10098155" cy="6804990"/>
        </p:xfrm>
        <a:graphic>
          <a:graphicData uri="http://schemas.openxmlformats.org/drawingml/2006/table">
            <a:tbl>
              <a:tblPr/>
              <a:tblGrid>
                <a:gridCol w="170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7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2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32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POZNATKY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(Nevýhody RBT: Pro  produkci </a:t>
                      </a:r>
                      <a:r>
                        <a:rPr kumimoji="0" lang="cs-CZ" alt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poznatky</a:t>
                      </a: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nestačí)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KOGNITIVNÍ PROCESY 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(ABY TABULKA NEBYLA FORMÁLNÍ, JE VZTAŽENA „POUZE“ K UČIVU O INTERPUNKCI)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             Zapamatovat si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                   Porozumět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                  Aplikovat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4                  Analyzovat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5                 Hodnotit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              Tvořit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 Poznatky faktické: 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vztaženo  k danému příkladu, variantní (prekoncept – ovládá učivo o hlavních a vedlejších větách)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Uvede hlavní rysy jazykového jevu</a:t>
                      </a:r>
                      <a:r>
                        <a:rPr lang="cs-CZ" sz="140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(poznatek + termín: vložená VV se z obou stran odděluje čárkou)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Pochopí a identifikuje  souvětnou strukturu stejného typu (VV At, uvozená </a:t>
                      </a:r>
                      <a:r>
                        <a:rPr lang="cs-CZ" sz="140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který</a:t>
                      </a:r>
                      <a:r>
                        <a:rPr lang="cs-CZ" sz="140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Aplikuje poznatek na</a:t>
                      </a: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strukturu podobného typu </a:t>
                      </a:r>
                      <a:r>
                        <a:rPr kumimoji="0" lang="cs-CZ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VV At, uvozená </a:t>
                      </a:r>
                      <a:r>
                        <a:rPr lang="cs-CZ" sz="140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jenž…</a:t>
                      </a:r>
                      <a:r>
                        <a:rPr lang="cs-CZ" sz="1400" i="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400" kern="120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2) Vyloží vlastními slovy, v čem spatřuje</a:t>
                      </a:r>
                      <a:r>
                        <a:rPr lang="cs-CZ" sz="1400" kern="1200" baseline="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problém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1) Vyhodnotí příčinu pravopisného defektu v příkladu a stylistické důsledky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Samostatně vytvoří </a:t>
                      </a:r>
                      <a:r>
                        <a:rPr lang="cs-CZ" sz="14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souvětnou strukturu stejného typu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B Poznatky konceptuální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Zapamatuje si „</a:t>
                      </a:r>
                      <a:r>
                        <a:rPr kumimoji="0" lang="cs-CZ" alt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modelovost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“ strukturního charakteru výstavby daného typu souvětí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Vyloží zákonitosti strukturní hierarchizace výstavby daného typu souvětí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Aplikuje zákonitosti na jiné, strukturně stejné příklady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Analyzuje strukturně podobné příklady, hledá souvislosti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??? (</a:t>
                      </a:r>
                      <a:r>
                        <a:rPr lang="cs-CZ" sz="1400" dirty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kritizuje, </a:t>
                      </a:r>
                      <a:r>
                        <a:rPr lang="cs-CZ" sz="1400" dirty="0" smtClean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obhájí,</a:t>
                      </a:r>
                      <a:r>
                        <a:rPr lang="cs-CZ" sz="1400" baseline="0" dirty="0" smtClean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cs-CZ" sz="1400" dirty="0" smtClean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ocení</a:t>
                      </a:r>
                      <a:r>
                        <a:rPr lang="cs-CZ" sz="1400" dirty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400" dirty="0" err="1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posoudi</a:t>
                      </a:r>
                      <a:r>
                        <a:rPr lang="cs-CZ" sz="1400" dirty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…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Zobecní kritéria interpunkce v strukturách různé hierarchie, vytvoří si model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C Poznatky procedurální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(poznatek = znalost, ne dovednost)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Zapamatuje si (zopakuje) postup pro rozlišení (uplatnění) správné interpunkce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 modelu vysvětlí postup pro rozlišení (uplatnění) správné interpunkce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Zná postup, jak řešit úlohy zaměřené na souvětnou interpunkci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Zná postup, jak analyzovat složitější syntaktické konstrukce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Zná postup, jak vyhodnotit interpunkci v strukturách různě složité  hierarchie</a:t>
                      </a: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Zná postup, jak uplatnit zobecněná kritéria v  strukturách různé hierarchie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8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D Poznatky </a:t>
                      </a:r>
                      <a:r>
                        <a:rPr kumimoji="0" lang="cs-CZ" alt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metakognitivní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Nultá úroveň: rozvaha PŘED tvorbou komunikátu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Zapamatuje si nutnost přemýšlení o vlastním souvislém jazykovém projevu z hlediska interpunkce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Uvědomí si 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potřebu téhož a porozumí důvodům této potřeby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Syntetizuje a aplikuje poznatky z rovin A, B, C na vlastní jazykový projev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Analyzuje vlastní jazykový projev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Vyhodnotí a zreviduje   vlastní jazykový projev, přemýšlí o svém postupu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Zvnitřněná potřeba: sebereflektuje vlastní souvislý jazykový projev – </a:t>
                      </a:r>
                      <a:r>
                        <a:rPr kumimoji="0" lang="cs-CZ" alt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automatizäce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F33F7-5F0A-4FE7-BDC4-4E3A8BAF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cap="none" dirty="0">
                <a:latin typeface="Arial" panose="020B0604020202020204" pitchFamily="34" charset="0"/>
                <a:cs typeface="Arial" panose="020B0604020202020204" pitchFamily="34" charset="0"/>
              </a:rPr>
              <a:t>Variace úrovně A) (Faktické poznatky) – syntaktická hierarchie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07192-931E-4825-AE4B-371D1380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73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1) </a:t>
            </a:r>
            <a:r>
              <a:rPr lang="cs-CZ" dirty="0">
                <a:latin typeface="+mj-lt"/>
              </a:rPr>
              <a:t>					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Hledáme brigádníky, kteří natřou plot, a vrátného. 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2)</a:t>
            </a:r>
            <a:r>
              <a:rPr lang="cs-CZ" dirty="0">
                <a:latin typeface="+mj-lt"/>
              </a:rPr>
              <a:t>			                 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Hledáme brigádníky, kteří natřou plot, a uvítáme rovněž vrátného. 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… atd.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3)  *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Hledáme brigádníky, kteří natřou plot, jenž už je velmi zrezlý, a kteří mohou nastoupit okamžitě, a uvítáme rovněž vrátného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A25B4F-079D-4F64-841F-52FF652F28A0}"/>
              </a:ext>
            </a:extLst>
          </p:cNvPr>
          <p:cNvSpPr/>
          <p:nvPr/>
        </p:nvSpPr>
        <p:spPr>
          <a:xfrm>
            <a:off x="1722783" y="1219199"/>
            <a:ext cx="1007165" cy="29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CF94184-243D-420C-9FA1-190860432B3E}"/>
              </a:ext>
            </a:extLst>
          </p:cNvPr>
          <p:cNvSpPr/>
          <p:nvPr/>
        </p:nvSpPr>
        <p:spPr>
          <a:xfrm>
            <a:off x="3432313" y="1219199"/>
            <a:ext cx="1103245" cy="29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20B35A3-B929-4C3A-8D05-F74330AFEBE2}"/>
              </a:ext>
            </a:extLst>
          </p:cNvPr>
          <p:cNvSpPr/>
          <p:nvPr/>
        </p:nvSpPr>
        <p:spPr>
          <a:xfrm>
            <a:off x="2511283" y="2956610"/>
            <a:ext cx="1103245" cy="2901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C8823C2-D507-4C77-8680-01037DDC5F5B}"/>
              </a:ext>
            </a:extLst>
          </p:cNvPr>
          <p:cNvSpPr/>
          <p:nvPr/>
        </p:nvSpPr>
        <p:spPr>
          <a:xfrm>
            <a:off x="3614529" y="2437456"/>
            <a:ext cx="1007165" cy="290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A1F39C1-BF20-43A1-9954-B2887D84B495}"/>
              </a:ext>
            </a:extLst>
          </p:cNvPr>
          <p:cNvSpPr/>
          <p:nvPr/>
        </p:nvSpPr>
        <p:spPr>
          <a:xfrm>
            <a:off x="2511284" y="1734242"/>
            <a:ext cx="1103245" cy="2901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6EF1AAE-E13C-4C5F-A773-DA7BEEDCE234}"/>
              </a:ext>
            </a:extLst>
          </p:cNvPr>
          <p:cNvCxnSpPr>
            <a:cxnSpLocks/>
          </p:cNvCxnSpPr>
          <p:nvPr/>
        </p:nvCxnSpPr>
        <p:spPr>
          <a:xfrm flipH="1" flipV="1">
            <a:off x="2678592" y="1509368"/>
            <a:ext cx="384313" cy="29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5EBA73D-6F03-4FE2-9DAF-0FAD2969B3C2}"/>
              </a:ext>
            </a:extLst>
          </p:cNvPr>
          <p:cNvCxnSpPr>
            <a:cxnSpLocks/>
          </p:cNvCxnSpPr>
          <p:nvPr/>
        </p:nvCxnSpPr>
        <p:spPr>
          <a:xfrm flipH="1" flipV="1">
            <a:off x="2710891" y="2748521"/>
            <a:ext cx="384313" cy="29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46B2101B-40F8-4ECD-BA46-3558D68B7E83}"/>
              </a:ext>
            </a:extLst>
          </p:cNvPr>
          <p:cNvSpPr/>
          <p:nvPr/>
        </p:nvSpPr>
        <p:spPr>
          <a:xfrm>
            <a:off x="3660914" y="4904844"/>
            <a:ext cx="1007165" cy="290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2BD18772-98EA-43BD-B264-EF1BFC4267F1}"/>
              </a:ext>
            </a:extLst>
          </p:cNvPr>
          <p:cNvSpPr/>
          <p:nvPr/>
        </p:nvSpPr>
        <p:spPr>
          <a:xfrm>
            <a:off x="1722781" y="2391977"/>
            <a:ext cx="1007165" cy="290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961F552-F6C6-41D4-BAA0-323F97DA745D}"/>
              </a:ext>
            </a:extLst>
          </p:cNvPr>
          <p:cNvSpPr/>
          <p:nvPr/>
        </p:nvSpPr>
        <p:spPr>
          <a:xfrm>
            <a:off x="1671426" y="4873253"/>
            <a:ext cx="1007165" cy="290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FF6D5D95-B516-4F71-980A-3B286554E371}"/>
              </a:ext>
            </a:extLst>
          </p:cNvPr>
          <p:cNvSpPr/>
          <p:nvPr/>
        </p:nvSpPr>
        <p:spPr>
          <a:xfrm>
            <a:off x="5501305" y="4905005"/>
            <a:ext cx="1007165" cy="290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549FF782-3F68-4C9D-B5BE-DCE20CA43560}"/>
              </a:ext>
            </a:extLst>
          </p:cNvPr>
          <p:cNvSpPr/>
          <p:nvPr/>
        </p:nvSpPr>
        <p:spPr>
          <a:xfrm>
            <a:off x="2505066" y="5377696"/>
            <a:ext cx="1103245" cy="2901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CAA8060D-6F7E-44D9-B54A-E6047065CDC8}"/>
              </a:ext>
            </a:extLst>
          </p:cNvPr>
          <p:cNvSpPr/>
          <p:nvPr/>
        </p:nvSpPr>
        <p:spPr>
          <a:xfrm>
            <a:off x="4618384" y="5377695"/>
            <a:ext cx="1103245" cy="2901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8688A2E4-C906-41BC-ACC3-E08EB1876305}"/>
              </a:ext>
            </a:extLst>
          </p:cNvPr>
          <p:cNvSpPr/>
          <p:nvPr/>
        </p:nvSpPr>
        <p:spPr>
          <a:xfrm>
            <a:off x="3653871" y="5850385"/>
            <a:ext cx="1103245" cy="2901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45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D27D7-8EC1-4E18-8211-94F2E455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212035"/>
            <a:ext cx="10197018" cy="1595531"/>
          </a:xfrm>
        </p:spPr>
        <p:txBody>
          <a:bodyPr>
            <a:noAutofit/>
          </a:bodyPr>
          <a:lstStyle/>
          <a:p>
            <a:r>
              <a:rPr lang="cs-CZ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Návrh úlohy: autentický text </a:t>
            </a:r>
            <a:r>
              <a:rPr lang="cs-CZ" sz="1800" cap="none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www.abicko.cz</a:t>
            </a:r>
            <a:r>
              <a:rPr lang="cs-CZ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. Úloha spíše tradičního zaměření.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800" i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Porovnej </a:t>
            </a:r>
            <a:r>
              <a:rPr lang="cs-CZ" sz="1800" i="1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podžlucené</a:t>
            </a:r>
            <a:r>
              <a:rPr lang="cs-CZ" sz="1800" i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 úseky textu s grafy a vysvětli psaní čárek. </a:t>
            </a:r>
            <a:r>
              <a:rPr lang="cs-CZ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Přibližně střed BRT: komparace, analýza, přiřazení, vysvětlení s oporou o konkrétní model, zde bez požadavku na zobecnění a  konceptualizaci, chápáno </a:t>
            </a:r>
            <a:r>
              <a:rPr lang="cs-CZ" sz="1800" u="sng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jako předpoklad rozvoje</a:t>
            </a:r>
            <a:r>
              <a:rPr lang="cs-CZ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 produktivní komunikační kompetence: x v reálné vyučovací praxi chápáno jako konečný cíl. Formativní cíl: v deklarativní rovině.</a:t>
            </a:r>
            <a:br>
              <a:rPr lang="cs-CZ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1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O úloze lze uvažovat bez znalosti obvyklé školské terminologie, uplatňuje se osvojený princip syntaktické hierarchie 	stanoveného komunikačního cíle lze dosáhnout bez znalosti např. druhů vedlejších vět.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1AF5E-B566-4F2E-8E47-57E6FE84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34817"/>
            <a:ext cx="10058400" cy="423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Greenhouse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Academy</a:t>
            </a:r>
            <a:endParaRPr lang="cs-CZ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(1) </a:t>
            </a:r>
            <a:r>
              <a:rPr lang="cs-CZ" dirty="0">
                <a:highlight>
                  <a:srgbClr val="00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Seriál pojednává o dvou sourozencích</a:t>
            </a:r>
            <a:r>
              <a:rPr lang="cs-CZ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i="1" dirty="0">
                <a:highlight>
                  <a:srgbClr val="FF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kteří se po tragické smrti své maminky</a:t>
            </a:r>
            <a:r>
              <a:rPr lang="cs-CZ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jejíž kosmická loď vybuchla na oběžné dráze Měsíce, </a:t>
            </a:r>
            <a:r>
              <a:rPr lang="cs-CZ" i="1" dirty="0">
                <a:highlight>
                  <a:srgbClr val="FF0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stávají studenty prestižní střední školy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. Přesně té, kde kdysi jejich maminka studovala. Zatímco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Hayley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je ve školní koleji Havrani, její brácha Alex je u Orlů. </a:t>
            </a: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(2) Obě koleje spolu soupeří, ale když se ukáže, že světu hrozí velké nebezpečí a že jen studenti </a:t>
            </a:r>
            <a:r>
              <a:rPr lang="cs-CZ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Greenhouse</a:t>
            </a:r>
            <a:r>
              <a:rPr lang="cs-CZ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Akademie ho mohou zachránit, jde rivalita stranou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. Oba sourozenci a jejich kamarádi se tak musí pustit do pořádného dobrodružství, aby nejen dokončili první ročník, ale taky zachránili svět.</a:t>
            </a:r>
          </a:p>
          <a:p>
            <a:pPr marL="0" indent="0">
              <a:buNone/>
            </a:pP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1)					2)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5418C29-B10F-46A7-99BF-45399A8C6D63}"/>
              </a:ext>
            </a:extLst>
          </p:cNvPr>
          <p:cNvSpPr/>
          <p:nvPr/>
        </p:nvSpPr>
        <p:spPr>
          <a:xfrm>
            <a:off x="1325429" y="4534510"/>
            <a:ext cx="1007165" cy="290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7B17C80-C4A1-4D29-966A-2800BD26C85D}"/>
              </a:ext>
            </a:extLst>
          </p:cNvPr>
          <p:cNvSpPr/>
          <p:nvPr/>
        </p:nvSpPr>
        <p:spPr>
          <a:xfrm>
            <a:off x="2303889" y="4949619"/>
            <a:ext cx="1007165" cy="29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424865D-FCF0-4C77-B6F9-D88937BB8242}"/>
              </a:ext>
            </a:extLst>
          </p:cNvPr>
          <p:cNvCxnSpPr>
            <a:cxnSpLocks/>
          </p:cNvCxnSpPr>
          <p:nvPr/>
        </p:nvCxnSpPr>
        <p:spPr>
          <a:xfrm flipH="1" flipV="1">
            <a:off x="3317027" y="5050434"/>
            <a:ext cx="384313" cy="29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A4CF98A-7684-4951-9F7B-3211FACE730F}"/>
              </a:ext>
            </a:extLst>
          </p:cNvPr>
          <p:cNvCxnSpPr>
            <a:cxnSpLocks/>
          </p:cNvCxnSpPr>
          <p:nvPr/>
        </p:nvCxnSpPr>
        <p:spPr>
          <a:xfrm flipH="1" flipV="1">
            <a:off x="2335074" y="4640879"/>
            <a:ext cx="384313" cy="29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793E647-38AC-4B7A-BF1F-E39A0369898F}"/>
              </a:ext>
            </a:extLst>
          </p:cNvPr>
          <p:cNvSpPr/>
          <p:nvPr/>
        </p:nvSpPr>
        <p:spPr>
          <a:xfrm>
            <a:off x="3341331" y="5303441"/>
            <a:ext cx="1103245" cy="2901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34E06EF-CF49-4DEE-824A-0575BAA87D6B}"/>
              </a:ext>
            </a:extLst>
          </p:cNvPr>
          <p:cNvSpPr/>
          <p:nvPr/>
        </p:nvSpPr>
        <p:spPr>
          <a:xfrm>
            <a:off x="7487175" y="4866002"/>
            <a:ext cx="1103245" cy="2901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80F41B1-3C24-40D1-9A04-19E61E9BF3C6}"/>
              </a:ext>
            </a:extLst>
          </p:cNvPr>
          <p:cNvSpPr/>
          <p:nvPr/>
        </p:nvSpPr>
        <p:spPr>
          <a:xfrm>
            <a:off x="6383633" y="4491430"/>
            <a:ext cx="1007165" cy="290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E4EDDD4-9F26-4CD6-AC02-28A8301D1403}"/>
              </a:ext>
            </a:extLst>
          </p:cNvPr>
          <p:cNvSpPr/>
          <p:nvPr/>
        </p:nvSpPr>
        <p:spPr>
          <a:xfrm>
            <a:off x="4363663" y="4938437"/>
            <a:ext cx="1007165" cy="29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5CCF44A-6A38-428C-8E52-DF6597B6798A}"/>
              </a:ext>
            </a:extLst>
          </p:cNvPr>
          <p:cNvSpPr/>
          <p:nvPr/>
        </p:nvSpPr>
        <p:spPr>
          <a:xfrm>
            <a:off x="9051517" y="4495313"/>
            <a:ext cx="1007165" cy="2901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752EB77-C39F-4D4C-AF0E-CF23AE505E1E}"/>
              </a:ext>
            </a:extLst>
          </p:cNvPr>
          <p:cNvCxnSpPr>
            <a:cxnSpLocks/>
          </p:cNvCxnSpPr>
          <p:nvPr/>
        </p:nvCxnSpPr>
        <p:spPr>
          <a:xfrm flipV="1">
            <a:off x="8533688" y="4559770"/>
            <a:ext cx="396743" cy="27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14F386D0-95FF-4425-8FC4-A4E9C5C9583B}"/>
              </a:ext>
            </a:extLst>
          </p:cNvPr>
          <p:cNvSpPr/>
          <p:nvPr/>
        </p:nvSpPr>
        <p:spPr>
          <a:xfrm>
            <a:off x="8638459" y="5158356"/>
            <a:ext cx="1103245" cy="2901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D6DA091-6915-4F1A-9DC1-4098C36F835E}"/>
              </a:ext>
            </a:extLst>
          </p:cNvPr>
          <p:cNvSpPr/>
          <p:nvPr/>
        </p:nvSpPr>
        <p:spPr>
          <a:xfrm>
            <a:off x="9838898" y="5158356"/>
            <a:ext cx="1103245" cy="2901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BB9615B-6E1F-415E-8C66-2E2D5008F0A3}"/>
              </a:ext>
            </a:extLst>
          </p:cNvPr>
          <p:cNvCxnSpPr>
            <a:cxnSpLocks/>
          </p:cNvCxnSpPr>
          <p:nvPr/>
        </p:nvCxnSpPr>
        <p:spPr>
          <a:xfrm flipH="1" flipV="1">
            <a:off x="8570006" y="4904660"/>
            <a:ext cx="384313" cy="29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F5EBA9FA-1BFF-4B61-A081-E93D70A7B465}"/>
              </a:ext>
            </a:extLst>
          </p:cNvPr>
          <p:cNvSpPr/>
          <p:nvPr/>
        </p:nvSpPr>
        <p:spPr>
          <a:xfrm>
            <a:off x="8865437" y="4862225"/>
            <a:ext cx="1895328" cy="756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97FA9DD-0282-46BA-97EE-D28425B40142}"/>
              </a:ext>
            </a:extLst>
          </p:cNvPr>
          <p:cNvCxnSpPr>
            <a:cxnSpLocks/>
          </p:cNvCxnSpPr>
          <p:nvPr/>
        </p:nvCxnSpPr>
        <p:spPr>
          <a:xfrm flipH="1" flipV="1">
            <a:off x="9229336" y="3546063"/>
            <a:ext cx="829346" cy="153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>
            <a:extLst>
              <a:ext uri="{FF2B5EF4-FFF2-40B4-BE49-F238E27FC236}">
                <a16:creationId xmlns:a16="http://schemas.microsoft.com/office/drawing/2014/main" id="{B562FEB7-A8D3-4EDB-BFFB-3F0AEF339970}"/>
              </a:ext>
            </a:extLst>
          </p:cNvPr>
          <p:cNvSpPr/>
          <p:nvPr/>
        </p:nvSpPr>
        <p:spPr>
          <a:xfrm>
            <a:off x="8438039" y="3258551"/>
            <a:ext cx="1749019" cy="4594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19CA94A9-8795-4E94-AD22-3B9261CEC9B0}"/>
              </a:ext>
            </a:extLst>
          </p:cNvPr>
          <p:cNvSpPr/>
          <p:nvPr/>
        </p:nvSpPr>
        <p:spPr>
          <a:xfrm>
            <a:off x="2186609" y="1669455"/>
            <a:ext cx="532778" cy="14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16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D13CC-D0A4-4A29-815F-D394AF7C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551602"/>
          </a:xfrm>
        </p:spPr>
        <p:txBody>
          <a:bodyPr>
            <a:normAutofit/>
          </a:bodyPr>
          <a:lstStyle/>
          <a:p>
            <a: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Syntakticky zcela identická situace</a:t>
            </a:r>
            <a:b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Myšlenkově složitější </a:t>
            </a:r>
            <a:b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2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Reakce uživatelů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44B3048-D59B-4F6A-A7E9-55EABE984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2" y="745588"/>
            <a:ext cx="4161739" cy="5903361"/>
          </a:xfrm>
        </p:spPr>
      </p:pic>
    </p:spTree>
    <p:extLst>
      <p:ext uri="{BB962C8B-B14F-4D97-AF65-F5344CB8AC3E}">
        <p14:creationId xmlns:p14="http://schemas.microsoft.com/office/powerpoint/2010/main" val="242025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8910-973F-4392-898A-69DF0EB6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! </a:t>
            </a:r>
            <a:r>
              <a:rPr lang="en-US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Sherman, </a:t>
            </a:r>
            <a:r>
              <a:rPr lang="cs-CZ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., &amp; </a:t>
            </a:r>
            <a:r>
              <a:rPr lang="en-US" sz="2400" cap="none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Švelch</a:t>
            </a:r>
            <a:r>
              <a:rPr lang="en-US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J. (2014). “Grammar </a:t>
            </a:r>
            <a:r>
              <a:rPr lang="en-US" sz="2400" cap="none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nazis</a:t>
            </a:r>
            <a:r>
              <a:rPr lang="en-US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never sleep”: </a:t>
            </a:r>
            <a:r>
              <a:rPr lang="en-US" sz="2400" cap="none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facebook</a:t>
            </a:r>
            <a:r>
              <a:rPr lang="en-US" sz="2400" cap="non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humor and the management of standard written language. Language policy, 1–20. Http://doi.Org/10.1007/s10993-014-9344-9</a:t>
            </a:r>
            <a:endParaRPr lang="cs-CZ" sz="24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DB64D-3143-4860-A10B-487C1D205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Kruciální pro hodnocení s ohledem ke komplexitě cílů výuky českého jazyka.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Pravopis a gramatika jsou jednou, nikoliv však jedinou složkou jazykové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kultury.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Součástí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metakognitivního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uvažování proto musí být i </a:t>
            </a:r>
            <a:r>
              <a:rPr lang="cs-CZ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kritický přístup ke kritikům: jazykové chování, vyvažování akcentů: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nedílná součást kritérií hodnocení v českém jazyce </a:t>
            </a:r>
            <a:r>
              <a:rPr lang="cs-CZ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cíle měřitelné BRT?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„Jste to, co píšete. Ostatní o vás zpravidla nic nevědí – jak vypadáte, co děláte, jaké máte vzdělání a životní zkušenosti. Udělají si o vás obrázek čistě na základě vašich textů – dopisů či příspěvků do diskuse. Vyplatí se věnovat jim patřičnou pozornost, a to po obsahové i formální stránce (gramatika).“ (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Satrapa, P. </a:t>
            </a:r>
            <a:r>
              <a:rPr lang="cs-CZ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Netiketa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Lupa : server o českém internetu [online].  [cit. 2021-22-04]. Dostupný z: 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http://www.lupa.cz/</a:t>
            </a:r>
            <a:r>
              <a:rPr lang="cs-CZ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clanky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/</a:t>
            </a:r>
            <a:r>
              <a:rPr lang="cs-CZ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netiketa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/</a:t>
            </a:r>
            <a:r>
              <a:rPr lang="cs-CZ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Jazykové nedostatky lze jen s velkou opatrností uplatňovat jako kritérium pro zhodnocování kulturnosti, intelektuální úrovně, vzdělání </a:t>
            </a:r>
            <a:r>
              <a:rPr lang="cs-CZ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produktora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 (jazykové postoje).</a:t>
            </a:r>
          </a:p>
        </p:txBody>
      </p:sp>
    </p:spTree>
    <p:extLst>
      <p:ext uri="{BB962C8B-B14F-4D97-AF65-F5344CB8AC3E}">
        <p14:creationId xmlns:p14="http://schemas.microsoft.com/office/powerpoint/2010/main" val="144568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ADC8A-D509-462A-8349-2B8B3BE3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Návrh testu – komplexnější kompetence </a:t>
            </a:r>
            <a:br>
              <a:rPr lang="cs-CZ" sz="24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cs-CZ" sz="24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DC2FFD-7840-4F0D-B1CD-375808D3D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Zadání: Návrh „testíku“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Test není zcela ideální: výchozí souvětná struktura obsahuje stylistický defekt, který do jisté míry brání didakticky jednoznačnému řešení větného rozboru.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Výhodou na druhou stranu je autenticita (základní didaktický požadavek) a existující defekt lze využít k rozvoji stylistické kompetence.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Ukazuje skutečné fungování jazyka v komunikaci.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Z hlediska sociolingvistického umožňuje </a:t>
            </a:r>
            <a:r>
              <a:rPr lang="cs-CZ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přirozeným způsobem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ověřit žákovy postoje (formativní cíl).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Je proto třeba jej chápat jako pracovní model, v „ostrém provozu“ by musel být vyhledán komunikát  splňující oba dva požadavky: autenticitu i didaktickou jednoznačnost.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395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6748</TotalTime>
  <Words>1592</Words>
  <Application>Microsoft Office PowerPoint</Application>
  <PresentationFormat>Širokoúhlá obrazovka</PresentationFormat>
  <Paragraphs>157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Rockwell</vt:lpstr>
      <vt:lpstr>Rockwell Condensed</vt:lpstr>
      <vt:lpstr>Times New Roman</vt:lpstr>
      <vt:lpstr>Wingdings</vt:lpstr>
      <vt:lpstr>Dřevo</vt:lpstr>
      <vt:lpstr>Hledáme brigádníky, kteří natřou plot a vrátného.</vt:lpstr>
      <vt:lpstr>Učivo: Psaní čárky, VV vložená, vztah syntaktické podřadnosti Hierarchie souvětí (planimetrická zobrazení) Nekomplikované případy (ne přívlastky, přístavky, oslovení etc.)</vt:lpstr>
      <vt:lpstr> Cíle výuky: Komunikační, kognitivní, formativní </vt:lpstr>
      <vt:lpstr>Prezentace aplikace PowerPoint</vt:lpstr>
      <vt:lpstr>Variace úrovně A) (Faktické poznatky) – syntaktická hierarchie</vt:lpstr>
      <vt:lpstr>Návrh úlohy: autentický text www.abicko.cz. Úloha spíše tradičního zaměření. Porovnej podžlucené úseky textu s grafy a vysvětli psaní čárek. Přibližně střed BRT: komparace, analýza, přiřazení, vysvětlení s oporou o konkrétní model, zde bez požadavku na zobecnění a  konceptualizaci, chápáno jako předpoklad rozvoje produktivní komunikační kompetence: x v reálné vyučovací praxi chápáno jako konečný cíl. Formativní cíl: v deklarativní rovině. O úloze lze uvažovat bez znalosti obvyklé školské terminologie, uplatňuje se osvojený princip syntaktické hierarchie  stanoveného komunikačního cíle lze dosáhnout bez znalosti např. druhů vedlejších vět.</vt:lpstr>
      <vt:lpstr>Syntakticky zcela identická situace  Myšlenkově složitější   Reakce uživatelů</vt:lpstr>
      <vt:lpstr>! Sherman, T., &amp; Švelch, J. (2014). “Grammar nazis never sleep”: facebook humor and the management of standard written language. Language policy, 1–20. Http://doi.Org/10.1007/s10993-014-9344-9</vt:lpstr>
      <vt:lpstr>Návrh testu – komplexnější kompetence  </vt:lpstr>
      <vt:lpstr>Prezentace aplikace PowerPoint</vt:lpstr>
      <vt:lpstr>Prezentace aplikace PowerPoint</vt:lpstr>
      <vt:lpstr>Ukázky úvodních textů k dalším testům (syntax).</vt:lpstr>
      <vt:lpstr>Ukázky úvodních textů k dalším testům (syntax).</vt:lpstr>
      <vt:lpstr>Hodnocení slohových písemných prací jako komplexních komunikátů – nejvyšší hodnocená a hodnotitelná úroveň psané jazykové kompetence (s mírnými výhradami lze adaptovat i pro nižší ročníky) Deficit: Chybí podobně vypracovaná hodnoticí škála pro projevy mluvené  x v průběhu životní jazykové praxe více mluvíme než píšeme (výzva pro projekt).  [Online] https://maturita.Cermat.Cz/files/files/maturita/KRITERIA-HODNOCENI/kriteria_hodnoceni_2019.Pdf </vt:lpstr>
      <vt:lpstr>Řešení komplexního hodnocení by mohlo spočívat ve slovním hodnocení, ALE: ? umí učitelé didakticky reflektovat své hodnocení ? ? jak bychom měli naše studenty učit přemýšlet o hodnocení v českém jazyce ? (zdroj: https://www.Ucitelskaplatforma.Cz/wp-content/uploads/2021/01/slovni%cc%81zv_inspirace.Pdf)</vt:lpstr>
      <vt:lpstr>Slovní hodnocení na vysvědčení, sumativní, jde o shrnutí toho, jak se žákyni dařilo (4. ročník, 2019/2020)  (zdroj: ibid., S. 8), i v tisku.</vt:lpstr>
      <vt:lpstr>Předpoklady</vt:lpstr>
      <vt:lpstr>Návrhy reformulace k diskusi</vt:lpstr>
      <vt:lpstr>Gramatická kategorie</vt:lpstr>
      <vt:lpstr>Vyhledáš, najdeš, určíš…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Šmejkalová</dc:creator>
  <cp:lastModifiedBy>Fonetika</cp:lastModifiedBy>
  <cp:revision>122</cp:revision>
  <dcterms:created xsi:type="dcterms:W3CDTF">2021-04-14T10:26:09Z</dcterms:created>
  <dcterms:modified xsi:type="dcterms:W3CDTF">2021-09-13T07:35:54Z</dcterms:modified>
</cp:coreProperties>
</file>