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74" r:id="rId3"/>
    <p:sldId id="259" r:id="rId4"/>
    <p:sldId id="275" r:id="rId5"/>
    <p:sldId id="262" r:id="rId6"/>
    <p:sldId id="276" r:id="rId7"/>
    <p:sldId id="263" r:id="rId8"/>
    <p:sldId id="277" r:id="rId9"/>
    <p:sldId id="264" r:id="rId10"/>
    <p:sldId id="278" r:id="rId11"/>
    <p:sldId id="265" r:id="rId12"/>
    <p:sldId id="266" r:id="rId13"/>
    <p:sldId id="267" r:id="rId14"/>
    <p:sldId id="273" r:id="rId15"/>
    <p:sldId id="27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bora Kukrechtová" initials="BK" lastIdx="13" clrIdx="0">
    <p:extLst>
      <p:ext uri="{19B8F6BF-5375-455C-9EA6-DF929625EA0E}">
        <p15:presenceInfo xmlns="" xmlns:p15="http://schemas.microsoft.com/office/powerpoint/2012/main" userId="f46a23cfbdc41134" providerId="Windows Live"/>
      </p:ext>
    </p:extLst>
  </p:cmAuthor>
  <p:cmAuthor id="2" name="Věra Hejhalová" initials="VH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02" y="-5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5/1/2020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morfio.korpus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rpus.cz/" TargetMode="External"/><Relationship Id="rId2" Type="http://schemas.openxmlformats.org/officeDocument/2006/relationships/hyperlink" Target="https://morfio.korpus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iki.korpus.cz/doku.php/manualy:morfio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korpus.cz/doku.php/pojmy:regularni_vyraz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33192" y="1882020"/>
            <a:ext cx="7766936" cy="1646302"/>
          </a:xfrm>
        </p:spPr>
        <p:txBody>
          <a:bodyPr/>
          <a:lstStyle/>
          <a:p>
            <a:pPr algn="ctr"/>
            <a:r>
              <a:rPr lang="cs-CZ" dirty="0" err="1"/>
              <a:t>Morfio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7718" y="3892731"/>
            <a:ext cx="8002694" cy="1725263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Mgr. Věra Hejhalová,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44070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6537" y="751114"/>
            <a:ext cx="10972800" cy="1066800"/>
          </a:xfrm>
        </p:spPr>
        <p:txBody>
          <a:bodyPr/>
          <a:lstStyle/>
          <a:p>
            <a:r>
              <a:rPr lang="cs-CZ" dirty="0"/>
              <a:t>Vyhledávání – názorný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6375" y="5702968"/>
            <a:ext cx="10151774" cy="11550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600" dirty="0"/>
              <a:t>Hledají se dvojice slov, jejichž báze může být různá, ale která tvoří vždy dvojici (1) substantivum končící na –a </a:t>
            </a:r>
            <a:r>
              <a:rPr lang="cs-CZ" sz="1600" dirty="0" err="1"/>
              <a:t>a</a:t>
            </a:r>
            <a:r>
              <a:rPr lang="cs-CZ" sz="1600" dirty="0"/>
              <a:t> (2) tvořící adjektivum končící na –ní. Hledají a ve výsledcích se zobrazují lemmata. Alternace nebyly určeny.</a:t>
            </a:r>
          </a:p>
          <a:p>
            <a:endParaRPr lang="cs-CZ" dirty="0"/>
          </a:p>
        </p:txBody>
      </p:sp>
      <p:pic>
        <p:nvPicPr>
          <p:cNvPr id="4" name="Zástupný symbol pro obsah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72816"/>
            <a:ext cx="10073208" cy="3754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Vyhledávání - zobrazení výsledků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zobrazují se ve formě několika záložek a mohou mít různou míru využití pro různé účely</a:t>
            </a:r>
          </a:p>
          <a:p>
            <a:r>
              <a:rPr lang="cs-CZ" dirty="0"/>
              <a:t>každá z výsledkových tabulek je opatřena doprovodným komentářem</a:t>
            </a:r>
          </a:p>
          <a:p>
            <a:r>
              <a:rPr lang="cs-CZ" dirty="0"/>
              <a:t>úvodní tabulka a graf představují souhrnné výsledky </a:t>
            </a:r>
            <a:r>
              <a:rPr lang="cs-CZ" dirty="0" smtClean="0"/>
              <a:t>analýzy</a:t>
            </a:r>
            <a:endParaRPr lang="cs-CZ" dirty="0"/>
          </a:p>
          <a:p>
            <a:r>
              <a:rPr lang="cs-CZ" dirty="0" smtClean="0"/>
              <a:t>tabulka </a:t>
            </a:r>
            <a:r>
              <a:rPr lang="cs-CZ" dirty="0"/>
              <a:t>„</a:t>
            </a:r>
            <a:r>
              <a:rPr lang="cs-CZ" dirty="0" smtClean="0"/>
              <a:t>výpis“ nabízí </a:t>
            </a:r>
            <a:r>
              <a:rPr lang="cs-CZ" dirty="0"/>
              <a:t>nalezené páry, které jsou kandidáty na hledaný slovotvorný produkt (např. abeceda – abecední)</a:t>
            </a:r>
          </a:p>
          <a:p>
            <a:r>
              <a:rPr lang="cs-CZ" dirty="0"/>
              <a:t>jednotlivé slovní tvary lze kliknutím aktivovat a dostat se tak do korpusových textů, v nichž lze pozorovat konkrétní užití daného slovního tvaru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7348" y="724989"/>
            <a:ext cx="10972800" cy="1066800"/>
          </a:xfrm>
        </p:spPr>
        <p:txBody>
          <a:bodyPr/>
          <a:lstStyle/>
          <a:p>
            <a:r>
              <a:rPr lang="cs-CZ" dirty="0"/>
              <a:t>Zobrazení výsledků - souhrn</a:t>
            </a:r>
          </a:p>
        </p:txBody>
      </p:sp>
      <p:pic>
        <p:nvPicPr>
          <p:cNvPr id="5" name="Zástupný symbol pro obsah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976" y="1997307"/>
            <a:ext cx="10173063" cy="4566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Zobrazení výsledků – výpis</a:t>
            </a:r>
          </a:p>
        </p:txBody>
      </p:sp>
      <p:pic>
        <p:nvPicPr>
          <p:cNvPr id="5" name="Zástupný symbol pro obsah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6884" y="2165684"/>
            <a:ext cx="10351436" cy="3605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Pokud jste dočetli až sem, nemělo by Vám činit obtíže využít aplikaci </a:t>
            </a:r>
            <a:r>
              <a:rPr lang="cs-CZ" dirty="0" err="1"/>
              <a:t>Morfio</a:t>
            </a:r>
            <a:r>
              <a:rPr lang="cs-CZ" dirty="0"/>
              <a:t> tak, abyste zvládli následující úkoly: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/>
              <a:t>Vyhledejte dvojice slov (podstatné jméno – přídavné jméno), jejichž základ je shodný a mají také shodný formant –ní, jde tedy o homonyma lišící se ve funkci, tj. mající platnost jiného slovního druhu (např. duchovní (= kněz) X duchovní (= vztahující se k duchu). Vyberte pět relevantních výsledků.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/>
              <a:t>Vyhledejte slovesa, jejichž infinitiv končí na -</a:t>
            </a:r>
            <a:r>
              <a:rPr lang="cs-CZ" dirty="0" err="1"/>
              <a:t>at</a:t>
            </a:r>
            <a:r>
              <a:rPr lang="cs-CZ" dirty="0"/>
              <a:t> a která mají v první osobě singuláru koncovku -u (typ plavat - plavu).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/>
              <a:t>Vyhledejte slovesa, od kterých je možné vytvořit další slovesa pomocí všech tří prefixů do-, na- a vy- (typ dojet, najet, vyjet). 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E138A58-D62A-48B1-9063-732CE0F07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2AB92F6-01FB-4DB5-BDC2-30D1558EC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Citace korpusu:</a:t>
            </a:r>
          </a:p>
          <a:p>
            <a:pPr lvl="1"/>
            <a:r>
              <a:rPr lang="cs-CZ" dirty="0"/>
              <a:t>Václav Cvrček – Pavel </a:t>
            </a:r>
            <a:r>
              <a:rPr lang="cs-CZ" dirty="0" err="1"/>
              <a:t>Vondřička</a:t>
            </a:r>
            <a:r>
              <a:rPr lang="cs-CZ" dirty="0"/>
              <a:t> (2013): </a:t>
            </a:r>
            <a:r>
              <a:rPr lang="cs-CZ" dirty="0" err="1"/>
              <a:t>Morfio</a:t>
            </a:r>
            <a:r>
              <a:rPr lang="cs-CZ" dirty="0"/>
              <a:t>. FF UK, Praha. Dostupný z WWW: &lt;</a:t>
            </a:r>
            <a:r>
              <a:rPr lang="cs-CZ" u="sng" dirty="0">
                <a:hlinkClick r:id="rId2" tooltip="http://morfio.korpus.cz"/>
              </a:rPr>
              <a:t>http://morfio.korpus.cz</a:t>
            </a:r>
            <a:r>
              <a:rPr lang="cs-CZ" dirty="0"/>
              <a:t>&gt;.</a:t>
            </a:r>
          </a:p>
          <a:p>
            <a:r>
              <a:rPr lang="cs-CZ" dirty="0"/>
              <a:t>Další literatura:</a:t>
            </a:r>
          </a:p>
          <a:p>
            <a:pPr lvl="1"/>
            <a:r>
              <a:rPr lang="cs-CZ" dirty="0"/>
              <a:t>Václav Cvrček – Pavel </a:t>
            </a:r>
            <a:r>
              <a:rPr lang="cs-CZ" dirty="0" err="1"/>
              <a:t>Vondřička</a:t>
            </a:r>
            <a:r>
              <a:rPr lang="cs-CZ" dirty="0"/>
              <a:t> (2013): Nástroj pro slovotvornou analýzu jazykového korpusu. </a:t>
            </a:r>
            <a:r>
              <a:rPr lang="cs-CZ" i="1" dirty="0"/>
              <a:t>Gramatika a korpus 2012</a:t>
            </a:r>
            <a:r>
              <a:rPr lang="cs-CZ" dirty="0"/>
              <a:t>. Gaudeamus, Hradec Králové.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4368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této lekce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Charakteristika aplikace </a:t>
            </a:r>
            <a:r>
              <a:rPr lang="cs-CZ" dirty="0" err="1">
                <a:solidFill>
                  <a:schemeClr val="tx1"/>
                </a:solidFill>
              </a:rPr>
              <a:t>Morfio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Využitelnost aplikace </a:t>
            </a:r>
            <a:r>
              <a:rPr lang="cs-CZ" dirty="0" err="1">
                <a:solidFill>
                  <a:schemeClr val="tx1"/>
                </a:solidFill>
              </a:rPr>
              <a:t>Morfio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Přístup k Morfiu</a:t>
            </a:r>
          </a:p>
          <a:p>
            <a:r>
              <a:rPr lang="cs-CZ" dirty="0">
                <a:solidFill>
                  <a:schemeClr val="tx1"/>
                </a:solidFill>
              </a:rPr>
              <a:t>Fungování Morfia – základní rozvaha</a:t>
            </a:r>
          </a:p>
          <a:p>
            <a:r>
              <a:rPr lang="cs-CZ" dirty="0">
                <a:solidFill>
                  <a:schemeClr val="tx1"/>
                </a:solidFill>
              </a:rPr>
              <a:t>Vyhledávání v Morfiu, zadání dotazu</a:t>
            </a:r>
          </a:p>
          <a:p>
            <a:r>
              <a:rPr lang="cs-CZ" dirty="0">
                <a:solidFill>
                  <a:schemeClr val="tx1"/>
                </a:solidFill>
              </a:rPr>
              <a:t>Vyhledávání v Morfiu, zobrazení výsledků</a:t>
            </a:r>
          </a:p>
          <a:p>
            <a:r>
              <a:rPr lang="cs-CZ" dirty="0">
                <a:solidFill>
                  <a:schemeClr val="tx1"/>
                </a:solidFill>
              </a:rPr>
              <a:t>Úkoly – praktická práce s Morfiem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aplikace </a:t>
            </a:r>
            <a:r>
              <a:rPr lang="cs-CZ" dirty="0" err="1"/>
              <a:t>Morfio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umožňuje odhalovat a pozorovat slovotvorné pravidelnosti češtiny</a:t>
            </a:r>
          </a:p>
          <a:p>
            <a:r>
              <a:rPr lang="cs-CZ" dirty="0"/>
              <a:t>analyzuje rozsah a produktivitu slovotvorných modelů se zaměřením na odvozování</a:t>
            </a:r>
          </a:p>
          <a:p>
            <a:r>
              <a:rPr lang="cs-CZ" dirty="0"/>
              <a:t>vychází z poznatků slovotvorby češtiny a vyhledává dvojice (nebo vícečetné kombinace) slov, která se chovají stejně jako zadaný model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Využitelnost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2249424"/>
            <a:ext cx="11074400" cy="460857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pro odhalování slovotvorných pravidel češtiny</a:t>
            </a:r>
          </a:p>
          <a:p>
            <a:r>
              <a:rPr lang="cs-CZ" dirty="0"/>
              <a:t>pro uvědomění si jazykového systému a naučení se nových slovotvorných postupů</a:t>
            </a:r>
          </a:p>
          <a:p>
            <a:r>
              <a:rPr lang="cs-CZ" dirty="0"/>
              <a:t>znalosti ze slovotvorby jsou při učení se každému jazyku mocným nástrojem pro rychlé obohacení slovní zásoby o nová slova (na základě analogie)</a:t>
            </a:r>
          </a:p>
          <a:p>
            <a:r>
              <a:rPr lang="cs-CZ" dirty="0"/>
              <a:t>slovotvorné produkty tedy představují potenciální slovní zásobu, tj. zásobu, kterou žák sice sám nikdy nepoužil, ani se s ní nesetkal, ale na základě znalosti slovotvorného pravidla dokáže slovo vytvořit a použít</a:t>
            </a:r>
          </a:p>
          <a:p>
            <a:r>
              <a:rPr lang="cs-CZ" dirty="0"/>
              <a:t>práce s Morfiem tak představuje </a:t>
            </a:r>
            <a:r>
              <a:rPr lang="cs-CZ" dirty="0" smtClean="0"/>
              <a:t>významnou pomůcku pro učitele, např. při výuce češtiny pro </a:t>
            </a:r>
            <a:r>
              <a:rPr lang="cs-CZ" dirty="0" err="1" smtClean="0"/>
              <a:t>citzince</a:t>
            </a:r>
            <a:r>
              <a:rPr lang="cs-CZ" dirty="0" smtClean="0"/>
              <a:t> (induktivní </a:t>
            </a:r>
            <a:r>
              <a:rPr lang="cs-CZ" dirty="0"/>
              <a:t>metodu výuky slovotvorby češtiny, která pracuje s jazykovým materiálem zábavnou </a:t>
            </a:r>
            <a:r>
              <a:rPr lang="cs-CZ" dirty="0" smtClean="0"/>
              <a:t>formou)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 webové adrese </a:t>
            </a:r>
            <a:r>
              <a:rPr lang="cs-CZ" dirty="0">
                <a:hlinkClick r:id="rId2"/>
              </a:rPr>
              <a:t>https://morfio.korpus.cz/</a:t>
            </a:r>
            <a:r>
              <a:rPr lang="cs-CZ" dirty="0"/>
              <a:t> </a:t>
            </a:r>
          </a:p>
          <a:p>
            <a:r>
              <a:rPr lang="cs-CZ" dirty="0"/>
              <a:t>nebo ze stránky </a:t>
            </a:r>
            <a:r>
              <a:rPr lang="cs-CZ" dirty="0">
                <a:hlinkClick r:id="rId3"/>
              </a:rPr>
              <a:t>www.korpus.cz  </a:t>
            </a:r>
            <a:r>
              <a:rPr lang="cs-CZ" dirty="0"/>
              <a:t>(v horním menu nabídka </a:t>
            </a:r>
            <a:r>
              <a:rPr lang="cs-CZ" dirty="0" err="1"/>
              <a:t>Morfio</a:t>
            </a:r>
            <a:r>
              <a:rPr lang="cs-CZ" dirty="0"/>
              <a:t>)</a:t>
            </a:r>
          </a:p>
          <a:p>
            <a:r>
              <a:rPr lang="cs-CZ" dirty="0"/>
              <a:t>aplikace nevyžaduje přihlášení ani registraci v ČNK </a:t>
            </a:r>
          </a:p>
          <a:p>
            <a:r>
              <a:rPr lang="cs-CZ" dirty="0"/>
              <a:t>může ji používat kdokoli s přístupem k internetu</a:t>
            </a:r>
          </a:p>
          <a:p>
            <a:r>
              <a:rPr lang="cs-CZ" dirty="0"/>
              <a:t>více informací v manuálu na korpusové </a:t>
            </a:r>
            <a:r>
              <a:rPr lang="cs-CZ" dirty="0" err="1" smtClean="0">
                <a:hlinkClick r:id="rId4"/>
              </a:rPr>
              <a:t>wiki</a:t>
            </a:r>
            <a:endParaRPr lang="cs-CZ" dirty="0" smtClean="0">
              <a:hlinkClick r:id="rId4"/>
            </a:endParaRPr>
          </a:p>
          <a:p>
            <a:pPr>
              <a:buNone/>
            </a:pPr>
            <a:r>
              <a:rPr lang="cs-CZ" dirty="0" smtClean="0">
                <a:hlinkClick r:id="rId4"/>
              </a:rPr>
              <a:t> https</a:t>
            </a:r>
            <a:r>
              <a:rPr lang="cs-CZ" dirty="0">
                <a:hlinkClick r:id="rId4"/>
              </a:rPr>
              <a:t>://</a:t>
            </a:r>
            <a:r>
              <a:rPr lang="cs-CZ" dirty="0" smtClean="0">
                <a:hlinkClick r:id="rId4"/>
              </a:rPr>
              <a:t>wiki.korpus.cz/doku.php/manualy:morfio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</a:t>
            </a:r>
            <a:r>
              <a:rPr lang="cs-CZ" dirty="0" err="1"/>
              <a:t>Morfio</a:t>
            </a:r>
            <a:r>
              <a:rPr lang="cs-CZ" dirty="0"/>
              <a:t> funguje, aneb co je nutné si uvědomit před zadáním dotazu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východiskem je stanovení </a:t>
            </a:r>
            <a:r>
              <a:rPr lang="cs-CZ" b="1" dirty="0"/>
              <a:t>báze</a:t>
            </a:r>
            <a:r>
              <a:rPr lang="cs-CZ" dirty="0"/>
              <a:t> (základu slova) a </a:t>
            </a:r>
            <a:r>
              <a:rPr lang="cs-CZ" b="1" dirty="0"/>
              <a:t>formantů</a:t>
            </a:r>
            <a:r>
              <a:rPr lang="cs-CZ" dirty="0"/>
              <a:t> (částí slov, které podléhají změně)</a:t>
            </a:r>
          </a:p>
          <a:p>
            <a:r>
              <a:rPr lang="cs-CZ" dirty="0"/>
              <a:t>Příklad: základem slova </a:t>
            </a:r>
            <a:r>
              <a:rPr lang="cs-CZ" i="1" dirty="0"/>
              <a:t>škola</a:t>
            </a:r>
            <a:r>
              <a:rPr lang="cs-CZ" dirty="0"/>
              <a:t> (tj. bází) je </a:t>
            </a:r>
            <a:r>
              <a:rPr lang="cs-CZ" i="1" dirty="0"/>
              <a:t>škol</a:t>
            </a:r>
            <a:r>
              <a:rPr lang="cs-CZ" dirty="0"/>
              <a:t>, formantem je </a:t>
            </a:r>
            <a:r>
              <a:rPr lang="cs-CZ" i="1" dirty="0"/>
              <a:t>–a </a:t>
            </a:r>
            <a:r>
              <a:rPr lang="cs-CZ" dirty="0"/>
              <a:t>(tvořit další slova s toutéž bází a dalšími formanty, např. </a:t>
            </a:r>
            <a:r>
              <a:rPr lang="cs-CZ" i="1" dirty="0"/>
              <a:t>školní, školský, školník, školení</a:t>
            </a:r>
            <a:r>
              <a:rPr lang="cs-CZ" dirty="0"/>
              <a:t>, dokáže každý mluvčí i bez korpusu). </a:t>
            </a:r>
          </a:p>
          <a:p>
            <a:r>
              <a:rPr lang="cs-CZ" dirty="0"/>
              <a:t>díky Morfiu můžeme rychle odhalit, která slova jsou schopna stejné změny jako slovo výchozí</a:t>
            </a:r>
          </a:p>
          <a:p>
            <a:r>
              <a:rPr lang="cs-CZ" dirty="0"/>
              <a:t>u některých bází dochází při spojení s různými formanty ke změnám, s nimiž </a:t>
            </a:r>
            <a:r>
              <a:rPr lang="cs-CZ" dirty="0" err="1"/>
              <a:t>Morfio</a:t>
            </a:r>
            <a:r>
              <a:rPr lang="cs-CZ" dirty="0"/>
              <a:t> počítá (tzv. </a:t>
            </a:r>
            <a:r>
              <a:rPr lang="cs-CZ" b="1" dirty="0"/>
              <a:t>alternace, </a:t>
            </a:r>
            <a:r>
              <a:rPr lang="cs-CZ" dirty="0"/>
              <a:t>např. změny </a:t>
            </a:r>
            <a:r>
              <a:rPr lang="cs-CZ" i="1" dirty="0"/>
              <a:t>kni</a:t>
            </a:r>
            <a:r>
              <a:rPr lang="cs-CZ" b="1" i="1" dirty="0"/>
              <a:t>h</a:t>
            </a:r>
            <a:r>
              <a:rPr lang="cs-CZ" i="1" dirty="0"/>
              <a:t>-a</a:t>
            </a:r>
            <a:r>
              <a:rPr lang="cs-CZ" dirty="0"/>
              <a:t> X </a:t>
            </a:r>
            <a:r>
              <a:rPr lang="cs-CZ" i="1" dirty="0" err="1"/>
              <a:t>kni</a:t>
            </a:r>
            <a:r>
              <a:rPr lang="cs-CZ" b="1" i="1" dirty="0" err="1"/>
              <a:t>ž</a:t>
            </a:r>
            <a:r>
              <a:rPr lang="cs-CZ" i="1" dirty="0"/>
              <a:t>-ní</a:t>
            </a:r>
            <a:r>
              <a:rPr lang="cs-CZ" dirty="0"/>
              <a:t>; </a:t>
            </a:r>
            <a:r>
              <a:rPr lang="cs-CZ" i="1" dirty="0" err="1"/>
              <a:t>ps</a:t>
            </a:r>
            <a:r>
              <a:rPr lang="cs-CZ" b="1" i="1" dirty="0" err="1"/>
              <a:t>á</a:t>
            </a:r>
            <a:r>
              <a:rPr lang="cs-CZ" i="1" dirty="0"/>
              <a:t>-t</a:t>
            </a:r>
            <a:r>
              <a:rPr lang="cs-CZ" dirty="0"/>
              <a:t> X </a:t>
            </a:r>
            <a:r>
              <a:rPr lang="cs-CZ" i="1" dirty="0"/>
              <a:t>ps</a:t>
            </a:r>
            <a:r>
              <a:rPr lang="cs-CZ" b="1" i="1" dirty="0"/>
              <a:t>a</a:t>
            </a:r>
            <a:r>
              <a:rPr lang="cs-CZ" i="1" dirty="0"/>
              <a:t>-ní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10194"/>
          </a:xfrm>
        </p:spPr>
        <p:txBody>
          <a:bodyPr/>
          <a:lstStyle/>
          <a:p>
            <a:r>
              <a:rPr lang="cs-CZ" dirty="0"/>
              <a:t>Vyhledávání – zadání dotazu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09600" y="1645920"/>
            <a:ext cx="10749280" cy="5212079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Krok 1</a:t>
            </a:r>
            <a:r>
              <a:rPr lang="cs-CZ" dirty="0"/>
              <a:t>: zadání alespoň dvou vzorů (možno i více), které jsou předmětem porovnání</a:t>
            </a:r>
          </a:p>
          <a:p>
            <a:pPr lvl="1"/>
            <a:r>
              <a:rPr lang="cs-CZ" dirty="0"/>
              <a:t>každý vzor je složen z báze a alespoň jednoho formantu</a:t>
            </a:r>
          </a:p>
          <a:p>
            <a:pPr lvl="1"/>
            <a:r>
              <a:rPr lang="cs-CZ" dirty="0"/>
              <a:t>jak báze, tak formanty mohou být zadané jako konkrétní kombinace písmen (např. </a:t>
            </a:r>
            <a:r>
              <a:rPr lang="cs-CZ" i="1" dirty="0"/>
              <a:t>škol</a:t>
            </a:r>
            <a:r>
              <a:rPr lang="cs-CZ" dirty="0"/>
              <a:t>) nebo jako libovolné kombinace písmen (tvořené jen regulárními výrazy .+)</a:t>
            </a:r>
          </a:p>
          <a:p>
            <a:pPr lvl="1"/>
            <a:r>
              <a:rPr lang="cs-CZ" dirty="0"/>
              <a:t>zpravidla si uživatel vystačí s regulárním výrazem .+, ale v případě potřeby lze využít i další regulární výrazy, jejich přehled najdete na korpusové </a:t>
            </a:r>
            <a:r>
              <a:rPr lang="cs-CZ" dirty="0" err="1"/>
              <a:t>wiki</a:t>
            </a:r>
            <a:r>
              <a:rPr lang="cs-CZ" dirty="0"/>
              <a:t> </a:t>
            </a:r>
            <a:r>
              <a:rPr lang="cs-CZ" dirty="0">
                <a:solidFill>
                  <a:schemeClr val="tx1"/>
                </a:solidFill>
              </a:rPr>
              <a:t>(</a:t>
            </a:r>
            <a:r>
              <a:rPr lang="cs-CZ" dirty="0">
                <a:solidFill>
                  <a:schemeClr val="tx1"/>
                </a:solidFill>
                <a:hlinkClick r:id="rId2"/>
              </a:rPr>
              <a:t>https://wiki.korpus.cz/doku.php/pojmy:regularni_vyrazy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b="1" dirty="0"/>
              <a:t>Krok </a:t>
            </a:r>
            <a:r>
              <a:rPr lang="cs-CZ" dirty="0"/>
              <a:t>2: zvolení charakteristiky </a:t>
            </a:r>
            <a:r>
              <a:rPr lang="cs-CZ" i="1" dirty="0"/>
              <a:t>společný</a:t>
            </a:r>
            <a:r>
              <a:rPr lang="cs-CZ" dirty="0"/>
              <a:t> nebo </a:t>
            </a:r>
            <a:r>
              <a:rPr lang="cs-CZ" i="1" dirty="0"/>
              <a:t>odlišný</a:t>
            </a:r>
            <a:r>
              <a:rPr lang="cs-CZ" dirty="0"/>
              <a:t> pro bázi a formanty, případně pomocí tlačítka &lt;+ nebo +&gt; přidání dalších formantů (pro předpony nebo přípony)</a:t>
            </a:r>
          </a:p>
          <a:p>
            <a:r>
              <a:rPr lang="cs-CZ" b="1" dirty="0"/>
              <a:t>Krok 3</a:t>
            </a:r>
            <a:r>
              <a:rPr lang="cs-CZ" dirty="0"/>
              <a:t>: stanovení alternace báze, které počítají s hláskovými změnami báze vlivem jejího okolí (např. stůl X stol-ní, knih-a X </a:t>
            </a:r>
            <a:r>
              <a:rPr lang="cs-CZ" dirty="0" err="1"/>
              <a:t>kniž</a:t>
            </a:r>
            <a:r>
              <a:rPr lang="cs-CZ" dirty="0"/>
              <a:t>-ní).</a:t>
            </a:r>
          </a:p>
          <a:p>
            <a:r>
              <a:rPr lang="cs-CZ" b="1" dirty="0"/>
              <a:t>Krok 4</a:t>
            </a:r>
            <a:r>
              <a:rPr lang="cs-CZ" dirty="0"/>
              <a:t>: omezení na konkrétní slovní druh (např. slovo končící na </a:t>
            </a:r>
            <a:r>
              <a:rPr lang="cs-CZ" i="1" dirty="0"/>
              <a:t>–í</a:t>
            </a:r>
            <a:r>
              <a:rPr lang="cs-CZ" dirty="0"/>
              <a:t> může příslušet různým slovním druhům, a proto lze slovní druh vybrat, je-li to pro analýzu smysluplné) nebo pomocí volby tagu na konkrétní morfologickou kategorii</a:t>
            </a:r>
          </a:p>
          <a:p>
            <a:r>
              <a:rPr lang="cs-CZ" b="1" dirty="0"/>
              <a:t>Poznámka:</a:t>
            </a:r>
            <a:r>
              <a:rPr lang="cs-CZ" dirty="0"/>
              <a:t> při každém hledání musíme zadat jednu odlišnou charakteristiku: může to být formant nebo slovní druh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Vyhledávání – další nastavení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uživatel má možnost zvolit korpus, v němž analýza </a:t>
            </a:r>
            <a:r>
              <a:rPr lang="cs-CZ" dirty="0" smtClean="0"/>
              <a:t>proběhne</a:t>
            </a:r>
            <a:endParaRPr lang="cs-CZ" dirty="0"/>
          </a:p>
          <a:p>
            <a:r>
              <a:rPr lang="cs-CZ" dirty="0"/>
              <a:t>před zahájením analýzy je třeba určit, zda mají být analyzována lemmata či konkrétní slovní tvary a totéž je třeba určit také u výsledků analýzy</a:t>
            </a:r>
          </a:p>
          <a:p>
            <a:pPr lvl="1"/>
            <a:r>
              <a:rPr lang="cs-CZ" dirty="0"/>
              <a:t>lemmata jsou dostačující, pokud chceme najít odvozená slova</a:t>
            </a:r>
          </a:p>
          <a:p>
            <a:pPr lvl="1"/>
            <a:r>
              <a:rPr lang="cs-CZ" dirty="0"/>
              <a:t>slovní tvary potřebujeme tehdy, pokud potřebujeme zjistit, jak se slova mění při konjugaci nebo deklinaci</a:t>
            </a:r>
          </a:p>
          <a:p>
            <a:r>
              <a:rPr lang="cs-CZ" dirty="0"/>
              <a:t>před analýzou je třeba vyplnit všechny relevantní položky, které mohou ovlivnit zamýšlené výsledky</a:t>
            </a:r>
          </a:p>
          <a:p>
            <a:r>
              <a:rPr lang="cs-CZ" dirty="0">
                <a:solidFill>
                  <a:srgbClr val="C00000"/>
                </a:solidFill>
              </a:rPr>
              <a:t>Důležité!!! </a:t>
            </a:r>
            <a:r>
              <a:rPr lang="cs-CZ" dirty="0"/>
              <a:t>- ve vstupní tabulce není třeba vždy vyplňovat všechna zadávací pole, ale vždy jen ta opodstatněná vzhledem k cíli analýzy</a:t>
            </a:r>
          </a:p>
          <a:p>
            <a:r>
              <a:rPr lang="cs-CZ" dirty="0"/>
              <a:t>drobnou nevýhodou je, že aplikace nedokáže rozeznat hranice morfémů (např. u předpony </a:t>
            </a:r>
            <a:r>
              <a:rPr lang="cs-CZ" i="1" dirty="0"/>
              <a:t>před</a:t>
            </a:r>
            <a:r>
              <a:rPr lang="cs-CZ" dirty="0"/>
              <a:t>- jsou generována slova </a:t>
            </a:r>
            <a:r>
              <a:rPr lang="cs-CZ" i="1" dirty="0"/>
              <a:t>předevčírem</a:t>
            </a:r>
            <a:r>
              <a:rPr lang="cs-CZ" dirty="0"/>
              <a:t>, ale také </a:t>
            </a:r>
            <a:r>
              <a:rPr lang="cs-CZ" i="1" dirty="0"/>
              <a:t>předobrý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Zadávací tabulka - popis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8713" y="1454058"/>
            <a:ext cx="10211527" cy="5080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969</TotalTime>
  <Words>651</Words>
  <Application>Microsoft Office PowerPoint</Application>
  <PresentationFormat>Vlastní</PresentationFormat>
  <Paragraphs>71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Urbanistický</vt:lpstr>
      <vt:lpstr>Morfio</vt:lpstr>
      <vt:lpstr>Program této lekce</vt:lpstr>
      <vt:lpstr>Charakteristika aplikace Morfio</vt:lpstr>
      <vt:lpstr>Využitelnost</vt:lpstr>
      <vt:lpstr>Přístup</vt:lpstr>
      <vt:lpstr>Jak Morfio funguje, aneb co je nutné si uvědomit před zadáním dotazu</vt:lpstr>
      <vt:lpstr>Vyhledávání – zadání dotazu </vt:lpstr>
      <vt:lpstr>Vyhledávání – další nastavení</vt:lpstr>
      <vt:lpstr>Zadávací tabulka - popis</vt:lpstr>
      <vt:lpstr>Vyhledávání – názorný příklad</vt:lpstr>
      <vt:lpstr>Vyhledávání - zobrazení výsledků</vt:lpstr>
      <vt:lpstr>Zobrazení výsledků - souhrn</vt:lpstr>
      <vt:lpstr>Zobrazení výsledků – výpis</vt:lpstr>
      <vt:lpstr>Úkoly</vt:lpstr>
      <vt:lpstr>Další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Šormová</dc:creator>
  <cp:lastModifiedBy>Věra Hejhalová</cp:lastModifiedBy>
  <cp:revision>19</cp:revision>
  <dcterms:created xsi:type="dcterms:W3CDTF">2016-12-22T22:00:05Z</dcterms:created>
  <dcterms:modified xsi:type="dcterms:W3CDTF">2020-05-01T07:20:56Z</dcterms:modified>
</cp:coreProperties>
</file>