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sldIdLst>
    <p:sldId id="256" r:id="rId3"/>
    <p:sldId id="257" r:id="rId4"/>
    <p:sldId id="259" r:id="rId5"/>
    <p:sldId id="260" r:id="rId6"/>
    <p:sldId id="261" r:id="rId7"/>
    <p:sldId id="258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00" autoAdjust="0"/>
  </p:normalViewPr>
  <p:slideViewPr>
    <p:cSldViewPr>
      <p:cViewPr varScale="1">
        <p:scale>
          <a:sx n="104" d="100"/>
          <a:sy n="104" d="100"/>
        </p:scale>
        <p:origin x="91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5400" y="2209800"/>
            <a:ext cx="7162800" cy="1143000"/>
          </a:xfrm>
        </p:spPr>
        <p:txBody>
          <a:bodyPr/>
          <a:lstStyle>
            <a:lvl1pPr>
              <a:defRPr sz="3900"/>
            </a:lvl1pPr>
          </a:lstStyle>
          <a:p>
            <a:pPr lvl="0"/>
            <a:r>
              <a:rPr lang="cs-CZ" noProof="0" smtClean="0"/>
              <a:t>Kliknutím lze upravit styl.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3505200"/>
            <a:ext cx="64008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pPr lvl="0"/>
            <a:r>
              <a:rPr lang="cs-CZ" noProof="0" smtClean="0"/>
              <a:t>Kliknutím lze upravit styl předlohy.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096000"/>
            <a:ext cx="2895600" cy="3810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0960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fld id="{CBEB2D2A-6138-4B7A-AE3B-300924D046F4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8C7627-AAC1-4D2C-8FD0-F65E9A75F623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019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1350" y="1295400"/>
            <a:ext cx="1924050" cy="4953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1295400"/>
            <a:ext cx="5619750" cy="4953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3448AE-D780-4C7F-87D7-4CB2B52D2FA1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3205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ED4A37E-AC55-4F9C-B19B-59289E12602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158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92F781-15C9-4F07-A9D5-6310CF1CE8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3049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2286000"/>
            <a:ext cx="3771900" cy="3962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E51BD4-B277-4F9B-8091-E9040B8747A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1334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F6ED6-A8B8-49BD-9DDF-40C10AA4206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85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B92282-02BB-415E-B606-20DBECCA74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228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5B48D64-144E-40B6-82BA-862364B5BD9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287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506545-BEA7-41EE-8F6B-40E21F1CDFF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5383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E73D1C-0202-427F-A90F-DDF3108D2CB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2400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1295400"/>
            <a:ext cx="76962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nadpisů předlohy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2286000"/>
            <a:ext cx="76962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textu předlohy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048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324600"/>
            <a:ext cx="28956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324600"/>
            <a:ext cx="19050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2257967-777E-40DE-BF5C-DC710939757B}" type="slidenum">
              <a:rPr lang="cs-CZ"/>
              <a:pPr/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20fal.com/wp-content/uploads/2016/01/qazal-hafez3.jpg" TargetMode="External"/><Relationship Id="rId2" Type="http://schemas.openxmlformats.org/officeDocument/2006/relationships/hyperlink" Target="https://20fal.com/%d8%ba%d8%b2%d9%84-%d8%b4%d9%85%d8%a7%d8%b1%d9%87-3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u="sng" dirty="0" err="1"/>
              <a:t>Šamsoddín</a:t>
            </a:r>
            <a:r>
              <a:rPr lang="cs-CZ" b="1" u="sng" dirty="0"/>
              <a:t> </a:t>
            </a:r>
            <a:r>
              <a:rPr lang="cs-CZ" b="1" u="sng" dirty="0" err="1"/>
              <a:t>Mohammad</a:t>
            </a:r>
            <a:r>
              <a:rPr lang="cs-CZ" b="1" u="sng" dirty="0"/>
              <a:t> </a:t>
            </a:r>
            <a:r>
              <a:rPr lang="cs-CZ" b="1" u="sng" dirty="0" err="1"/>
              <a:t>Háfez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(1315-1390)</a:t>
            </a:r>
          </a:p>
        </p:txBody>
      </p:sp>
    </p:spTree>
    <p:extLst>
      <p:ext uri="{BB962C8B-B14F-4D97-AF65-F5344CB8AC3E}">
        <p14:creationId xmlns:p14="http://schemas.microsoft.com/office/powerpoint/2010/main" val="1888381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375848" cy="432048"/>
          </a:xfrm>
        </p:spPr>
        <p:txBody>
          <a:bodyPr/>
          <a:lstStyle/>
          <a:p>
            <a:r>
              <a:rPr lang="cs-CZ" dirty="0" smtClean="0"/>
              <a:t>terminologie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052736"/>
            <a:ext cx="8591872" cy="5805264"/>
          </a:xfrm>
        </p:spPr>
        <p:txBody>
          <a:bodyPr/>
          <a:lstStyle/>
          <a:p>
            <a:r>
              <a:rPr lang="fa-IR" dirty="0"/>
              <a:t>بیت </a:t>
            </a:r>
          </a:p>
          <a:p>
            <a:r>
              <a:rPr lang="fa-IR" dirty="0"/>
              <a:t>دیوان </a:t>
            </a:r>
          </a:p>
          <a:p>
            <a:r>
              <a:rPr lang="fa-IR" dirty="0"/>
              <a:t>مصراع / مِصرَع</a:t>
            </a:r>
          </a:p>
          <a:p>
            <a:r>
              <a:rPr lang="fa-IR" dirty="0"/>
              <a:t>غزل </a:t>
            </a:r>
          </a:p>
          <a:p>
            <a:r>
              <a:rPr lang="fa-IR" dirty="0"/>
              <a:t>مطلع </a:t>
            </a:r>
          </a:p>
          <a:p>
            <a:r>
              <a:rPr lang="fa-IR" dirty="0"/>
              <a:t>ردیف </a:t>
            </a:r>
          </a:p>
          <a:p>
            <a:r>
              <a:rPr lang="fa-IR" dirty="0"/>
              <a:t>قافیه</a:t>
            </a:r>
          </a:p>
          <a:p>
            <a:r>
              <a:rPr lang="fa-IR" dirty="0"/>
              <a:t>مَقطَع</a:t>
            </a:r>
          </a:p>
          <a:p>
            <a:r>
              <a:rPr lang="fa-IR" dirty="0"/>
              <a:t>تخلّص</a:t>
            </a:r>
          </a:p>
          <a:p>
            <a:r>
              <a:rPr lang="fa-IR" dirty="0"/>
              <a:t>بحر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45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735888" cy="43204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80728"/>
            <a:ext cx="8663880" cy="5267672"/>
          </a:xfrm>
        </p:spPr>
        <p:txBody>
          <a:bodyPr/>
          <a:lstStyle/>
          <a:p>
            <a:r>
              <a:rPr lang="cs-CZ" sz="1600" dirty="0" err="1"/>
              <a:t>Yarshater</a:t>
            </a:r>
            <a:r>
              <a:rPr lang="cs-CZ" sz="1600" dirty="0"/>
              <a:t>, </a:t>
            </a:r>
            <a:r>
              <a:rPr lang="cs-CZ" sz="1600" dirty="0" err="1"/>
              <a:t>Ehsan</a:t>
            </a:r>
            <a:r>
              <a:rPr lang="cs-CZ" sz="1600" dirty="0"/>
              <a:t>: </a:t>
            </a:r>
            <a:r>
              <a:rPr lang="cs-CZ" sz="1600" i="1" dirty="0" err="1"/>
              <a:t>Persian</a:t>
            </a:r>
            <a:r>
              <a:rPr lang="cs-CZ" sz="1600" i="1" dirty="0"/>
              <a:t> </a:t>
            </a:r>
            <a:r>
              <a:rPr lang="cs-CZ" sz="1600" i="1" dirty="0" err="1"/>
              <a:t>Lyric</a:t>
            </a:r>
            <a:r>
              <a:rPr lang="cs-CZ" sz="1600" i="1" dirty="0"/>
              <a:t> </a:t>
            </a:r>
            <a:r>
              <a:rPr lang="cs-CZ" sz="1600" i="1" dirty="0" err="1"/>
              <a:t>Poetry</a:t>
            </a:r>
            <a:r>
              <a:rPr lang="cs-CZ" sz="1600" i="1" dirty="0"/>
              <a:t> in </a:t>
            </a:r>
            <a:r>
              <a:rPr lang="cs-CZ" sz="1600" i="1" dirty="0" err="1"/>
              <a:t>the</a:t>
            </a:r>
            <a:r>
              <a:rPr lang="cs-CZ" sz="1600" i="1" dirty="0"/>
              <a:t> </a:t>
            </a:r>
            <a:r>
              <a:rPr lang="cs-CZ" sz="1600" i="1" dirty="0" err="1"/>
              <a:t>Classical</a:t>
            </a:r>
            <a:r>
              <a:rPr lang="cs-CZ" sz="1600" i="1" dirty="0"/>
              <a:t> Era, 800-1500: </a:t>
            </a:r>
            <a:r>
              <a:rPr lang="cs-CZ" sz="1600" i="1" dirty="0" err="1"/>
              <a:t>Ghazals</a:t>
            </a:r>
            <a:r>
              <a:rPr lang="cs-CZ" sz="1600" i="1" dirty="0"/>
              <a:t>, </a:t>
            </a:r>
            <a:r>
              <a:rPr lang="cs-CZ" sz="1600" i="1" dirty="0" err="1"/>
              <a:t>Panegyrics</a:t>
            </a:r>
            <a:r>
              <a:rPr lang="cs-CZ" sz="1600" i="1" dirty="0"/>
              <a:t>, and </a:t>
            </a:r>
            <a:r>
              <a:rPr lang="cs-CZ" sz="1600" i="1" dirty="0" err="1"/>
              <a:t>Quatrains</a:t>
            </a:r>
            <a:r>
              <a:rPr lang="cs-CZ" sz="1600" dirty="0"/>
              <a:t>, London: I.B. </a:t>
            </a:r>
            <a:r>
              <a:rPr lang="cs-CZ" sz="1600" dirty="0" err="1"/>
              <a:t>Tauris</a:t>
            </a:r>
            <a:r>
              <a:rPr lang="cs-CZ" sz="1600" dirty="0"/>
              <a:t> 2019.</a:t>
            </a:r>
          </a:p>
          <a:p>
            <a:endParaRPr lang="cs-CZ" sz="1600" dirty="0" smtClean="0"/>
          </a:p>
          <a:p>
            <a:r>
              <a:rPr lang="cs-CZ" sz="1800" dirty="0" err="1">
                <a:solidFill>
                  <a:srgbClr val="FF0000"/>
                </a:solidFill>
              </a:rPr>
              <a:t>Háfez</a:t>
            </a:r>
            <a:r>
              <a:rPr lang="cs-CZ" sz="1800" dirty="0">
                <a:solidFill>
                  <a:srgbClr val="FF0000"/>
                </a:solidFill>
              </a:rPr>
              <a:t> </a:t>
            </a:r>
            <a:r>
              <a:rPr lang="cs-CZ" sz="1800" dirty="0" smtClean="0">
                <a:solidFill>
                  <a:srgbClr val="FF0000"/>
                </a:solidFill>
              </a:rPr>
              <a:t>– klíč k poznání perské kultury a ducha !</a:t>
            </a:r>
          </a:p>
          <a:p>
            <a:endParaRPr lang="cs-CZ" sz="1600" dirty="0">
              <a:solidFill>
                <a:srgbClr val="FF0000"/>
              </a:solidFill>
            </a:endParaRPr>
          </a:p>
          <a:p>
            <a:r>
              <a:rPr lang="cs-CZ" sz="1600" dirty="0"/>
              <a:t>H + </a:t>
            </a:r>
            <a:r>
              <a:rPr lang="cs-CZ" sz="1600" dirty="0" err="1"/>
              <a:t>Mauláná</a:t>
            </a:r>
            <a:r>
              <a:rPr lang="cs-CZ" sz="1600" dirty="0"/>
              <a:t> + </a:t>
            </a:r>
            <a:r>
              <a:rPr lang="cs-CZ" sz="1600" dirty="0" err="1"/>
              <a:t>Sa´dí</a:t>
            </a:r>
            <a:r>
              <a:rPr lang="cs-CZ" sz="1600" dirty="0"/>
              <a:t> + </a:t>
            </a:r>
            <a:r>
              <a:rPr lang="cs-CZ" sz="1600" dirty="0" err="1"/>
              <a:t>Ferdousí</a:t>
            </a:r>
            <a:r>
              <a:rPr lang="cs-CZ" sz="1600" dirty="0"/>
              <a:t> </a:t>
            </a:r>
            <a:endParaRPr lang="cs-CZ" sz="1600" dirty="0" smtClean="0"/>
          </a:p>
          <a:p>
            <a:r>
              <a:rPr lang="cs-CZ" sz="1600" dirty="0" smtClean="0"/>
              <a:t>tradiční </a:t>
            </a:r>
            <a:r>
              <a:rPr lang="cs-CZ" sz="1600" dirty="0"/>
              <a:t>perská </a:t>
            </a:r>
            <a:r>
              <a:rPr lang="cs-CZ" sz="1600" dirty="0" smtClean="0"/>
              <a:t>hudba</a:t>
            </a:r>
            <a:endParaRPr lang="cs-CZ" sz="1600" dirty="0"/>
          </a:p>
          <a:p>
            <a:r>
              <a:rPr lang="cs-CZ" sz="1600" dirty="0" smtClean="0"/>
              <a:t>s H. -  </a:t>
            </a:r>
            <a:r>
              <a:rPr lang="cs-CZ" sz="1600" dirty="0" err="1" smtClean="0"/>
              <a:t>ghazal</a:t>
            </a:r>
            <a:r>
              <a:rPr lang="cs-CZ" sz="1600" dirty="0"/>
              <a:t> </a:t>
            </a:r>
            <a:r>
              <a:rPr lang="cs-CZ" sz="1600" dirty="0" smtClean="0"/>
              <a:t>- vrchol</a:t>
            </a:r>
            <a:endParaRPr lang="cs-CZ" sz="1600" dirty="0"/>
          </a:p>
          <a:p>
            <a:r>
              <a:rPr lang="cs-CZ" sz="1600" dirty="0" err="1" smtClean="0"/>
              <a:t>Džámí</a:t>
            </a:r>
            <a:r>
              <a:rPr lang="cs-CZ" sz="1600" dirty="0"/>
              <a:t>:</a:t>
            </a:r>
            <a:r>
              <a:rPr lang="cs-CZ" sz="1600" dirty="0" smtClean="0"/>
              <a:t> </a:t>
            </a:r>
            <a:r>
              <a:rPr lang="cs-CZ" sz="1600" dirty="0" err="1">
                <a:solidFill>
                  <a:srgbClr val="FF0000"/>
                </a:solidFill>
              </a:rPr>
              <a:t>i´džáz</a:t>
            </a:r>
            <a:r>
              <a:rPr lang="cs-CZ" sz="1600" dirty="0">
                <a:solidFill>
                  <a:srgbClr val="FF0000"/>
                </a:solidFill>
              </a:rPr>
              <a:t> (</a:t>
            </a:r>
            <a:r>
              <a:rPr lang="ar-SA" sz="1600" b="1" dirty="0">
                <a:solidFill>
                  <a:srgbClr val="FF0000"/>
                </a:solidFill>
              </a:rPr>
              <a:t>اعجاز</a:t>
            </a:r>
            <a:r>
              <a:rPr lang="cs-CZ" sz="1600" dirty="0">
                <a:solidFill>
                  <a:srgbClr val="FF0000"/>
                </a:solidFill>
              </a:rPr>
              <a:t>)</a:t>
            </a:r>
            <a:r>
              <a:rPr lang="cs-CZ" sz="1600" b="1" dirty="0">
                <a:solidFill>
                  <a:srgbClr val="FF0000"/>
                </a:solidFill>
              </a:rPr>
              <a:t> </a:t>
            </a:r>
            <a:r>
              <a:rPr lang="cs-CZ" sz="1600" b="1" dirty="0"/>
              <a:t>– zázračná nenapodobitelnost </a:t>
            </a:r>
            <a:endParaRPr lang="cs-CZ" sz="1600" b="1" dirty="0" smtClean="0"/>
          </a:p>
          <a:p>
            <a:r>
              <a:rPr lang="cs-CZ" sz="1600" dirty="0" err="1" smtClean="0"/>
              <a:t>multi-tématičnost</a:t>
            </a:r>
            <a:r>
              <a:rPr lang="cs-CZ" sz="1600" dirty="0" smtClean="0"/>
              <a:t> </a:t>
            </a:r>
            <a:r>
              <a:rPr lang="cs-CZ" sz="1600" b="1" dirty="0"/>
              <a:t>– </a:t>
            </a:r>
            <a:r>
              <a:rPr lang="cs-CZ" sz="1600" b="1" dirty="0" err="1">
                <a:solidFill>
                  <a:srgbClr val="FF0000"/>
                </a:solidFill>
              </a:rPr>
              <a:t>ghazal</a:t>
            </a:r>
            <a:r>
              <a:rPr lang="cs-CZ" sz="1600" b="1" dirty="0">
                <a:solidFill>
                  <a:srgbClr val="FF0000"/>
                </a:solidFill>
              </a:rPr>
              <a:t>-e </a:t>
            </a:r>
            <a:r>
              <a:rPr lang="cs-CZ" sz="1600" b="1" dirty="0" err="1">
                <a:solidFill>
                  <a:srgbClr val="FF0000"/>
                </a:solidFill>
              </a:rPr>
              <a:t>talfíqí</a:t>
            </a:r>
            <a:r>
              <a:rPr lang="cs-CZ" sz="1600" b="1" dirty="0">
                <a:solidFill>
                  <a:srgbClr val="FF0000"/>
                </a:solidFill>
              </a:rPr>
              <a:t> – </a:t>
            </a:r>
            <a:r>
              <a:rPr lang="cs-CZ" sz="1600" b="1" dirty="0" smtClean="0">
                <a:solidFill>
                  <a:srgbClr val="FF0000"/>
                </a:solidFill>
              </a:rPr>
              <a:t> </a:t>
            </a:r>
            <a:r>
              <a:rPr lang="ar-SA" sz="1600" dirty="0" smtClean="0">
                <a:solidFill>
                  <a:srgbClr val="FF0000"/>
                </a:solidFill>
              </a:rPr>
              <a:t>غزل </a:t>
            </a:r>
            <a:r>
              <a:rPr lang="ar-SA" sz="1600" dirty="0">
                <a:solidFill>
                  <a:srgbClr val="FF0000"/>
                </a:solidFill>
              </a:rPr>
              <a:t>تلفیقی </a:t>
            </a:r>
            <a:r>
              <a:rPr lang="cs-CZ" sz="1600" dirty="0"/>
              <a:t>komplexní </a:t>
            </a:r>
            <a:r>
              <a:rPr lang="cs-CZ" sz="1600" dirty="0" smtClean="0"/>
              <a:t>G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881033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63880" cy="504056"/>
          </a:xfrm>
        </p:spPr>
        <p:txBody>
          <a:bodyPr/>
          <a:lstStyle/>
          <a:p>
            <a:r>
              <a:rPr lang="cs-CZ" sz="1800" b="1" u="sng" dirty="0" err="1"/>
              <a:t>Šamsoddín</a:t>
            </a:r>
            <a:r>
              <a:rPr lang="cs-CZ" sz="1800" b="1" u="sng" dirty="0"/>
              <a:t> </a:t>
            </a:r>
            <a:r>
              <a:rPr lang="cs-CZ" sz="1800" b="1" u="sng" dirty="0" err="1"/>
              <a:t>Mohammad</a:t>
            </a:r>
            <a:r>
              <a:rPr lang="cs-CZ" sz="1800" b="1" u="sng" dirty="0"/>
              <a:t> </a:t>
            </a:r>
            <a:r>
              <a:rPr lang="cs-CZ" sz="1800" b="1" u="sng" dirty="0" err="1"/>
              <a:t>Háfez</a:t>
            </a:r>
            <a:r>
              <a:rPr lang="cs-CZ" sz="1800" b="1" u="sng" dirty="0"/>
              <a:t> </a:t>
            </a:r>
            <a:r>
              <a:rPr lang="cs-CZ" sz="1800" b="1" dirty="0"/>
              <a:t>(1315-1390)</a:t>
            </a:r>
            <a:r>
              <a:rPr lang="cs-CZ" sz="1400" b="1" dirty="0"/>
              <a:t/>
            </a:r>
            <a:br>
              <a:rPr lang="cs-CZ" sz="1400" b="1" dirty="0"/>
            </a:br>
            <a:r>
              <a:rPr lang="fa-IR" sz="1400" b="1" dirty="0"/>
              <a:t>خواجه شمس‌ُالدّینْ محمّدِ بن بهاءُالدّینْ محمّدْ حافظِ شیرازی </a:t>
            </a: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124744"/>
            <a:ext cx="8591872" cy="5123656"/>
          </a:xfrm>
        </p:spPr>
        <p:txBody>
          <a:bodyPr/>
          <a:lstStyle/>
          <a:p>
            <a:r>
              <a:rPr lang="fa-IR" sz="1800" b="1" dirty="0"/>
              <a:t>خواجه</a:t>
            </a:r>
            <a:r>
              <a:rPr lang="cs-CZ" sz="1800" b="1" u="sng" dirty="0" smtClean="0"/>
              <a:t> </a:t>
            </a:r>
            <a:r>
              <a:rPr lang="cs-CZ" sz="1800" b="1" u="sng" dirty="0"/>
              <a:t>/ </a:t>
            </a:r>
            <a:r>
              <a:rPr lang="cs-CZ" sz="1800" dirty="0"/>
              <a:t>turecké </a:t>
            </a:r>
            <a:r>
              <a:rPr lang="cs-CZ" sz="1800" b="1" dirty="0" err="1"/>
              <a:t>hoca</a:t>
            </a:r>
            <a:r>
              <a:rPr lang="cs-CZ" sz="1800" b="1" dirty="0"/>
              <a:t> </a:t>
            </a:r>
            <a:endParaRPr lang="cs-CZ" sz="1800" dirty="0"/>
          </a:p>
          <a:p>
            <a:r>
              <a:rPr lang="fa-IR" sz="1800" b="1" dirty="0" smtClean="0"/>
              <a:t>شمس‌ُالدّین</a:t>
            </a:r>
            <a:endParaRPr lang="cs-CZ" sz="1800" b="1" dirty="0" smtClean="0"/>
          </a:p>
          <a:p>
            <a:r>
              <a:rPr lang="cs-CZ" sz="1800" dirty="0" err="1" smtClean="0"/>
              <a:t>Háfez</a:t>
            </a:r>
            <a:r>
              <a:rPr lang="cs-CZ" sz="1800" dirty="0" smtClean="0"/>
              <a:t> </a:t>
            </a:r>
            <a:r>
              <a:rPr lang="cs-CZ" sz="1800" dirty="0"/>
              <a:t>- </a:t>
            </a:r>
            <a:r>
              <a:rPr lang="fa-IR" sz="1800" dirty="0"/>
              <a:t>تخلص</a:t>
            </a:r>
            <a:endParaRPr lang="cs-CZ" sz="1800" dirty="0"/>
          </a:p>
          <a:p>
            <a:r>
              <a:rPr lang="cs-CZ" sz="1800" dirty="0" smtClean="0"/>
              <a:t>v</a:t>
            </a:r>
            <a:r>
              <a:rPr lang="cs-CZ" sz="1800" dirty="0"/>
              <a:t> Šírázu se narodil i zemřel.</a:t>
            </a:r>
          </a:p>
          <a:p>
            <a:r>
              <a:rPr lang="cs-CZ" sz="1800" dirty="0" smtClean="0"/>
              <a:t>patronace </a:t>
            </a:r>
            <a:r>
              <a:rPr lang="cs-CZ" sz="1800" dirty="0"/>
              <a:t>několika panovníků: </a:t>
            </a:r>
            <a:r>
              <a:rPr lang="cs-CZ" sz="1800" dirty="0" err="1"/>
              <a:t>Muzaffarovci</a:t>
            </a:r>
            <a:r>
              <a:rPr lang="cs-CZ" sz="1800" dirty="0"/>
              <a:t> - šáh </a:t>
            </a:r>
            <a:r>
              <a:rPr lang="cs-CZ" sz="1800" dirty="0" err="1"/>
              <a:t>Šodžá</a:t>
            </a:r>
            <a:r>
              <a:rPr lang="cs-CZ" sz="1800" dirty="0"/>
              <a:t>´  - </a:t>
            </a:r>
            <a:r>
              <a:rPr lang="fa-IR" sz="1800" dirty="0"/>
              <a:t>شاه شجاع</a:t>
            </a:r>
            <a:r>
              <a:rPr lang="cs-CZ" sz="1800" dirty="0"/>
              <a:t> /1358-84) </a:t>
            </a:r>
          </a:p>
          <a:p>
            <a:pPr>
              <a:buFontTx/>
              <a:buChar char="-"/>
            </a:pPr>
            <a:r>
              <a:rPr lang="cs-CZ" sz="1800" dirty="0" smtClean="0"/>
              <a:t>patronace </a:t>
            </a:r>
            <a:r>
              <a:rPr lang="cs-CZ" sz="1800" dirty="0" err="1" smtClean="0"/>
              <a:t>Tímúra</a:t>
            </a:r>
            <a:endParaRPr lang="cs-CZ" sz="1800" dirty="0" smtClean="0"/>
          </a:p>
          <a:p>
            <a:pPr>
              <a:buFontTx/>
              <a:buChar char="-"/>
            </a:pPr>
            <a:r>
              <a:rPr lang="cs-CZ" sz="1800" dirty="0" smtClean="0"/>
              <a:t>Propojenost s dvorem; </a:t>
            </a:r>
            <a:r>
              <a:rPr lang="ar-SA" sz="1800" b="1" dirty="0"/>
              <a:t>تلمیح</a:t>
            </a:r>
            <a:r>
              <a:rPr lang="cs-CZ" sz="1800" b="1" dirty="0"/>
              <a:t> – aluze </a:t>
            </a:r>
            <a:endParaRPr lang="cs-CZ" sz="1800" b="1" dirty="0" smtClean="0"/>
          </a:p>
          <a:p>
            <a:pPr>
              <a:buFontTx/>
              <a:buChar char="-"/>
            </a:pPr>
            <a:r>
              <a:rPr lang="cs-CZ" sz="1800" b="1" dirty="0" err="1"/>
              <a:t>mamdúh</a:t>
            </a:r>
            <a:r>
              <a:rPr lang="cs-CZ" sz="1800" b="1" dirty="0"/>
              <a:t> </a:t>
            </a:r>
            <a:r>
              <a:rPr lang="fa-IR" sz="1800" b="1" dirty="0" smtClean="0"/>
              <a:t>ممدوح</a:t>
            </a:r>
            <a:endParaRPr lang="cs-CZ" sz="1800" b="1" dirty="0" smtClean="0"/>
          </a:p>
          <a:p>
            <a:pPr>
              <a:buFontTx/>
              <a:buChar char="-"/>
            </a:pPr>
            <a:r>
              <a:rPr lang="cs-CZ" sz="1800" dirty="0" err="1" smtClean="0"/>
              <a:t>Muzaffarovec</a:t>
            </a:r>
            <a:r>
              <a:rPr lang="cs-CZ" sz="1800" dirty="0" smtClean="0"/>
              <a:t> šáh </a:t>
            </a:r>
            <a:r>
              <a:rPr lang="cs-CZ" sz="1800" dirty="0" err="1"/>
              <a:t>Šojá</a:t>
            </a:r>
            <a:r>
              <a:rPr lang="cs-CZ" sz="1800" dirty="0" smtClean="0"/>
              <a:t>´  </a:t>
            </a:r>
            <a:r>
              <a:rPr lang="cs-CZ" sz="1800" dirty="0"/>
              <a:t>- </a:t>
            </a:r>
            <a:r>
              <a:rPr lang="fa-IR" sz="1800" dirty="0"/>
              <a:t>شاه شجاع</a:t>
            </a:r>
            <a:r>
              <a:rPr lang="cs-CZ" sz="1800" dirty="0"/>
              <a:t> /</a:t>
            </a:r>
            <a:r>
              <a:rPr lang="cs-CZ" sz="1800" dirty="0" smtClean="0"/>
              <a:t>1358-84</a:t>
            </a:r>
          </a:p>
          <a:p>
            <a:pPr>
              <a:buFontTx/>
              <a:buChar char="-"/>
            </a:pPr>
            <a:r>
              <a:rPr lang="cs-CZ" sz="1800" dirty="0" err="1" smtClean="0"/>
              <a:t>Tímúr</a:t>
            </a:r>
            <a:r>
              <a:rPr lang="cs-CZ" sz="1800" dirty="0" smtClean="0"/>
              <a:t>:</a:t>
            </a:r>
          </a:p>
          <a:p>
            <a:r>
              <a:rPr lang="cs-CZ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Kdyby v dlaň šírázský </a:t>
            </a:r>
            <a:r>
              <a:rPr lang="cs-CZ" sz="1800" i="1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                       </a:t>
            </a:r>
            <a:r>
              <a:rPr lang="ar-SA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اگر آن ترک شیرازی به دست آرد دل ما را</a:t>
            </a:r>
            <a:r>
              <a:rPr lang="cs-CZ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               vz</a:t>
            </a:r>
            <a:r>
              <a:rPr lang="cs-CZ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al mé srdce, chtěl bych rád      </a:t>
            </a:r>
            <a:r>
              <a:rPr lang="cs-CZ" sz="1800" i="1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         </a:t>
            </a:r>
            <a:r>
              <a:rPr lang="ar-SA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به خال هندویش بخشم سمرقند و بخارا را</a:t>
            </a:r>
            <a:r>
              <a:rPr lang="cs-CZ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       </a:t>
            </a:r>
            <a:endParaRPr lang="cs-CZ" sz="1800" i="1" dirty="0" smtClean="0">
              <a:solidFill>
                <a:schemeClr val="bg2">
                  <a:lumMod val="50000"/>
                  <a:lumOff val="50000"/>
                </a:schemeClr>
              </a:solidFill>
            </a:endParaRPr>
          </a:p>
          <a:p>
            <a:r>
              <a:rPr lang="cs-CZ" sz="1800" i="1" dirty="0" smtClean="0">
                <a:solidFill>
                  <a:schemeClr val="bg2">
                    <a:lumMod val="50000"/>
                    <a:lumOff val="50000"/>
                  </a:schemeClr>
                </a:solidFill>
              </a:rPr>
              <a:t>Za </a:t>
            </a:r>
            <a:r>
              <a:rPr lang="cs-CZ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indickou jeho skvrnu</a:t>
            </a:r>
            <a:r>
              <a:rPr lang="cs-CZ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 </a:t>
            </a:r>
            <a:endParaRPr lang="cs-CZ" sz="1800" i="1" dirty="0">
              <a:solidFill>
                <a:schemeClr val="bg2">
                  <a:lumMod val="50000"/>
                  <a:lumOff val="50000"/>
                </a:schemeClr>
              </a:solidFill>
            </a:endParaRPr>
          </a:p>
          <a:p>
            <a:r>
              <a:rPr lang="cs-CZ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Samarkand s </a:t>
            </a:r>
            <a:r>
              <a:rPr lang="cs-CZ" sz="1800" i="1" dirty="0" err="1">
                <a:solidFill>
                  <a:schemeClr val="bg2">
                    <a:lumMod val="50000"/>
                    <a:lumOff val="50000"/>
                  </a:schemeClr>
                </a:solidFill>
              </a:rPr>
              <a:t>Buchárou</a:t>
            </a:r>
            <a:r>
              <a:rPr lang="cs-CZ" sz="1800" i="1" dirty="0">
                <a:solidFill>
                  <a:schemeClr val="bg2">
                    <a:lumMod val="50000"/>
                    <a:lumOff val="50000"/>
                  </a:schemeClr>
                </a:solidFill>
              </a:rPr>
              <a:t> dát.</a:t>
            </a:r>
          </a:p>
          <a:p>
            <a:pPr>
              <a:buFontTx/>
              <a:buChar char="-"/>
            </a:pPr>
            <a:endParaRPr lang="cs-CZ" sz="1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9093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63880" cy="576064"/>
          </a:xfrm>
        </p:spPr>
        <p:txBody>
          <a:bodyPr/>
          <a:lstStyle/>
          <a:p>
            <a:r>
              <a:rPr lang="cs-CZ" dirty="0" smtClean="0"/>
              <a:t>Díván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124744"/>
            <a:ext cx="8519864" cy="5123656"/>
          </a:xfrm>
        </p:spPr>
        <p:txBody>
          <a:bodyPr/>
          <a:lstStyle/>
          <a:p>
            <a:pPr lvl="0"/>
            <a:r>
              <a:rPr lang="cs-CZ" sz="1400" dirty="0">
                <a:solidFill>
                  <a:srgbClr val="FF0000"/>
                </a:solidFill>
              </a:rPr>
              <a:t>Otázka, jak H. </a:t>
            </a:r>
            <a:r>
              <a:rPr lang="cs-CZ" sz="1400" dirty="0" smtClean="0">
                <a:solidFill>
                  <a:srgbClr val="FF0000"/>
                </a:solidFill>
              </a:rPr>
              <a:t>rozumět? </a:t>
            </a:r>
          </a:p>
          <a:p>
            <a:pPr lvl="0"/>
            <a:r>
              <a:rPr lang="cs-CZ" sz="1400" dirty="0" smtClean="0"/>
              <a:t>doslovně   </a:t>
            </a:r>
            <a:r>
              <a:rPr lang="ar-SA" sz="1400" b="1" dirty="0" smtClean="0"/>
              <a:t>ادبی </a:t>
            </a:r>
            <a:r>
              <a:rPr lang="cs-CZ" sz="1400" b="1" dirty="0" smtClean="0"/>
              <a:t> </a:t>
            </a:r>
            <a:r>
              <a:rPr lang="cs-CZ" sz="1400" b="1" dirty="0"/>
              <a:t>– Z) X  </a:t>
            </a:r>
            <a:r>
              <a:rPr lang="ar-SA" sz="1400" b="1" dirty="0" smtClean="0"/>
              <a:t>کنائی</a:t>
            </a:r>
            <a:endParaRPr lang="cs-CZ" sz="1400" dirty="0"/>
          </a:p>
          <a:p>
            <a:pPr lvl="0"/>
            <a:r>
              <a:rPr lang="cs-CZ" sz="1400" b="1" dirty="0" err="1" smtClean="0"/>
              <a:t>Mohammad</a:t>
            </a:r>
            <a:r>
              <a:rPr lang="cs-CZ" sz="1400" b="1" dirty="0" smtClean="0"/>
              <a:t> </a:t>
            </a:r>
            <a:r>
              <a:rPr lang="cs-CZ" sz="1400" b="1" dirty="0" err="1"/>
              <a:t>Este´lámí</a:t>
            </a:r>
            <a:r>
              <a:rPr lang="cs-CZ" sz="1400" dirty="0"/>
              <a:t> </a:t>
            </a:r>
            <a:r>
              <a:rPr lang="cs-CZ" sz="1400" dirty="0" smtClean="0"/>
              <a:t> X </a:t>
            </a:r>
            <a:r>
              <a:rPr lang="cs-CZ" sz="1400" b="1" dirty="0" err="1"/>
              <a:t>Mohammad</a:t>
            </a:r>
            <a:r>
              <a:rPr lang="cs-CZ" sz="1400" b="1" dirty="0"/>
              <a:t> </a:t>
            </a:r>
            <a:r>
              <a:rPr lang="cs-CZ" sz="1400" b="1" dirty="0" err="1"/>
              <a:t>Rezá</a:t>
            </a:r>
            <a:r>
              <a:rPr lang="cs-CZ" sz="1400" b="1" dirty="0"/>
              <a:t> </a:t>
            </a:r>
            <a:r>
              <a:rPr lang="cs-CZ" sz="1400" b="1" dirty="0" err="1"/>
              <a:t>Šafí´í</a:t>
            </a:r>
            <a:r>
              <a:rPr lang="cs-CZ" sz="1400" b="1" dirty="0"/>
              <a:t> </a:t>
            </a:r>
            <a:r>
              <a:rPr lang="cs-CZ" sz="1400" b="1" dirty="0" err="1"/>
              <a:t>Kadkaní</a:t>
            </a:r>
            <a:r>
              <a:rPr lang="cs-CZ" sz="1400" dirty="0"/>
              <a:t> </a:t>
            </a:r>
            <a:endParaRPr lang="cs-CZ" sz="1400" dirty="0" smtClean="0"/>
          </a:p>
          <a:p>
            <a:pPr lvl="0"/>
            <a:r>
              <a:rPr lang="cs-CZ" sz="1400" dirty="0" smtClean="0"/>
              <a:t>Bakchická </a:t>
            </a:r>
            <a:r>
              <a:rPr lang="cs-CZ" sz="1400" dirty="0"/>
              <a:t>poezie </a:t>
            </a:r>
            <a:r>
              <a:rPr lang="cs-CZ" sz="1400" dirty="0" smtClean="0"/>
              <a:t>i </a:t>
            </a:r>
            <a:r>
              <a:rPr lang="cs-CZ" sz="1400" dirty="0"/>
              <a:t>před </a:t>
            </a:r>
            <a:r>
              <a:rPr lang="cs-CZ" sz="1400" dirty="0" err="1" smtClean="0"/>
              <a:t>Háfezem</a:t>
            </a:r>
            <a:r>
              <a:rPr lang="cs-CZ" sz="1400" dirty="0"/>
              <a:t> </a:t>
            </a:r>
            <a:r>
              <a:rPr lang="cs-CZ" sz="1400" dirty="0" smtClean="0"/>
              <a:t>-)  součást básníkova stylu</a:t>
            </a:r>
          </a:p>
          <a:p>
            <a:pPr lvl="0"/>
            <a:r>
              <a:rPr lang="cs-CZ" sz="1400" b="1" u="sng" dirty="0" err="1"/>
              <a:t>Ma´šúq</a:t>
            </a:r>
            <a:r>
              <a:rPr lang="cs-CZ" sz="1400" b="1" u="sng" dirty="0"/>
              <a:t> – </a:t>
            </a:r>
            <a:r>
              <a:rPr lang="ar-SA" sz="1400" b="1" u="sng" dirty="0"/>
              <a:t>معشوق </a:t>
            </a:r>
            <a:r>
              <a:rPr lang="cs-CZ" sz="1400" b="1" u="sng" dirty="0" smtClean="0"/>
              <a:t> milovaný</a:t>
            </a:r>
            <a:r>
              <a:rPr lang="cs-CZ" sz="1400" b="1" u="sng" dirty="0"/>
              <a:t>= </a:t>
            </a:r>
            <a:r>
              <a:rPr lang="cs-CZ" sz="1400" b="1" u="sng" dirty="0" err="1"/>
              <a:t>mamdúh</a:t>
            </a:r>
            <a:r>
              <a:rPr lang="cs-CZ" sz="1400" b="1" u="sng" dirty="0"/>
              <a:t> </a:t>
            </a:r>
            <a:r>
              <a:rPr lang="cs-CZ" sz="1400" dirty="0"/>
              <a:t>. </a:t>
            </a:r>
            <a:endParaRPr lang="cs-CZ" sz="1400" dirty="0" smtClean="0"/>
          </a:p>
          <a:p>
            <a:pPr lvl="0"/>
            <a:r>
              <a:rPr lang="cs-CZ" sz="1400" b="1" dirty="0" smtClean="0"/>
              <a:t>milostný </a:t>
            </a:r>
            <a:r>
              <a:rPr lang="cs-CZ" sz="1400" b="1" dirty="0" err="1"/>
              <a:t>ghazal</a:t>
            </a:r>
            <a:r>
              <a:rPr lang="cs-CZ" sz="1400" b="1" dirty="0"/>
              <a:t> </a:t>
            </a:r>
            <a:r>
              <a:rPr lang="cs-CZ" sz="1400" b="1" dirty="0" smtClean="0"/>
              <a:t>– láska: </a:t>
            </a:r>
            <a:r>
              <a:rPr lang="ar-SA" sz="1400" dirty="0" smtClean="0"/>
              <a:t>مجازی</a:t>
            </a:r>
            <a:r>
              <a:rPr lang="cs-CZ" sz="1400" dirty="0" smtClean="0"/>
              <a:t> </a:t>
            </a:r>
            <a:r>
              <a:rPr lang="cs-CZ" sz="1400" dirty="0"/>
              <a:t>X  </a:t>
            </a:r>
            <a:r>
              <a:rPr lang="ar-SA" sz="1400" dirty="0"/>
              <a:t>حقیقی</a:t>
            </a:r>
            <a:endParaRPr lang="cs-CZ" sz="1400" dirty="0"/>
          </a:p>
          <a:p>
            <a:pPr lvl="0"/>
            <a:r>
              <a:rPr lang="cs-CZ" sz="1400" dirty="0"/>
              <a:t> </a:t>
            </a:r>
          </a:p>
          <a:p>
            <a:pPr lvl="0"/>
            <a:r>
              <a:rPr lang="cs-CZ" sz="1400" dirty="0" smtClean="0"/>
              <a:t>Spiritualizace vína </a:t>
            </a:r>
            <a:r>
              <a:rPr lang="cs-CZ" sz="1400" dirty="0"/>
              <a:t>i </a:t>
            </a:r>
            <a:r>
              <a:rPr lang="cs-CZ" sz="1400" dirty="0" smtClean="0"/>
              <a:t>lásky</a:t>
            </a:r>
            <a:endParaRPr lang="cs-CZ" sz="1400" dirty="0"/>
          </a:p>
          <a:p>
            <a:pPr lvl="0"/>
            <a:r>
              <a:rPr lang="cs-CZ" sz="1400" dirty="0"/>
              <a:t>Víno  </a:t>
            </a:r>
            <a:r>
              <a:rPr lang="cs-CZ" sz="1400" dirty="0"/>
              <a:t>-</a:t>
            </a:r>
            <a:r>
              <a:rPr lang="cs-CZ" sz="1400" dirty="0" smtClean="0"/>
              <a:t> dráždidlo  </a:t>
            </a:r>
            <a:endParaRPr lang="cs-CZ" sz="1400" dirty="0"/>
          </a:p>
          <a:p>
            <a:pPr lvl="0"/>
            <a:endParaRPr lang="cs-CZ" sz="1400" dirty="0"/>
          </a:p>
          <a:p>
            <a:pPr lvl="0"/>
            <a:r>
              <a:rPr lang="cs-CZ" sz="1400" dirty="0" smtClean="0"/>
              <a:t>Stále </a:t>
            </a:r>
            <a:r>
              <a:rPr lang="cs-CZ" sz="1400" dirty="0"/>
              <a:t>hlásá </a:t>
            </a:r>
            <a:r>
              <a:rPr lang="cs-CZ" sz="1400" b="1" u="sng" dirty="0" err="1"/>
              <a:t>rindí</a:t>
            </a:r>
            <a:r>
              <a:rPr lang="cs-CZ" sz="1400" dirty="0"/>
              <a:t>, duševní jas, celkový optimismus. </a:t>
            </a:r>
          </a:p>
          <a:p>
            <a:pPr lvl="0"/>
            <a:r>
              <a:rPr lang="cs-CZ" sz="1400" dirty="0" smtClean="0"/>
              <a:t>Kritika: </a:t>
            </a:r>
            <a:r>
              <a:rPr lang="ar-SA" sz="1400" dirty="0"/>
              <a:t>صوفی ، زاهد ، واعظ ، شیخ</a:t>
            </a:r>
            <a:r>
              <a:rPr lang="cs-CZ" sz="1400" dirty="0"/>
              <a:t> </a:t>
            </a:r>
            <a:endParaRPr lang="cs-CZ" sz="1400" dirty="0" smtClean="0"/>
          </a:p>
          <a:p>
            <a:pPr lvl="0"/>
            <a:r>
              <a:rPr lang="cs-CZ" sz="1400" dirty="0" smtClean="0"/>
              <a:t> </a:t>
            </a:r>
            <a:r>
              <a:rPr lang="cs-CZ" sz="1400" dirty="0"/>
              <a:t>náboženský dogmatismus a </a:t>
            </a:r>
            <a:r>
              <a:rPr lang="cs-CZ" sz="1400" dirty="0" smtClean="0"/>
              <a:t>autoritářství</a:t>
            </a:r>
          </a:p>
          <a:p>
            <a:pPr lvl="0"/>
            <a:endParaRPr lang="cs-CZ" sz="1400" dirty="0"/>
          </a:p>
          <a:p>
            <a:r>
              <a:rPr lang="cs-CZ" sz="1400" b="1" u="sng" dirty="0" err="1" smtClean="0"/>
              <a:t>Háfez</a:t>
            </a:r>
            <a:r>
              <a:rPr lang="cs-CZ" sz="1400" b="1" u="sng" dirty="0" smtClean="0"/>
              <a:t> – titul: </a:t>
            </a:r>
            <a:r>
              <a:rPr lang="cs-CZ" sz="1400" b="1" u="sng" dirty="0" err="1" smtClean="0"/>
              <a:t>lisánu´l-ghajb</a:t>
            </a:r>
            <a:r>
              <a:rPr lang="cs-CZ" sz="1400" dirty="0" smtClean="0"/>
              <a:t> </a:t>
            </a:r>
            <a:r>
              <a:rPr lang="cs-CZ" sz="1400" dirty="0"/>
              <a:t>– </a:t>
            </a:r>
            <a:r>
              <a:rPr lang="ar-SA" sz="1400" b="1" dirty="0"/>
              <a:t>لِسان‌ُالْغِیْب</a:t>
            </a:r>
            <a:r>
              <a:rPr lang="cs-CZ" sz="1400" b="1" dirty="0"/>
              <a:t>  </a:t>
            </a:r>
            <a:endParaRPr lang="cs-CZ" sz="1400" b="1" dirty="0" smtClean="0"/>
          </a:p>
          <a:p>
            <a:r>
              <a:rPr lang="cs-CZ" sz="1400" dirty="0" smtClean="0"/>
              <a:t>Nelze </a:t>
            </a:r>
            <a:r>
              <a:rPr lang="cs-CZ" sz="1400" dirty="0"/>
              <a:t>směšovat Z představu básnické jednoty s Východní představou, </a:t>
            </a:r>
            <a:r>
              <a:rPr lang="cs-CZ" sz="1400" dirty="0" err="1"/>
              <a:t>ghazelu</a:t>
            </a:r>
            <a:r>
              <a:rPr lang="cs-CZ" sz="1400" dirty="0"/>
              <a:t> naprosto chybí dramatický moment. </a:t>
            </a:r>
          </a:p>
          <a:p>
            <a:pPr lvl="0"/>
            <a:endParaRPr lang="cs-CZ" sz="1400" dirty="0"/>
          </a:p>
          <a:p>
            <a:pPr lvl="0"/>
            <a:endParaRPr lang="cs-CZ" sz="1400" dirty="0"/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1041011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63880" cy="288032"/>
          </a:xfrm>
        </p:spPr>
        <p:txBody>
          <a:bodyPr/>
          <a:lstStyle/>
          <a:p>
            <a:r>
              <a:rPr lang="cs-CZ" sz="2000" dirty="0" smtClean="0"/>
              <a:t>Kritika kněží</a:t>
            </a:r>
            <a:endParaRPr lang="cs-CZ" sz="2000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828600" y="836712"/>
            <a:ext cx="10297144" cy="5904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661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35888" cy="432048"/>
          </a:xfrm>
        </p:spPr>
        <p:txBody>
          <a:bodyPr/>
          <a:lstStyle/>
          <a:p>
            <a:r>
              <a:rPr lang="cs-CZ" dirty="0" smtClean="0"/>
              <a:t>Styl a figury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908720"/>
            <a:ext cx="8663880" cy="5472608"/>
          </a:xfrm>
        </p:spPr>
        <p:txBody>
          <a:bodyPr/>
          <a:lstStyle/>
          <a:p>
            <a:pPr lvl="0"/>
            <a:r>
              <a:rPr lang="cs-CZ" sz="2000" dirty="0" err="1">
                <a:solidFill>
                  <a:srgbClr val="FF0000"/>
                </a:solidFill>
              </a:rPr>
              <a:t>Talmíh</a:t>
            </a:r>
            <a:r>
              <a:rPr lang="cs-CZ" sz="2000" dirty="0">
                <a:solidFill>
                  <a:srgbClr val="FF0000"/>
                </a:solidFill>
              </a:rPr>
              <a:t>  - </a:t>
            </a:r>
            <a:r>
              <a:rPr lang="ar-SA" sz="2000" b="1" dirty="0">
                <a:solidFill>
                  <a:srgbClr val="FF0000"/>
                </a:solidFill>
              </a:rPr>
              <a:t>تلمیح</a:t>
            </a:r>
            <a:r>
              <a:rPr lang="cs-CZ" sz="2000" b="1" dirty="0"/>
              <a:t> – aluze </a:t>
            </a:r>
            <a:endParaRPr lang="cs-CZ" sz="2000" b="1" dirty="0" smtClean="0"/>
          </a:p>
          <a:p>
            <a:pPr lvl="0"/>
            <a:r>
              <a:rPr lang="cs-CZ" sz="2000" b="1" dirty="0" smtClean="0">
                <a:solidFill>
                  <a:srgbClr val="FF0000"/>
                </a:solidFill>
              </a:rPr>
              <a:t>Aliterace</a:t>
            </a:r>
            <a:r>
              <a:rPr lang="cs-CZ" sz="2000" dirty="0" smtClean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– </a:t>
            </a:r>
            <a:r>
              <a:rPr lang="ar-SA" sz="2000" b="1" dirty="0">
                <a:solidFill>
                  <a:srgbClr val="FF0000"/>
                </a:solidFill>
              </a:rPr>
              <a:t>واج آرایی</a:t>
            </a:r>
            <a:r>
              <a:rPr lang="cs-CZ" sz="2000" dirty="0">
                <a:solidFill>
                  <a:srgbClr val="FF0000"/>
                </a:solidFill>
              </a:rPr>
              <a:t>   </a:t>
            </a:r>
            <a:endParaRPr lang="cs-CZ" sz="2000" dirty="0" smtClean="0">
              <a:solidFill>
                <a:srgbClr val="FF0000"/>
              </a:solidFill>
            </a:endParaRPr>
          </a:p>
          <a:p>
            <a:pPr lvl="0"/>
            <a:r>
              <a:rPr lang="cs-CZ" sz="2000" dirty="0" smtClean="0"/>
              <a:t>Př</a:t>
            </a:r>
            <a:r>
              <a:rPr lang="cs-CZ" sz="2000" dirty="0"/>
              <a:t>.: </a:t>
            </a:r>
            <a:r>
              <a:rPr lang="ar-SA" sz="2000" dirty="0"/>
              <a:t>گفتم ای </a:t>
            </a:r>
            <a:r>
              <a:rPr lang="ar-SA" sz="2000" dirty="0">
                <a:solidFill>
                  <a:srgbClr val="00B050"/>
                </a:solidFill>
              </a:rPr>
              <a:t>بخ</a:t>
            </a:r>
            <a:r>
              <a:rPr lang="ar-SA" sz="2000" dirty="0"/>
              <a:t>ت </a:t>
            </a:r>
            <a:r>
              <a:rPr lang="ar-SA" sz="2000" dirty="0">
                <a:solidFill>
                  <a:srgbClr val="00B050"/>
                </a:solidFill>
              </a:rPr>
              <a:t>بخ</a:t>
            </a:r>
            <a:r>
              <a:rPr lang="ar-SA" sz="2000" dirty="0"/>
              <a:t>سبیدی و </a:t>
            </a:r>
            <a:r>
              <a:rPr lang="ar-SA" sz="2000" dirty="0">
                <a:solidFill>
                  <a:srgbClr val="00B050"/>
                </a:solidFill>
              </a:rPr>
              <a:t>خ</a:t>
            </a:r>
            <a:r>
              <a:rPr lang="ar-SA" sz="2000" dirty="0"/>
              <a:t>ورشی</a:t>
            </a:r>
            <a:r>
              <a:rPr lang="ar-SA" sz="2000" dirty="0">
                <a:solidFill>
                  <a:srgbClr val="00B050"/>
                </a:solidFill>
              </a:rPr>
              <a:t>د</a:t>
            </a:r>
            <a:r>
              <a:rPr lang="ar-SA" sz="2000" dirty="0"/>
              <a:t> </a:t>
            </a:r>
            <a:r>
              <a:rPr lang="ar-SA" sz="2000" dirty="0">
                <a:solidFill>
                  <a:srgbClr val="00B050"/>
                </a:solidFill>
              </a:rPr>
              <a:t>د</a:t>
            </a:r>
            <a:r>
              <a:rPr lang="ar-SA" sz="2000" dirty="0"/>
              <a:t>می</a:t>
            </a:r>
            <a:r>
              <a:rPr lang="ar-SA" sz="2000" dirty="0">
                <a:solidFill>
                  <a:srgbClr val="00B050"/>
                </a:solidFill>
              </a:rPr>
              <a:t>د</a:t>
            </a:r>
            <a:endParaRPr lang="cs-CZ" sz="2000" dirty="0">
              <a:solidFill>
                <a:srgbClr val="00B050"/>
              </a:solidFill>
            </a:endParaRPr>
          </a:p>
          <a:p>
            <a:pPr lvl="0"/>
            <a:r>
              <a:rPr lang="cs-CZ" sz="2000" dirty="0" smtClean="0">
                <a:solidFill>
                  <a:srgbClr val="FF0000"/>
                </a:solidFill>
              </a:rPr>
              <a:t>Asonance </a:t>
            </a:r>
            <a:r>
              <a:rPr lang="cs-CZ" sz="2000" dirty="0">
                <a:solidFill>
                  <a:srgbClr val="FF0000"/>
                </a:solidFill>
              </a:rPr>
              <a:t>– </a:t>
            </a:r>
            <a:r>
              <a:rPr lang="ar-SA" sz="2000" b="1" dirty="0">
                <a:solidFill>
                  <a:srgbClr val="FF0000"/>
                </a:solidFill>
              </a:rPr>
              <a:t>نیم </a:t>
            </a:r>
            <a:r>
              <a:rPr lang="ar-SA" sz="2000" b="1" dirty="0" smtClean="0">
                <a:solidFill>
                  <a:srgbClr val="FF0000"/>
                </a:solidFill>
              </a:rPr>
              <a:t>قافیه</a:t>
            </a:r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/>
              <a:t>Př.: </a:t>
            </a:r>
            <a:r>
              <a:rPr lang="ar-SA" sz="2000" dirty="0"/>
              <a:t>یارم چو </a:t>
            </a:r>
            <a:r>
              <a:rPr lang="ar-SA" sz="2000" dirty="0">
                <a:solidFill>
                  <a:srgbClr val="FFFF00"/>
                </a:solidFill>
              </a:rPr>
              <a:t>ق</a:t>
            </a:r>
            <a:r>
              <a:rPr lang="ar-SA" sz="2000" dirty="0">
                <a:solidFill>
                  <a:srgbClr val="00B050"/>
                </a:solidFill>
              </a:rPr>
              <a:t>د</a:t>
            </a:r>
            <a:r>
              <a:rPr lang="ar-SA" sz="2000" dirty="0">
                <a:solidFill>
                  <a:srgbClr val="FFFF00"/>
                </a:solidFill>
              </a:rPr>
              <a:t>ح</a:t>
            </a:r>
            <a:r>
              <a:rPr lang="ar-SA" sz="2000" dirty="0"/>
              <a:t> به </a:t>
            </a:r>
            <a:r>
              <a:rPr lang="ar-SA" sz="2000" dirty="0">
                <a:solidFill>
                  <a:srgbClr val="00B050"/>
                </a:solidFill>
              </a:rPr>
              <a:t>د</a:t>
            </a:r>
            <a:r>
              <a:rPr lang="ar-SA" sz="2000" dirty="0">
                <a:solidFill>
                  <a:srgbClr val="FFFF00"/>
                </a:solidFill>
              </a:rPr>
              <a:t>ست</a:t>
            </a:r>
            <a:r>
              <a:rPr lang="ar-SA" sz="2000" dirty="0"/>
              <a:t> گیر</a:t>
            </a:r>
            <a:r>
              <a:rPr lang="ar-SA" sz="2000" dirty="0">
                <a:solidFill>
                  <a:srgbClr val="00B050"/>
                </a:solidFill>
              </a:rPr>
              <a:t>د</a:t>
            </a:r>
            <a:r>
              <a:rPr lang="cs-CZ" sz="2000" dirty="0"/>
              <a:t>   - asonance i aliterace</a:t>
            </a:r>
          </a:p>
          <a:p>
            <a:pPr lvl="0"/>
            <a:r>
              <a:rPr lang="cs-CZ" sz="2000" dirty="0" smtClean="0">
                <a:solidFill>
                  <a:srgbClr val="FF0000"/>
                </a:solidFill>
              </a:rPr>
              <a:t>Harmonie</a:t>
            </a:r>
            <a:r>
              <a:rPr lang="cs-CZ" sz="2000" dirty="0">
                <a:solidFill>
                  <a:srgbClr val="FF0000"/>
                </a:solidFill>
              </a:rPr>
              <a:t>, symetrie imaginace, souvztažnost – </a:t>
            </a:r>
            <a:r>
              <a:rPr lang="fa-IR" sz="2000" dirty="0">
                <a:solidFill>
                  <a:srgbClr val="FF0000"/>
                </a:solidFill>
              </a:rPr>
              <a:t>تناسب </a:t>
            </a:r>
            <a:r>
              <a:rPr lang="cs-CZ" sz="2000" dirty="0" smtClean="0">
                <a:solidFill>
                  <a:srgbClr val="FF0000"/>
                </a:solidFill>
              </a:rPr>
              <a:t> </a:t>
            </a:r>
          </a:p>
          <a:p>
            <a:pPr lvl="0"/>
            <a:r>
              <a:rPr lang="cs-CZ" sz="2000" dirty="0" smtClean="0"/>
              <a:t>– </a:t>
            </a:r>
            <a:r>
              <a:rPr lang="cs-CZ" sz="2000" dirty="0"/>
              <a:t>např. </a:t>
            </a:r>
            <a:r>
              <a:rPr lang="ar-SA" sz="2000" dirty="0"/>
              <a:t>ماه - خورشید / چشم و ابرو / دست و پا / گل و بلبل</a:t>
            </a:r>
            <a:endParaRPr lang="cs-CZ" sz="2000" dirty="0"/>
          </a:p>
          <a:p>
            <a:pPr lvl="0"/>
            <a:r>
              <a:rPr lang="cs-CZ" sz="2000" dirty="0">
                <a:solidFill>
                  <a:srgbClr val="FF0000"/>
                </a:solidFill>
              </a:rPr>
              <a:t>Významová víceznačnost, </a:t>
            </a:r>
            <a:r>
              <a:rPr lang="cs-CZ" sz="2000" dirty="0" err="1" smtClean="0">
                <a:solidFill>
                  <a:srgbClr val="FF0000"/>
                </a:solidFill>
              </a:rPr>
              <a:t>ambigvita</a:t>
            </a:r>
            <a:r>
              <a:rPr lang="cs-CZ" sz="2000" dirty="0" smtClean="0">
                <a:solidFill>
                  <a:srgbClr val="FF0000"/>
                </a:solidFill>
              </a:rPr>
              <a:t> </a:t>
            </a:r>
            <a:r>
              <a:rPr lang="cs-CZ" sz="2000" dirty="0">
                <a:solidFill>
                  <a:srgbClr val="FF0000"/>
                </a:solidFill>
              </a:rPr>
              <a:t>– </a:t>
            </a:r>
            <a:r>
              <a:rPr lang="cs-CZ" sz="2000" i="1" dirty="0" err="1">
                <a:solidFill>
                  <a:srgbClr val="FF0000"/>
                </a:solidFill>
              </a:rPr>
              <a:t>īhām</a:t>
            </a:r>
            <a:r>
              <a:rPr lang="cs-CZ" sz="2000" i="1" dirty="0">
                <a:solidFill>
                  <a:srgbClr val="FF0000"/>
                </a:solidFill>
              </a:rPr>
              <a:t> </a:t>
            </a:r>
            <a:r>
              <a:rPr lang="ar-SA" sz="2000" b="1" dirty="0">
                <a:solidFill>
                  <a:srgbClr val="FF0000"/>
                </a:solidFill>
              </a:rPr>
              <a:t>ایهام</a:t>
            </a:r>
            <a:r>
              <a:rPr lang="cs-CZ" sz="2000" b="1" dirty="0"/>
              <a:t>   - např. </a:t>
            </a:r>
            <a:r>
              <a:rPr lang="cs-CZ" sz="2000" b="1" dirty="0" err="1"/>
              <a:t>gouhar</a:t>
            </a:r>
            <a:r>
              <a:rPr lang="cs-CZ" sz="2000" b="1" dirty="0"/>
              <a:t> – </a:t>
            </a:r>
            <a:r>
              <a:rPr lang="ar-SA" sz="2000" b="1" dirty="0"/>
              <a:t>گوهر </a:t>
            </a:r>
            <a:r>
              <a:rPr lang="cs-CZ" sz="2000" b="1" dirty="0"/>
              <a:t>– šperk, poklad, perla, podstata, jádro….může to být skrytý šperk, ale i skrytá podstata</a:t>
            </a:r>
            <a:endParaRPr lang="cs-CZ" sz="2000" dirty="0"/>
          </a:p>
          <a:p>
            <a:r>
              <a:rPr lang="cs-CZ" sz="2000" b="1" dirty="0" err="1">
                <a:solidFill>
                  <a:srgbClr val="FF0000"/>
                </a:solidFill>
              </a:rPr>
              <a:t>Fachr</a:t>
            </a:r>
            <a:r>
              <a:rPr lang="cs-CZ" sz="2000" b="1" dirty="0">
                <a:solidFill>
                  <a:srgbClr val="FF0000"/>
                </a:solidFill>
              </a:rPr>
              <a:t> - </a:t>
            </a:r>
            <a:r>
              <a:rPr lang="ar-SA" sz="2000" b="1" dirty="0">
                <a:solidFill>
                  <a:srgbClr val="FF0000"/>
                </a:solidFill>
              </a:rPr>
              <a:t>فخر</a:t>
            </a:r>
            <a:r>
              <a:rPr lang="cs-CZ" sz="2000" dirty="0"/>
              <a:t>  - vychloubání, </a:t>
            </a:r>
            <a:r>
              <a:rPr lang="cs-CZ" sz="2000" dirty="0" smtClean="0"/>
              <a:t>sebechvála</a:t>
            </a:r>
          </a:p>
          <a:p>
            <a:r>
              <a:rPr lang="cs-CZ" sz="2000" dirty="0" err="1" smtClean="0"/>
              <a:t>Qáfije</a:t>
            </a:r>
            <a:r>
              <a:rPr lang="cs-CZ" sz="2000" dirty="0" smtClean="0"/>
              <a:t>, </a:t>
            </a:r>
            <a:r>
              <a:rPr lang="cs-CZ" sz="2000" dirty="0" err="1" smtClean="0"/>
              <a:t>radíf</a:t>
            </a:r>
            <a:r>
              <a:rPr lang="cs-CZ" sz="2000" dirty="0" smtClean="0"/>
              <a:t>, </a:t>
            </a:r>
            <a:r>
              <a:rPr lang="cs-CZ" sz="2000" dirty="0" err="1" smtClean="0"/>
              <a:t>atd</a:t>
            </a:r>
            <a:r>
              <a:rPr lang="cs-CZ" sz="2000" dirty="0" smtClean="0"/>
              <a:t>….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029896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591872" cy="432048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72691" y="1057799"/>
            <a:ext cx="10172831" cy="6574652"/>
          </a:xfrm>
        </p:spPr>
        <p:txBody>
          <a:bodyPr/>
          <a:lstStyle/>
          <a:p>
            <a:r>
              <a:rPr lang="cs-CZ" dirty="0" smtClean="0"/>
              <a:t>L</a:t>
            </a:r>
          </a:p>
          <a:p>
            <a:endParaRPr lang="cs-CZ" dirty="0" smtClean="0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512458" y="137346"/>
            <a:ext cx="10676082" cy="567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لینک به: اگر آن ترک شیرازی به دست آرد دل ما را (۳)"/>
              </a:rPr>
              <a:t>اگر آن ترک شیرازی به دست آرد دل ما را</a:t>
            </a:r>
            <a:r>
              <a:rPr kumimoji="0" lang="cs-CZ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لینک به: اگر آن ترک شیرازی به دست آرد دل ما را (۳)"/>
              </a:rPr>
              <a:t> (</a:t>
            </a:r>
            <a:r>
              <a:rPr kumimoji="0" lang="fa-IR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لینک به: اگر آن ترک شیرازی به دست آرد دل ما را (۳)"/>
              </a:rPr>
              <a:t>۳</a:t>
            </a:r>
            <a:r>
              <a:rPr kumimoji="0" lang="cs-CZ" sz="12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 tooltip="لینک به: اگر آن ترک شیرازی به دست آرد دل ما را (۳)"/>
              </a:rPr>
              <a:t>) </a:t>
            </a:r>
            <a:endParaRPr kumimoji="0" lang="cs-CZ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Obrázek 1" descr="غزل شماره 3 حافظ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1806"/>
            <a:ext cx="8885424" cy="629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512458" y="619559"/>
            <a:ext cx="10676082" cy="4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2414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19864" cy="288032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764704"/>
            <a:ext cx="8748464" cy="6192688"/>
          </a:xfrm>
        </p:spPr>
        <p:txBody>
          <a:bodyPr/>
          <a:lstStyle/>
          <a:p>
            <a:r>
              <a:rPr lang="fa-IR" sz="1800" dirty="0"/>
              <a:t>اگر آن ترک شیرازی به دست آرد دل ما را</a:t>
            </a:r>
          </a:p>
          <a:p>
            <a:r>
              <a:rPr lang="fa-IR" sz="1800" dirty="0"/>
              <a:t>به خال هندویش بخشم سمرقند و بخارا را</a:t>
            </a:r>
          </a:p>
          <a:p>
            <a:r>
              <a:rPr lang="fa-IR" sz="1800" dirty="0"/>
              <a:t>بده ساقی می باقی که در جنت نخواهی یافت</a:t>
            </a:r>
          </a:p>
          <a:p>
            <a:r>
              <a:rPr lang="fa-IR" sz="1800" dirty="0"/>
              <a:t>کنار آب رکن آباد و گلگشت مصلا را</a:t>
            </a:r>
          </a:p>
          <a:p>
            <a:r>
              <a:rPr lang="fa-IR" sz="1800" dirty="0"/>
              <a:t>فغان کاین لولیان شوخ شیرین کار شهرآشوب</a:t>
            </a:r>
          </a:p>
          <a:p>
            <a:r>
              <a:rPr lang="fa-IR" sz="1800" dirty="0"/>
              <a:t>چنان بردند صبر از دل که ترکان خوان یغما را</a:t>
            </a:r>
          </a:p>
          <a:p>
            <a:r>
              <a:rPr lang="fa-IR" sz="1800" dirty="0"/>
              <a:t>ز عشق ناتمام ما جمال یار مستغنی است</a:t>
            </a:r>
          </a:p>
          <a:p>
            <a:r>
              <a:rPr lang="fa-IR" sz="1800" dirty="0"/>
              <a:t>به آب و رنگ و خال و خط چه حاجت روی زیبا را</a:t>
            </a:r>
          </a:p>
          <a:p>
            <a:r>
              <a:rPr lang="fa-IR" sz="1800" dirty="0"/>
              <a:t>من از آن حسن روزافزون که یوسف داشت دانستم</a:t>
            </a:r>
          </a:p>
          <a:p>
            <a:r>
              <a:rPr lang="fa-IR" sz="1800" dirty="0"/>
              <a:t>که عشق از پرده عصمت برون آرد زلیخا را</a:t>
            </a:r>
          </a:p>
          <a:p>
            <a:r>
              <a:rPr lang="fa-IR" sz="1800" dirty="0"/>
              <a:t>اگر دشنام فرمایی و گر نفرین دعا گویم</a:t>
            </a:r>
          </a:p>
          <a:p>
            <a:r>
              <a:rPr lang="fa-IR" sz="1800" dirty="0"/>
              <a:t>جواب تلخ می‌زیبد لب لعل شکرخا را</a:t>
            </a:r>
          </a:p>
          <a:p>
            <a:r>
              <a:rPr lang="fa-IR" sz="1800" dirty="0"/>
              <a:t>نصیحت گوش کن جانا که از جان دوست‌تر دارند</a:t>
            </a:r>
          </a:p>
          <a:p>
            <a:r>
              <a:rPr lang="fa-IR" sz="1800" dirty="0"/>
              <a:t>جوانان سعادتمند پند پیر دانا را</a:t>
            </a:r>
          </a:p>
          <a:p>
            <a:r>
              <a:rPr lang="fa-IR" sz="1800" dirty="0"/>
              <a:t>حدیث از مطرب و می گو و راز دهر کمتر جو</a:t>
            </a:r>
          </a:p>
          <a:p>
            <a:r>
              <a:rPr lang="fa-IR" sz="1800" dirty="0"/>
              <a:t>که کس نگشود و نگشاید به حکمت این معما را</a:t>
            </a:r>
          </a:p>
          <a:p>
            <a:r>
              <a:rPr lang="fa-IR" sz="1800" dirty="0"/>
              <a:t>غزل گفتی و در سفتی بیا و خوش بخوان حافظ</a:t>
            </a:r>
          </a:p>
          <a:p>
            <a:r>
              <a:rPr lang="fa-IR" sz="1800" dirty="0"/>
              <a:t>که بر نظم تو افشاند فلک عقد ثریا را</a:t>
            </a:r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329992962"/>
      </p:ext>
    </p:extLst>
  </p:cSld>
  <p:clrMapOvr>
    <a:masterClrMapping/>
  </p:clrMapOvr>
</p:sld>
</file>

<file path=ppt/theme/theme1.xml><?xml version="1.0" encoding="utf-8"?>
<a:theme xmlns:a="http://schemas.openxmlformats.org/drawingml/2006/main" name="Výchozí návrh">
  <a:themeElements>
    <a:clrScheme name="Výchozí návrh 11">
      <a:dk1>
        <a:srgbClr val="005A58"/>
      </a:dk1>
      <a:lt1>
        <a:srgbClr val="FFFFFF"/>
      </a:lt1>
      <a:dk2>
        <a:srgbClr val="0099CC"/>
      </a:dk2>
      <a:lt2>
        <a:srgbClr val="CCECFF"/>
      </a:lt2>
      <a:accent1>
        <a:srgbClr val="005EAC"/>
      </a:accent1>
      <a:accent2>
        <a:srgbClr val="6D6FC7"/>
      </a:accent2>
      <a:accent3>
        <a:srgbClr val="AACAE2"/>
      </a:accent3>
      <a:accent4>
        <a:srgbClr val="DADADA"/>
      </a:accent4>
      <a:accent5>
        <a:srgbClr val="AAB6D2"/>
      </a:accent5>
      <a:accent6>
        <a:srgbClr val="6264B4"/>
      </a:accent6>
      <a:hlink>
        <a:srgbClr val="99CCFF"/>
      </a:hlink>
      <a:folHlink>
        <a:srgbClr val="CCCCFF"/>
      </a:folHlink>
    </a:clrScheme>
    <a:fontScheme name="Výchozí návrh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3366"/>
        </a:dk1>
        <a:lt1>
          <a:srgbClr val="FFFFFF"/>
        </a:lt1>
        <a:dk2>
          <a:srgbClr val="0099FF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CAFF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777777"/>
        </a:dk1>
        <a:lt1>
          <a:srgbClr val="FFFFFF"/>
        </a:lt1>
        <a:dk2>
          <a:srgbClr val="999C8E"/>
        </a:dk2>
        <a:lt2>
          <a:srgbClr val="D1D1CB"/>
        </a:lt2>
        <a:accent1>
          <a:srgbClr val="658DA9"/>
        </a:accent1>
        <a:accent2>
          <a:srgbClr val="809EA8"/>
        </a:accent2>
        <a:accent3>
          <a:srgbClr val="CACBC6"/>
        </a:accent3>
        <a:accent4>
          <a:srgbClr val="DADADA"/>
        </a:accent4>
        <a:accent5>
          <a:srgbClr val="B8C5D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E6EAD8"/>
        </a:dk1>
        <a:lt1>
          <a:srgbClr val="F4F4E8"/>
        </a:lt1>
        <a:dk2>
          <a:srgbClr val="EAE9DE"/>
        </a:dk2>
        <a:lt2>
          <a:srgbClr val="969696"/>
        </a:lt2>
        <a:accent1>
          <a:srgbClr val="E68B2C"/>
        </a:accent1>
        <a:accent2>
          <a:srgbClr val="F2C977"/>
        </a:accent2>
        <a:accent3>
          <a:srgbClr val="F8F8F2"/>
        </a:accent3>
        <a:accent4>
          <a:srgbClr val="C4C8B8"/>
        </a:accent4>
        <a:accent5>
          <a:srgbClr val="F0C4AC"/>
        </a:accent5>
        <a:accent6>
          <a:srgbClr val="DBB66B"/>
        </a:accent6>
        <a:hlink>
          <a:srgbClr val="980000"/>
        </a:hlink>
        <a:folHlink>
          <a:srgbClr val="6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6289D8"/>
        </a:dk1>
        <a:lt1>
          <a:srgbClr val="FFFFFF"/>
        </a:lt1>
        <a:dk2>
          <a:srgbClr val="99CCFF"/>
        </a:dk2>
        <a:lt2>
          <a:srgbClr val="969696"/>
        </a:lt2>
        <a:accent1>
          <a:srgbClr val="C7DABE"/>
        </a:accent1>
        <a:accent2>
          <a:srgbClr val="FF9966"/>
        </a:accent2>
        <a:accent3>
          <a:srgbClr val="FFFFFF"/>
        </a:accent3>
        <a:accent4>
          <a:srgbClr val="5374B8"/>
        </a:accent4>
        <a:accent5>
          <a:srgbClr val="E0EADB"/>
        </a:accent5>
        <a:accent6>
          <a:srgbClr val="E78A5C"/>
        </a:accent6>
        <a:hlink>
          <a:srgbClr val="A8451A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3E3E5C"/>
        </a:dk1>
        <a:lt1>
          <a:srgbClr val="FFFFFF"/>
        </a:lt1>
        <a:dk2>
          <a:srgbClr val="CCCCFF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E2E2FF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099CC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CAE2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777777"/>
        </a:dk1>
        <a:lt1>
          <a:srgbClr val="FFFFFF"/>
        </a:lt1>
        <a:dk2>
          <a:srgbClr val="FFFFD9"/>
        </a:dk2>
        <a:lt2>
          <a:srgbClr val="EAEAEA"/>
        </a:lt2>
        <a:accent1>
          <a:srgbClr val="0099CC"/>
        </a:accent1>
        <a:accent2>
          <a:srgbClr val="33CCCC"/>
        </a:accent2>
        <a:accent3>
          <a:srgbClr val="FFFFE9"/>
        </a:accent3>
        <a:accent4>
          <a:srgbClr val="DADADA"/>
        </a:accent4>
        <a:accent5>
          <a:srgbClr val="AACAE2"/>
        </a:accent5>
        <a:accent6>
          <a:srgbClr val="2DB9B9"/>
        </a:accent6>
        <a:hlink>
          <a:srgbClr val="FFCC66"/>
        </a:hlink>
        <a:folHlink>
          <a:srgbClr val="CC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969696"/>
        </a:dk1>
        <a:lt1>
          <a:srgbClr val="FFFFFF"/>
        </a:lt1>
        <a:dk2>
          <a:srgbClr val="DDDDDD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7F7F7F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5886B4"/>
        </a:dk1>
        <a:lt1>
          <a:srgbClr val="FFFFFF"/>
        </a:lt1>
        <a:dk2>
          <a:srgbClr val="CDF1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4A7299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5886B4"/>
        </a:dk1>
        <a:lt1>
          <a:srgbClr val="F4F4E8"/>
        </a:lt1>
        <a:dk2>
          <a:srgbClr val="00AAE6"/>
        </a:dk2>
        <a:lt2>
          <a:srgbClr val="808080"/>
        </a:lt2>
        <a:accent1>
          <a:srgbClr val="D0E2F5"/>
        </a:accent1>
        <a:accent2>
          <a:srgbClr val="6699CC"/>
        </a:accent2>
        <a:accent3>
          <a:srgbClr val="F8F8F2"/>
        </a:accent3>
        <a:accent4>
          <a:srgbClr val="4A7299"/>
        </a:accent4>
        <a:accent5>
          <a:srgbClr val="E4EEF9"/>
        </a:accent5>
        <a:accent6>
          <a:srgbClr val="5C8AB9"/>
        </a:accent6>
        <a:hlink>
          <a:srgbClr val="FF6600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005A58"/>
        </a:dk1>
        <a:lt1>
          <a:srgbClr val="FFFFFF"/>
        </a:lt1>
        <a:dk2>
          <a:srgbClr val="0099CC"/>
        </a:dk2>
        <a:lt2>
          <a:srgbClr val="CCECFF"/>
        </a:lt2>
        <a:accent1>
          <a:srgbClr val="005EAC"/>
        </a:accent1>
        <a:accent2>
          <a:srgbClr val="6D6FC7"/>
        </a:accent2>
        <a:accent3>
          <a:srgbClr val="AACAE2"/>
        </a:accent3>
        <a:accent4>
          <a:srgbClr val="DADADA"/>
        </a:accent4>
        <a:accent5>
          <a:srgbClr val="AAB6D2"/>
        </a:accent5>
        <a:accent6>
          <a:srgbClr val="6264B4"/>
        </a:accent6>
        <a:hlink>
          <a:srgbClr val="99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336699"/>
        </a:dk1>
        <a:lt1>
          <a:srgbClr val="FFFFFF"/>
        </a:lt1>
        <a:dk2>
          <a:srgbClr val="99CCFF"/>
        </a:dk2>
        <a:lt2>
          <a:srgbClr val="E3EBF1"/>
        </a:lt2>
        <a:accent1>
          <a:srgbClr val="003399"/>
        </a:accent1>
        <a:accent2>
          <a:srgbClr val="457A8B"/>
        </a:accent2>
        <a:accent3>
          <a:srgbClr val="CAE2FF"/>
        </a:accent3>
        <a:accent4>
          <a:srgbClr val="DADADA"/>
        </a:accent4>
        <a:accent5>
          <a:srgbClr val="AAADCA"/>
        </a:accent5>
        <a:accent6>
          <a:srgbClr val="3E6E7D"/>
        </a:accent6>
        <a:hlink>
          <a:srgbClr val="66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3">
        <a:dk1>
          <a:srgbClr val="003366"/>
        </a:dk1>
        <a:lt1>
          <a:srgbClr val="CCFFFF"/>
        </a:lt1>
        <a:dk2>
          <a:srgbClr val="6699FF"/>
        </a:dk2>
        <a:lt2>
          <a:srgbClr val="0785DB"/>
        </a:lt2>
        <a:accent1>
          <a:srgbClr val="4B78D3"/>
        </a:accent1>
        <a:accent2>
          <a:srgbClr val="00B000"/>
        </a:accent2>
        <a:accent3>
          <a:srgbClr val="B8CAFF"/>
        </a:accent3>
        <a:accent4>
          <a:srgbClr val="AEDADA"/>
        </a:accent4>
        <a:accent5>
          <a:srgbClr val="B1BEE6"/>
        </a:accent5>
        <a:accent6>
          <a:srgbClr val="009F00"/>
        </a:accent6>
        <a:hlink>
          <a:srgbClr val="66CCFF"/>
        </a:hlink>
        <a:folHlink>
          <a:srgbClr val="CC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4">
        <a:dk1>
          <a:srgbClr val="81DEFF"/>
        </a:dk1>
        <a:lt1>
          <a:srgbClr val="FFFFFF"/>
        </a:lt1>
        <a:dk2>
          <a:srgbClr val="CCECFF"/>
        </a:dk2>
        <a:lt2>
          <a:srgbClr val="808080"/>
        </a:lt2>
        <a:accent1>
          <a:srgbClr val="0B6FC1"/>
        </a:accent1>
        <a:accent2>
          <a:srgbClr val="CCCCFF"/>
        </a:accent2>
        <a:accent3>
          <a:srgbClr val="FFFFFF"/>
        </a:accent3>
        <a:accent4>
          <a:srgbClr val="6DBDDA"/>
        </a:accent4>
        <a:accent5>
          <a:srgbClr val="AABBDD"/>
        </a:accent5>
        <a:accent6>
          <a:srgbClr val="B9B9E7"/>
        </a:accent6>
        <a:hlink>
          <a:srgbClr val="3333CC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843E9AA-3B9A-45E3-81B3-9551E3FB24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návrhu Modré želé</Template>
  <TotalTime>290</TotalTime>
  <Words>440</Words>
  <Application>Microsoft Office PowerPoint</Application>
  <PresentationFormat>Předvádění na obrazovce (4:3)</PresentationFormat>
  <Paragraphs>86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4" baseType="lpstr">
      <vt:lpstr>Arial</vt:lpstr>
      <vt:lpstr>Arial Black</vt:lpstr>
      <vt:lpstr>Calibri</vt:lpstr>
      <vt:lpstr>Times New Roman</vt:lpstr>
      <vt:lpstr>Výchozí návrh</vt:lpstr>
      <vt:lpstr>Šamsoddín Mohammad Háfez</vt:lpstr>
      <vt:lpstr>terminologie</vt:lpstr>
      <vt:lpstr>Prezentace aplikace PowerPoint</vt:lpstr>
      <vt:lpstr>Šamsoddín Mohammad Háfez (1315-1390) خواجه شمس‌ُالدّینْ محمّدِ بن بهاءُالدّینْ محمّدْ حافظِ شیرازی </vt:lpstr>
      <vt:lpstr>Díván</vt:lpstr>
      <vt:lpstr>Kritika kněží</vt:lpstr>
      <vt:lpstr>Styl a figury</vt:lpstr>
      <vt:lpstr>Prezentace aplikace PowerPoint</vt:lpstr>
      <vt:lpstr>Prezentace aplikace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Šamsoddín Mohammad Háfez</dc:title>
  <dc:subject/>
  <dc:creator>eva jara</dc:creator>
  <cp:keywords/>
  <dc:description/>
  <cp:lastModifiedBy>eva jara</cp:lastModifiedBy>
  <cp:revision>12</cp:revision>
  <dcterms:created xsi:type="dcterms:W3CDTF">2020-10-12T17:09:26Z</dcterms:created>
  <dcterms:modified xsi:type="dcterms:W3CDTF">2020-10-13T08:32:20Z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TC010721191029</vt:lpwstr>
  </property>
</Properties>
</file>