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6" r:id="rId8"/>
    <p:sldId id="263" r:id="rId9"/>
    <p:sldId id="260" r:id="rId10"/>
    <p:sldId id="370" r:id="rId11"/>
    <p:sldId id="265" r:id="rId12"/>
    <p:sldId id="264" r:id="rId13"/>
    <p:sldId id="267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BA371-B1DA-4025-8965-2D0685D0F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7850C1-585D-4023-AC5D-88BF29889A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1F2BB-1628-471B-8125-74C8F816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0F8992-2734-4618-9632-76CD903B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4C4F3F-D10C-4149-B774-B51B919B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31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E1ECA-D331-4CAD-B7ED-9DB966652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08E8798-1820-495B-9AB5-6E42015DA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15A34A-802C-4A9E-B298-C763AF3F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354F87-ADC9-4BB9-96FD-C632A51A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2448A7-4A94-485E-8233-2BA983A9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72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A42672F-8AE3-4C3E-B66D-AC6E73524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D63723-0E86-431B-A837-8A88A6111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1874BC-40BB-4541-A456-3BD0C53E3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5D4541-1554-4DD8-8E9F-000DEA8F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3138CC-2642-4FFD-A181-BAF6C6FD9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53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970889-7EF4-4083-A317-6BFC9F6DB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BF69DC-48EA-4C5A-A4FE-0A0B3A10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686174-BC1C-410B-9401-911BB4F0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F62756-C064-4DA0-B8F7-55CF9610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36E2A5-78A3-4D46-B608-1F42A647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6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FE2BE-DA8A-4D47-99EC-BCE06CD79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0B83C79-34E6-4CAE-BE94-5054E11A5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9914FC-781C-4DFE-8B09-B85AF2EC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4B6A1-2A14-450D-8855-AB8C0DD0A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834EE-153C-4DD6-8A40-D773FDA60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0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49906-9364-4CC4-B989-8611850C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D5CD87-1208-4D95-9736-D6EE6B086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14076A4-0C41-430B-8713-B196CC126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F4FD7FB-7ED7-4E31-899D-649C4974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7AD32E5-297E-4A62-A462-317E89F7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9988BC-9377-480E-B7C4-E7F2CC7E2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94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BCF813-D6C0-422D-AD4A-4123A6751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A894D0-7929-4099-A8B1-90DC3FB7B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09CA728-0C5A-43AA-83CB-BE882EA86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5D0EBF1-6453-4FFF-984E-F44006334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9A6AEBD-CD4F-42FD-84A9-71852D013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CB4173-0CDB-4C17-9F0E-CBAE0450F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53E1C6-95F8-498E-9B04-2AE7085FB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AE8CE1-A457-42E1-8D63-CE8C81CA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493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202E3-86DD-4804-AE08-4A5895DA0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E446CD8-01E0-4760-91DF-19B683616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2A6A54-EC76-437E-AB45-989B4FEC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82AFFE0-A21E-424A-BA23-13F6B7818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30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722F7E-5B1D-4D74-9C63-5420446E9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58F437-D514-42E4-90D0-B42DACE83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29C11E-B114-4E8F-BE4B-053AAB1A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65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E0984-C08E-4D38-9528-A24666CF5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195FBB-F96F-4C24-9CAD-C5AA0A5C3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283BE7-38CF-4AC5-BBE0-1F98AF4D2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1953F7-59EB-4002-A9ED-FCC29D2F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4D3215-F7C2-4F7E-95F2-67EABB348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26B005-88AA-44DA-B717-0A16534B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77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9C7A8-931A-4454-82E0-0BF2D9C3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9DC1AEA-C9A2-4F65-911C-F931C9172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2DFBAAC-4A58-4ED2-B314-98646626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2A0C77-CA3F-47FB-B8E6-58612643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98BBDE-0FC0-46A6-9012-D37A0AFB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877D74-F6DE-4D4C-98F4-AF13B461A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88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A95AAB-68E8-4FA2-A8B4-16BD71709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6EF1ED-325D-4182-9433-27BF7EE49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1CFB2D4-7594-44A3-B016-0255B4B8F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363BF-34CB-402B-AB5A-84F655F89FCD}" type="datetimeFigureOut">
              <a:rPr lang="cs-CZ" smtClean="0"/>
              <a:t>16.04.2019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23F770-00FE-4F93-88F7-650E192E8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E63E0-34DA-4E3B-8386-058E35019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99BC-A047-438E-B4CB-F9AFCA744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51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3AA06-B4CF-482F-89F9-2F19D90AB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560" y="1041400"/>
            <a:ext cx="10835640" cy="1884680"/>
          </a:xfrm>
        </p:spPr>
        <p:txBody>
          <a:bodyPr>
            <a:normAutofit/>
          </a:bodyPr>
          <a:lstStyle/>
          <a:p>
            <a:r>
              <a:rPr lang="cs-CZ" sz="4800" b="1" dirty="0"/>
              <a:t>Výuka tematických celků: rostlinná buňka, rostlinná pletiva, rostlinné orgány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9CB4C4-FC56-4BF6-BE48-7B0CFB942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cs-CZ" dirty="0"/>
              <a:t>RNDr. Jana </a:t>
            </a:r>
            <a:r>
              <a:rPr lang="cs-CZ" dirty="0" err="1"/>
              <a:t>Skýbová</a:t>
            </a:r>
            <a:r>
              <a:rPr lang="cs-CZ" dirty="0"/>
              <a:t>, </a:t>
            </a:r>
            <a:r>
              <a:rPr lang="cs-CZ" err="1"/>
              <a:t>Ph</a:t>
            </a:r>
            <a:r>
              <a:rPr lang="cs-CZ"/>
              <a:t>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485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3013" y="1567132"/>
            <a:ext cx="994185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Jméno                                                                                          Třída:                 Datum:</a:t>
            </a:r>
          </a:p>
          <a:p>
            <a:pPr algn="ctr">
              <a:spcAft>
                <a:spcPts val="0"/>
              </a:spcAft>
            </a:pPr>
            <a:r>
              <a:rPr lang="cs-C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Laboratorní práce z biologie – botanika</a:t>
            </a:r>
            <a:endParaRPr lang="cs-CZ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Téma: Pozorování rostlinných orgánů – stavba květu</a:t>
            </a:r>
            <a:endParaRPr lang="cs-CZ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Úkoly a pracovní postup:</a:t>
            </a:r>
            <a:endParaRPr lang="cs-CZ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Urči správné názvy rostlin, na kterých rostou semena a plody, se kterými pracuješ.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Nakresli a popiš vnější stavbu květu. Rozlož květ, nakresli a popiš stavbu tyčinek a pestíku.</a:t>
            </a:r>
          </a:p>
          <a:p>
            <a:pPr>
              <a:spcAft>
                <a:spcPts val="0"/>
              </a:spcAft>
            </a:pPr>
            <a:r>
              <a:rPr lang="cs-CZ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Otázky k zodpovězení (do závěrů):</a:t>
            </a:r>
            <a:endParaRPr lang="cs-CZ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Jaký typy květů jsi zkoumal/a (kalich a koruna, okvětí)?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Jaký byl počet tyčinek a pestíků ve zkoumaném květu?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Vyhledej o zkoumané rostlině informace (kde roste) na internetu nebo v literatuře.</a:t>
            </a:r>
          </a:p>
          <a:p>
            <a:pPr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Pomůcky a materiál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květy rostlin, lupa. </a:t>
            </a:r>
          </a:p>
          <a:p>
            <a:pPr>
              <a:spcAft>
                <a:spcPts val="0"/>
              </a:spcAft>
            </a:pP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Vypracování (nákresy, popisy):</a:t>
            </a:r>
            <a:endParaRPr lang="cs-CZ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753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1364"/>
            <a:ext cx="11003280" cy="63308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i="1" dirty="0"/>
              <a:t>Jméno                                                                                          Třída:                 Datum:</a:t>
            </a:r>
          </a:p>
          <a:p>
            <a:pPr marL="0" indent="0">
              <a:buNone/>
            </a:pPr>
            <a:r>
              <a:rPr lang="cs-CZ" b="1" i="1" dirty="0"/>
              <a:t>Laboratorní práce z biologie – botanika pro ZŠ</a:t>
            </a:r>
            <a:endParaRPr lang="cs-CZ" i="1" dirty="0"/>
          </a:p>
          <a:p>
            <a:pPr marL="0" indent="0">
              <a:buNone/>
            </a:pPr>
            <a:r>
              <a:rPr lang="cs-CZ" b="1" i="1" u="sng" dirty="0"/>
              <a:t>Téma: Pozorování rostlinných orgánů – semena a plody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u="sng" dirty="0"/>
              <a:t>Úkoly a pracovní postup:</a:t>
            </a:r>
            <a:endParaRPr lang="cs-CZ" i="1" dirty="0"/>
          </a:p>
          <a:p>
            <a:pPr lvl="0"/>
            <a:r>
              <a:rPr lang="cs-CZ" i="1" dirty="0"/>
              <a:t>Určete správné názvy rostlin, na kterých rostou semena a plody, se kterými pracujete.</a:t>
            </a:r>
          </a:p>
          <a:p>
            <a:pPr lvl="0"/>
            <a:r>
              <a:rPr lang="cs-CZ" i="1" dirty="0"/>
              <a:t>Nakreslete vnější stavbu plodu. Rozkrojte plod a nakreslete vnitřní stavbu plodu a uložení semen v plodu.</a:t>
            </a:r>
          </a:p>
          <a:p>
            <a:pPr marL="0" indent="0">
              <a:buNone/>
            </a:pPr>
            <a:endParaRPr lang="cs-CZ" i="1" u="sng" dirty="0"/>
          </a:p>
          <a:p>
            <a:pPr marL="0" indent="0">
              <a:buNone/>
            </a:pPr>
            <a:r>
              <a:rPr lang="cs-CZ" i="1" u="sng" dirty="0"/>
              <a:t>Otázky k zodpovězení (do závěrů):</a:t>
            </a:r>
            <a:endParaRPr lang="cs-CZ" i="1" dirty="0"/>
          </a:p>
          <a:p>
            <a:pPr lvl="0"/>
            <a:r>
              <a:rPr lang="cs-CZ" i="1" dirty="0"/>
              <a:t>Jaké typy plodů jste zkoumali (suché, dužnaté, peckovice, malvice, bobule, lusk, tobolka, nažka atd.)?</a:t>
            </a:r>
          </a:p>
          <a:p>
            <a:pPr lvl="0"/>
            <a:r>
              <a:rPr lang="cs-CZ" i="1" dirty="0"/>
              <a:t>Jaký byl počet semen a rozložení semen ve zkoumaných plodech?</a:t>
            </a:r>
          </a:p>
          <a:p>
            <a:pPr lvl="0"/>
            <a:r>
              <a:rPr lang="cs-CZ" i="1" dirty="0"/>
              <a:t>V které oblasti světa zkoumaná rostliny roste? Vyhledej na internetu nebo v literatuře.</a:t>
            </a:r>
          </a:p>
          <a:p>
            <a:pPr marL="0" indent="0">
              <a:buNone/>
            </a:pPr>
            <a:r>
              <a:rPr lang="cs-CZ" i="1" dirty="0"/>
              <a:t> </a:t>
            </a:r>
          </a:p>
          <a:p>
            <a:pPr marL="0" indent="0">
              <a:buNone/>
            </a:pPr>
            <a:r>
              <a:rPr lang="cs-CZ" i="1" u="sng" dirty="0"/>
              <a:t>Pomůcky a materiál</a:t>
            </a:r>
            <a:r>
              <a:rPr lang="cs-CZ" i="1" dirty="0"/>
              <a:t>: plody různých rostlin, lupa, nožík. </a:t>
            </a:r>
          </a:p>
          <a:p>
            <a:pPr marL="0" indent="0">
              <a:buNone/>
            </a:pPr>
            <a:r>
              <a:rPr lang="cs-CZ" i="1" dirty="0"/>
              <a:t> </a:t>
            </a:r>
          </a:p>
          <a:p>
            <a:pPr marL="0" indent="0">
              <a:buNone/>
            </a:pPr>
            <a:r>
              <a:rPr lang="cs-CZ" i="1" u="sng" dirty="0"/>
              <a:t>Vypracování: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 </a:t>
            </a:r>
          </a:p>
          <a:p>
            <a:pPr marL="0" indent="0">
              <a:buNone/>
            </a:pPr>
            <a:r>
              <a:rPr lang="cs-CZ" i="1" u="sng" dirty="0"/>
              <a:t>Závěry a odpovědi na otázky: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57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A792F-F61C-4C9B-AF48-CD958470F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243841"/>
            <a:ext cx="11414760" cy="594359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Rostlinné orgány generativní (květ, semeno, plod) - 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C9A65F-1985-43D5-B673-DA8A44C7E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0565"/>
            <a:ext cx="11536680" cy="5233594"/>
          </a:xfrm>
        </p:spPr>
        <p:txBody>
          <a:bodyPr/>
          <a:lstStyle/>
          <a:p>
            <a:r>
              <a:rPr lang="cs-CZ" u="sng" dirty="0"/>
              <a:t>Podrobnější stavba květu </a:t>
            </a:r>
            <a:r>
              <a:rPr lang="cs-CZ" dirty="0"/>
              <a:t>včetně jednotlivých květních částí – spojit s </a:t>
            </a:r>
            <a:r>
              <a:rPr lang="cs-CZ" u="sng" dirty="0"/>
              <a:t>generativním rozmnožováním</a:t>
            </a:r>
          </a:p>
          <a:p>
            <a:r>
              <a:rPr lang="cs-CZ" u="sng" dirty="0"/>
              <a:t>Květy jednopohlavné a oboupohlavné </a:t>
            </a:r>
            <a:r>
              <a:rPr lang="cs-CZ" dirty="0"/>
              <a:t>ve vztahu k rostlinám jednodomým a dvoudomým, příklady</a:t>
            </a:r>
          </a:p>
          <a:p>
            <a:r>
              <a:rPr lang="cs-CZ" u="sng" dirty="0"/>
              <a:t>Květenství</a:t>
            </a:r>
            <a:r>
              <a:rPr lang="cs-CZ" dirty="0"/>
              <a:t> – spojit s plodenstvím, souplodím, příklady</a:t>
            </a:r>
          </a:p>
          <a:p>
            <a:r>
              <a:rPr lang="cs-CZ" dirty="0"/>
              <a:t>Podrobnější třídění semen a plodů – ve vztahu k částem rostliny, za které vznikají (pozor – semenné bobule u nahosemenných rostlin – jalovec, jinan)</a:t>
            </a:r>
          </a:p>
          <a:p>
            <a:r>
              <a:rPr lang="cs-CZ" dirty="0"/>
              <a:t>Obsahové látky v semenech a plodech, význam pro rostlinu, využití člověkem (výživové hodnoty, farmacie atd.) – průřez. Téma výchova ke zdraví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75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45A30-39FC-4B5B-B60B-DB8AC166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81000"/>
            <a:ext cx="11079480" cy="5334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Rozmnožování rostlin -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0451A3-D6DD-49F2-8B47-C9EA3B301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95400"/>
            <a:ext cx="11612880" cy="5333999"/>
          </a:xfrm>
        </p:spPr>
        <p:txBody>
          <a:bodyPr/>
          <a:lstStyle/>
          <a:p>
            <a:r>
              <a:rPr lang="cs-CZ" u="sng" dirty="0"/>
              <a:t>Složité děje </a:t>
            </a:r>
            <a:r>
              <a:rPr lang="cs-CZ" dirty="0"/>
              <a:t>pro ZŠ i SŠ</a:t>
            </a:r>
          </a:p>
          <a:p>
            <a:r>
              <a:rPr lang="cs-CZ" u="sng" dirty="0"/>
              <a:t>Vegetativní rozmnožování </a:t>
            </a:r>
            <a:r>
              <a:rPr lang="cs-CZ" dirty="0"/>
              <a:t>– jednoduché pokusy s vegetativním rozmnožováním pomocí různých částí rostlin</a:t>
            </a:r>
          </a:p>
          <a:p>
            <a:r>
              <a:rPr lang="cs-CZ" u="sng" dirty="0"/>
              <a:t>Generativní rozmnožování </a:t>
            </a:r>
            <a:r>
              <a:rPr lang="cs-CZ" dirty="0"/>
              <a:t>- využijeme videa na přiblížení např. způsobů opylení a opylovačů, využití animací a zjednodušených nákresů pro proces oplození</a:t>
            </a:r>
          </a:p>
          <a:p>
            <a:r>
              <a:rPr lang="cs-CZ" dirty="0"/>
              <a:t>Upozornění na pylové alergie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587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45A30-39FC-4B5B-B60B-DB8AC166A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81000"/>
            <a:ext cx="11079480" cy="5334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Rozmnožování rostlin - 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0451A3-D6DD-49F2-8B47-C9EA3B301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112520"/>
            <a:ext cx="11612880" cy="5516879"/>
          </a:xfrm>
        </p:spPr>
        <p:txBody>
          <a:bodyPr/>
          <a:lstStyle/>
          <a:p>
            <a:r>
              <a:rPr lang="cs-CZ" u="sng" dirty="0"/>
              <a:t>Porovnání vegetativního a generativního rozmnožování </a:t>
            </a:r>
            <a:r>
              <a:rPr lang="cs-CZ" dirty="0"/>
              <a:t>různých vývojových stupňů rostlin</a:t>
            </a:r>
          </a:p>
          <a:p>
            <a:r>
              <a:rPr lang="cs-CZ" u="sng" dirty="0"/>
              <a:t>Vegetativní rozmnožování </a:t>
            </a:r>
            <a:r>
              <a:rPr lang="cs-CZ" dirty="0"/>
              <a:t>– pokusy s vegetativním rozmnožováním pomocí různých částí rostlin s využitím </a:t>
            </a:r>
            <a:r>
              <a:rPr lang="cs-CZ" u="sng" dirty="0"/>
              <a:t>rostlinných fytohormonů </a:t>
            </a:r>
            <a:r>
              <a:rPr lang="cs-CZ" dirty="0"/>
              <a:t>(růstových stimulátorů), ve vztahu k funkci fytohormonů v rostlině</a:t>
            </a:r>
          </a:p>
          <a:p>
            <a:r>
              <a:rPr lang="cs-CZ" dirty="0"/>
              <a:t>Porovnání procesů oplození u nahosemenných a krytosemenných  (využití animací, videí)</a:t>
            </a:r>
          </a:p>
          <a:p>
            <a:r>
              <a:rPr lang="cs-CZ" dirty="0"/>
              <a:t>Uvést, ze kterých částí květu po oplození vzniká plod</a:t>
            </a:r>
          </a:p>
          <a:p>
            <a:r>
              <a:rPr lang="cs-CZ" b="1" u="sng" dirty="0" err="1"/>
              <a:t>Lab</a:t>
            </a:r>
            <a:r>
              <a:rPr lang="cs-CZ" b="1" u="sng" dirty="0"/>
              <a:t>. cvičení </a:t>
            </a:r>
            <a:r>
              <a:rPr lang="cs-CZ" dirty="0"/>
              <a:t>– příprava mikroskopických preparátů pylových zrn (hodnocení tvarů zrn ve vztahu ke způsobu přenosu, příprava preparátů řezů semeníkem v různých fázích vývoje semen a plodů</a:t>
            </a:r>
          </a:p>
          <a:p>
            <a:r>
              <a:rPr lang="cs-CZ" u="sng" dirty="0"/>
              <a:t>Pylové alergie </a:t>
            </a:r>
            <a:r>
              <a:rPr lang="cs-CZ" dirty="0"/>
              <a:t>– mezipředmětová vazba s biologií člověka, výchova ke zdraví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43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ECF79-2522-4134-AAC3-04ACD798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59435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Rostlinná buňka -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AA590-78AA-4B66-920F-3B9E5B443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432560"/>
            <a:ext cx="11490960" cy="5181599"/>
          </a:xfrm>
        </p:spPr>
        <p:txBody>
          <a:bodyPr/>
          <a:lstStyle/>
          <a:p>
            <a:r>
              <a:rPr lang="cs-CZ" dirty="0"/>
              <a:t>Zopakování </a:t>
            </a:r>
            <a:r>
              <a:rPr lang="cs-CZ" u="sng" dirty="0"/>
              <a:t>funkce organel </a:t>
            </a:r>
            <a:r>
              <a:rPr lang="cs-CZ" dirty="0"/>
              <a:t>z obecné biologie</a:t>
            </a:r>
          </a:p>
          <a:p>
            <a:r>
              <a:rPr lang="cs-CZ" u="sng" dirty="0"/>
              <a:t>Porovnání buňky </a:t>
            </a:r>
            <a:r>
              <a:rPr lang="cs-CZ" dirty="0"/>
              <a:t>prokaryotické a eukaryotické, buňky rostlinné, živočišné a buňky hub</a:t>
            </a:r>
          </a:p>
          <a:p>
            <a:r>
              <a:rPr lang="cs-CZ" b="1" u="sng" dirty="0"/>
              <a:t>Téma spojit s laboratorním cvičením </a:t>
            </a:r>
            <a:r>
              <a:rPr lang="cs-CZ" dirty="0"/>
              <a:t>– názornost (příprava reparátů –ukázky různých tvarů rostlinných buněk, přítomnost nebo nepřítomnost různých plastidů, jejich množství v buňce)</a:t>
            </a:r>
          </a:p>
          <a:p>
            <a:r>
              <a:rPr lang="cs-CZ" u="sng" dirty="0"/>
              <a:t>Nácvik laboratorních dovedností </a:t>
            </a:r>
            <a:r>
              <a:rPr lang="cs-CZ" dirty="0"/>
              <a:t>(práce lupou, s mikroskopem, binokulární lupou, preparační soupravou, příprava nativních preparátů), před každou další prací </a:t>
            </a:r>
            <a:r>
              <a:rPr lang="cs-CZ" u="sng" dirty="0"/>
              <a:t>vždy zopakovat postup práce s laboratorní technikou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9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ECF79-2522-4134-AAC3-04ACD798D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59435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Rostlinná buňka - 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AA590-78AA-4B66-920F-3B9E5B443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112520"/>
            <a:ext cx="11490960" cy="5501639"/>
          </a:xfrm>
        </p:spPr>
        <p:txBody>
          <a:bodyPr/>
          <a:lstStyle/>
          <a:p>
            <a:r>
              <a:rPr lang="cs-CZ" u="sng" dirty="0"/>
              <a:t>Zopakování funkce </a:t>
            </a:r>
            <a:r>
              <a:rPr lang="cs-CZ" dirty="0"/>
              <a:t>organel z obecné biologie</a:t>
            </a:r>
          </a:p>
          <a:p>
            <a:r>
              <a:rPr lang="cs-CZ" u="sng" dirty="0"/>
              <a:t>Porovnání</a:t>
            </a:r>
            <a:r>
              <a:rPr lang="cs-CZ" dirty="0"/>
              <a:t> buňky prokaryotické a eukaryotické, buňky rostlinné, živočišné a buňky hub</a:t>
            </a:r>
          </a:p>
          <a:p>
            <a:r>
              <a:rPr lang="cs-CZ" b="1" u="sng" dirty="0"/>
              <a:t>Téma spojit s laboratorním cvičením </a:t>
            </a:r>
            <a:r>
              <a:rPr lang="cs-CZ" dirty="0"/>
              <a:t>– názornost (příprava reparátů –ukázky různých tvarů rostlinných buněk, přítomnost nebo nepřítomnost různých plastidů, jejich množství v buňce, barvení buněk, pozorování buněčného dělení – video atd.</a:t>
            </a:r>
          </a:p>
          <a:p>
            <a:r>
              <a:rPr lang="cs-CZ" u="sng" dirty="0"/>
              <a:t>Nácvik laboratorních dovedností</a:t>
            </a:r>
            <a:r>
              <a:rPr lang="cs-CZ" dirty="0"/>
              <a:t> (práce lupou, s mikroskopem, binokulární lupou, preparační soupravou, příprava nativních i trvalých preparátů)</a:t>
            </a:r>
          </a:p>
          <a:p>
            <a:r>
              <a:rPr lang="cs-CZ" u="sng" dirty="0"/>
              <a:t>Důraz na praktické využití buněčné biologie </a:t>
            </a:r>
            <a:r>
              <a:rPr lang="cs-CZ" dirty="0"/>
              <a:t>– využití obsahových látek v rostlinné  buňce, např. sekundární metabolity ve farmacii</a:t>
            </a:r>
          </a:p>
        </p:txBody>
      </p:sp>
    </p:spTree>
    <p:extLst>
      <p:ext uri="{BB962C8B-B14F-4D97-AF65-F5344CB8AC3E}">
        <p14:creationId xmlns:p14="http://schemas.microsoft.com/office/powerpoint/2010/main" val="3654888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A155D-F709-4391-896B-227F4F5C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6858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Rostlinná pletiva -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D957C-C72C-4867-9BF5-41F74EA0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03960"/>
            <a:ext cx="11582400" cy="5486400"/>
          </a:xfrm>
        </p:spPr>
        <p:txBody>
          <a:bodyPr/>
          <a:lstStyle/>
          <a:p>
            <a:r>
              <a:rPr lang="cs-CZ" dirty="0"/>
              <a:t>Učíme velmi </a:t>
            </a:r>
            <a:r>
              <a:rPr lang="cs-CZ" u="sng" dirty="0"/>
              <a:t>stručně a na konkrétních příkladech, včetně praktického využití</a:t>
            </a:r>
          </a:p>
          <a:p>
            <a:r>
              <a:rPr lang="cs-CZ" dirty="0"/>
              <a:t>Možnost </a:t>
            </a:r>
            <a:r>
              <a:rPr lang="cs-CZ" u="sng" dirty="0"/>
              <a:t>využít pohádky, příběhy </a:t>
            </a:r>
            <a:r>
              <a:rPr lang="cs-CZ" dirty="0"/>
              <a:t>(Jak krteček ke kalhotkám přišel – sklerenchymatická pletiva ve stoncích lnu, O Alence a sedmi krkavcích - sklerenchymatická pletiva ve stoncích kopřiv)</a:t>
            </a:r>
          </a:p>
          <a:p>
            <a:r>
              <a:rPr lang="cs-CZ" u="sng" dirty="0"/>
              <a:t>Žláznaté </a:t>
            </a:r>
            <a:r>
              <a:rPr lang="cs-CZ" u="sng" dirty="0" err="1"/>
              <a:t>tichomy</a:t>
            </a:r>
            <a:r>
              <a:rPr lang="cs-CZ" u="sng" dirty="0"/>
              <a:t> rostlin </a:t>
            </a:r>
            <a:r>
              <a:rPr lang="cs-CZ" dirty="0"/>
              <a:t>– využití bylin jako léčivky a koření  (žláznaté </a:t>
            </a:r>
            <a:r>
              <a:rPr lang="cs-CZ" dirty="0" err="1"/>
              <a:t>trichomy</a:t>
            </a:r>
            <a:r>
              <a:rPr lang="cs-CZ" dirty="0"/>
              <a:t>), </a:t>
            </a:r>
          </a:p>
          <a:p>
            <a:r>
              <a:rPr lang="cs-CZ" u="sng" dirty="0" err="1"/>
              <a:t>Trichomy</a:t>
            </a:r>
            <a:r>
              <a:rPr lang="cs-CZ" u="sng" dirty="0"/>
              <a:t> na semenech bavlníku </a:t>
            </a:r>
            <a:r>
              <a:rPr lang="cs-CZ" dirty="0"/>
              <a:t>– využití v textilním průmyslu</a:t>
            </a:r>
          </a:p>
          <a:p>
            <a:r>
              <a:rPr lang="cs-CZ" u="sng" dirty="0" err="1"/>
              <a:t>Sklerenchynatické</a:t>
            </a:r>
            <a:r>
              <a:rPr lang="cs-CZ" u="sng" dirty="0"/>
              <a:t> pletivo </a:t>
            </a:r>
            <a:r>
              <a:rPr lang="cs-CZ" dirty="0"/>
              <a:t>–ochrana semen např. třešně, broskve, ořešáku vlašského</a:t>
            </a:r>
          </a:p>
        </p:txBody>
      </p:sp>
    </p:spTree>
    <p:extLst>
      <p:ext uri="{BB962C8B-B14F-4D97-AF65-F5344CB8AC3E}">
        <p14:creationId xmlns:p14="http://schemas.microsoft.com/office/powerpoint/2010/main" val="328061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A155D-F709-4391-896B-227F4F5C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6858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Rostlinná pletiva - 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FD957C-C72C-4867-9BF5-41F74EA0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219200"/>
            <a:ext cx="11582400" cy="5471160"/>
          </a:xfrm>
        </p:spPr>
        <p:txBody>
          <a:bodyPr/>
          <a:lstStyle/>
          <a:p>
            <a:r>
              <a:rPr lang="cs-CZ" dirty="0"/>
              <a:t>Pro studenty </a:t>
            </a:r>
            <a:r>
              <a:rPr lang="cs-CZ" u="sng" dirty="0"/>
              <a:t>obtížná a méně atraktivní </a:t>
            </a:r>
            <a:r>
              <a:rPr lang="cs-CZ" dirty="0"/>
              <a:t>část učiva botaniky, </a:t>
            </a:r>
          </a:p>
          <a:p>
            <a:r>
              <a:rPr lang="cs-CZ" dirty="0"/>
              <a:t>Problematika zpracovaná </a:t>
            </a:r>
            <a:r>
              <a:rPr lang="cs-CZ" u="sng" dirty="0"/>
              <a:t>v učebnicích ne zcela přehledně</a:t>
            </a:r>
            <a:r>
              <a:rPr lang="cs-CZ" dirty="0"/>
              <a:t>, s malým množstvím konkrétních příkladů (doplnit ve výuce i v rámci </a:t>
            </a:r>
            <a:r>
              <a:rPr lang="cs-CZ" dirty="0" err="1"/>
              <a:t>lab</a:t>
            </a:r>
            <a:r>
              <a:rPr lang="cs-CZ" dirty="0"/>
              <a:t>. cvičení)</a:t>
            </a:r>
          </a:p>
          <a:p>
            <a:r>
              <a:rPr lang="cs-CZ" u="sng" dirty="0"/>
              <a:t>Problematická část </a:t>
            </a:r>
            <a:r>
              <a:rPr lang="cs-CZ" dirty="0"/>
              <a:t>– vodivá pletiva, primární a sekundární meristémy</a:t>
            </a:r>
          </a:p>
          <a:p>
            <a:r>
              <a:rPr lang="cs-CZ" dirty="0"/>
              <a:t>Látka vyžaduje </a:t>
            </a:r>
            <a:r>
              <a:rPr lang="cs-CZ" u="sng" dirty="0"/>
              <a:t>několik výukových hodin </a:t>
            </a:r>
            <a:r>
              <a:rPr lang="cs-CZ" dirty="0"/>
              <a:t>(nutno zpřehlednit, uvádět více konkrétních příkladů pro žáky známých rostlin)</a:t>
            </a:r>
          </a:p>
          <a:p>
            <a:r>
              <a:rPr lang="cs-CZ" u="sng" dirty="0"/>
              <a:t>Uvádět praktické využití pletiv </a:t>
            </a:r>
            <a:r>
              <a:rPr lang="cs-CZ" dirty="0"/>
              <a:t>(např. využití vodivých pletiv, sklerenchymů, žláznatých </a:t>
            </a:r>
            <a:r>
              <a:rPr lang="cs-CZ" dirty="0" err="1"/>
              <a:t>trichomů</a:t>
            </a:r>
            <a:r>
              <a:rPr lang="cs-CZ" dirty="0"/>
              <a:t>)</a:t>
            </a:r>
          </a:p>
          <a:p>
            <a:r>
              <a:rPr lang="cs-CZ" b="1" u="sng" dirty="0" err="1"/>
              <a:t>Lab</a:t>
            </a:r>
            <a:r>
              <a:rPr lang="cs-CZ" b="1" u="sng" dirty="0"/>
              <a:t>. cvičení </a:t>
            </a:r>
            <a:r>
              <a:rPr lang="cs-CZ" dirty="0"/>
              <a:t>– příprava nativních preparátů různých typů pletiv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626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54609-1E68-4ACE-9BEE-61082E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58588"/>
            <a:ext cx="11125200" cy="7691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Rostlinné orgány vegetativní (kořen, stonek, list) -ZŠ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EE8DCA-D809-4457-8019-EB798ABDC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622612"/>
            <a:ext cx="11399520" cy="5098227"/>
          </a:xfrm>
        </p:spPr>
        <p:txBody>
          <a:bodyPr/>
          <a:lstStyle/>
          <a:p>
            <a:r>
              <a:rPr lang="cs-CZ" dirty="0"/>
              <a:t>Soustředit se na </a:t>
            </a:r>
            <a:r>
              <a:rPr lang="cs-CZ" u="sng" dirty="0"/>
              <a:t>základní stavbu těla </a:t>
            </a:r>
            <a:r>
              <a:rPr lang="cs-CZ" dirty="0"/>
              <a:t>rostliny (kořen, stonek, list)</a:t>
            </a:r>
          </a:p>
          <a:p>
            <a:r>
              <a:rPr lang="cs-CZ" dirty="0"/>
              <a:t>Uvádět </a:t>
            </a:r>
            <a:r>
              <a:rPr lang="cs-CZ" u="sng" dirty="0"/>
              <a:t>funkci orgánu </a:t>
            </a:r>
            <a:r>
              <a:rPr lang="cs-CZ" dirty="0"/>
              <a:t>pro život rostliny</a:t>
            </a:r>
          </a:p>
          <a:p>
            <a:r>
              <a:rPr lang="cs-CZ" dirty="0"/>
              <a:t>V závěru tematického celku uvádět </a:t>
            </a:r>
            <a:r>
              <a:rPr lang="cs-CZ" u="sng" dirty="0"/>
              <a:t>využití kořene, stonku a listu člověkem</a:t>
            </a:r>
          </a:p>
          <a:p>
            <a:r>
              <a:rPr lang="cs-CZ" dirty="0"/>
              <a:t>Poukázat na některé </a:t>
            </a:r>
            <a:r>
              <a:rPr lang="cs-CZ" u="sng" dirty="0"/>
              <a:t>přeměny (metamorfózy)</a:t>
            </a:r>
            <a:r>
              <a:rPr lang="cs-CZ" dirty="0"/>
              <a:t> rostlinných orgánů, jejich význam pro rostlinu, praktické využití člověkem</a:t>
            </a:r>
          </a:p>
          <a:p>
            <a:r>
              <a:rPr lang="cs-CZ" b="1" u="sng" dirty="0"/>
              <a:t>Praktické aktivity </a:t>
            </a:r>
            <a:r>
              <a:rPr lang="cs-CZ" dirty="0"/>
              <a:t>– porovnání kořenových systémů, typů stonku a listů jednoděložných a dvouděložných rostlin</a:t>
            </a:r>
          </a:p>
        </p:txBody>
      </p:sp>
    </p:spTree>
    <p:extLst>
      <p:ext uri="{BB962C8B-B14F-4D97-AF65-F5344CB8AC3E}">
        <p14:creationId xmlns:p14="http://schemas.microsoft.com/office/powerpoint/2010/main" val="3849385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365760"/>
            <a:ext cx="11170920" cy="6263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i="1" dirty="0"/>
              <a:t>PROJEKT pro ŽŠ – NEPOHLAVNÍ ROZMNOŽOVÁNÍ ROSTLIN ŘÍZKOVÁNÍM</a:t>
            </a:r>
            <a:endParaRPr lang="cs-CZ" i="1" dirty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b="1" i="1" dirty="0"/>
              <a:t>Jméno a příjmení</a:t>
            </a:r>
            <a:r>
              <a:rPr lang="cs-CZ" i="1" dirty="0"/>
              <a:t>:                                                                                             </a:t>
            </a:r>
            <a:r>
              <a:rPr lang="cs-CZ" b="1" i="1" dirty="0"/>
              <a:t>Třída:</a:t>
            </a:r>
            <a:endParaRPr lang="cs-CZ" i="1" dirty="0"/>
          </a:p>
          <a:p>
            <a:pPr marL="0" indent="0">
              <a:buNone/>
            </a:pPr>
            <a:r>
              <a:rPr lang="cs-CZ" b="1" i="1" dirty="0"/>
              <a:t>Datum započetí pokusu: </a:t>
            </a:r>
            <a:endParaRPr lang="cs-CZ" i="1" dirty="0"/>
          </a:p>
          <a:p>
            <a:pPr marL="0" indent="0">
              <a:buNone/>
            </a:pPr>
            <a:r>
              <a:rPr lang="cs-CZ" b="1" i="1" dirty="0"/>
              <a:t>Úkol:</a:t>
            </a:r>
            <a:r>
              <a:rPr lang="cs-CZ" i="1" dirty="0"/>
              <a:t> Pokuste se o nepohlavní rozmnožování rostlin řízkováním. Průběh zapište do tabulky. </a:t>
            </a:r>
          </a:p>
          <a:p>
            <a:pPr marL="0" indent="0">
              <a:buNone/>
            </a:pPr>
            <a:r>
              <a:rPr lang="cs-CZ" b="1" i="1" dirty="0"/>
              <a:t>Postup:</a:t>
            </a:r>
            <a:endParaRPr lang="cs-CZ" i="1" dirty="0"/>
          </a:p>
          <a:p>
            <a:pPr lvl="0"/>
            <a:r>
              <a:rPr lang="cs-CZ" i="1" dirty="0"/>
              <a:t>Uřízněte kousky stonků tří různých druhů pokojových rostlin. Od každého druhu rostliny odeberte 2 stonkové řízky.</a:t>
            </a:r>
          </a:p>
          <a:p>
            <a:pPr lvl="0"/>
            <a:r>
              <a:rPr lang="cs-CZ" i="1" dirty="0"/>
              <a:t>Každý stonkový řízek dejte do sklenice s vodou.</a:t>
            </a:r>
          </a:p>
          <a:p>
            <a:pPr lvl="0"/>
            <a:r>
              <a:rPr lang="cs-CZ" i="1" dirty="0"/>
              <a:t>Každý z dvojice řízků z jedné rostliny umístěte do jiných podmínek.</a:t>
            </a:r>
          </a:p>
          <a:p>
            <a:pPr lvl="0"/>
            <a:r>
              <a:rPr lang="cs-CZ" i="1" dirty="0"/>
              <a:t>Do tabulky zapisujte svá pozorování.</a:t>
            </a:r>
          </a:p>
          <a:p>
            <a:pPr lvl="0"/>
            <a:r>
              <a:rPr lang="cs-CZ" i="1" dirty="0"/>
              <a:t>Udělejte závěry svého pozorování – napište, co jste zjistili..</a:t>
            </a:r>
          </a:p>
          <a:p>
            <a:pPr marL="0" indent="0">
              <a:buNone/>
            </a:pPr>
            <a:endParaRPr lang="cs-CZ" b="1" i="1" u="sng" dirty="0"/>
          </a:p>
          <a:p>
            <a:pPr marL="0" indent="0">
              <a:buNone/>
            </a:pPr>
            <a:r>
              <a:rPr lang="cs-CZ" b="1" i="1" u="sng" dirty="0"/>
              <a:t>Závěry (co jsem zjistil/a):</a:t>
            </a:r>
            <a:endParaRPr lang="cs-CZ" i="1" dirty="0"/>
          </a:p>
          <a:p>
            <a:pPr marL="0" indent="0">
              <a:buNone/>
            </a:pPr>
            <a:endParaRPr lang="cs-CZ" b="1" i="1" u="sng" dirty="0"/>
          </a:p>
          <a:p>
            <a:pPr marL="0" indent="0">
              <a:buNone/>
            </a:pPr>
            <a:r>
              <a:rPr lang="cs-CZ" b="1" i="1" u="sng" dirty="0"/>
              <a:t>Otázky k zodpovězení: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86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54609-1E68-4ACE-9BEE-61082E9A1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37161"/>
            <a:ext cx="11353800" cy="67055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Rostlinné orgány vegetativní (kořen, stonek, list) - 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EE8DCA-D809-4457-8019-EB798ABDC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11353800" cy="5120641"/>
          </a:xfrm>
        </p:spPr>
        <p:txBody>
          <a:bodyPr>
            <a:normAutofit lnSpcReduction="10000"/>
          </a:bodyPr>
          <a:lstStyle/>
          <a:p>
            <a:r>
              <a:rPr lang="cs-CZ" sz="2600" dirty="0">
                <a:cs typeface="Times New Roman" panose="02020603050405020304" pitchFamily="18" charset="0"/>
              </a:rPr>
              <a:t>Uvést </a:t>
            </a:r>
            <a:r>
              <a:rPr lang="cs-CZ" sz="2600" u="sng" dirty="0">
                <a:cs typeface="Times New Roman" panose="02020603050405020304" pitchFamily="18" charset="0"/>
              </a:rPr>
              <a:t>funkci v rostlinném těle</a:t>
            </a:r>
            <a:r>
              <a:rPr lang="cs-CZ" sz="2600" dirty="0">
                <a:cs typeface="Times New Roman" panose="02020603050405020304" pitchFamily="18" charset="0"/>
              </a:rPr>
              <a:t>, stavbu vnější, vnitřní, metamorfózy, využití člověkem</a:t>
            </a:r>
          </a:p>
          <a:p>
            <a:r>
              <a:rPr lang="cs-CZ" sz="2600" u="sng" dirty="0">
                <a:cs typeface="Times New Roman" panose="02020603050405020304" pitchFamily="18" charset="0"/>
              </a:rPr>
              <a:t>Typy kořenových systémů dvouděložných a jednoděložných </a:t>
            </a:r>
            <a:r>
              <a:rPr lang="cs-CZ" sz="2600" dirty="0">
                <a:cs typeface="Times New Roman" panose="02020603050405020304" pitchFamily="18" charset="0"/>
              </a:rPr>
              <a:t>(na příkladech a ukázkách, včetně hlízkovitých bakterií bobovitých rostlin)</a:t>
            </a:r>
          </a:p>
          <a:p>
            <a:r>
              <a:rPr lang="cs-CZ" sz="2600" dirty="0">
                <a:cs typeface="Times New Roman" panose="02020603050405020304" pitchFamily="18" charset="0"/>
              </a:rPr>
              <a:t>Důraz na </a:t>
            </a:r>
            <a:r>
              <a:rPr lang="cs-CZ" sz="2600" u="sng" dirty="0">
                <a:cs typeface="Times New Roman" panose="02020603050405020304" pitchFamily="18" charset="0"/>
              </a:rPr>
              <a:t>kladný </a:t>
            </a:r>
            <a:r>
              <a:rPr lang="cs-CZ" sz="2600" u="sng" dirty="0" err="1">
                <a:cs typeface="Times New Roman" panose="02020603050405020304" pitchFamily="18" charset="0"/>
              </a:rPr>
              <a:t>gravitropismus</a:t>
            </a:r>
            <a:r>
              <a:rPr lang="cs-CZ" sz="2600" u="sng" dirty="0">
                <a:cs typeface="Times New Roman" panose="02020603050405020304" pitchFamily="18" charset="0"/>
              </a:rPr>
              <a:t> kořene a záporný </a:t>
            </a:r>
            <a:r>
              <a:rPr lang="cs-CZ" sz="2600" u="sng" dirty="0" err="1">
                <a:cs typeface="Times New Roman" panose="02020603050405020304" pitchFamily="18" charset="0"/>
              </a:rPr>
              <a:t>gravitropismus</a:t>
            </a:r>
            <a:r>
              <a:rPr lang="cs-CZ" sz="2600" u="sng" dirty="0">
                <a:cs typeface="Times New Roman" panose="02020603050405020304" pitchFamily="18" charset="0"/>
              </a:rPr>
              <a:t> stonku </a:t>
            </a:r>
            <a:r>
              <a:rPr lang="cs-CZ" sz="2600" dirty="0">
                <a:cs typeface="Times New Roman" panose="02020603050405020304" pitchFamily="18" charset="0"/>
              </a:rPr>
              <a:t>(praktické cvičení: vodorovně položený květináč s rostlinou - dlouhodobé pozorování, příklady </a:t>
            </a:r>
            <a:r>
              <a:rPr lang="cs-CZ" sz="2600" dirty="0" err="1">
                <a:cs typeface="Times New Roman" panose="02020603050405020304" pitchFamily="18" charset="0"/>
              </a:rPr>
              <a:t>gravitropismu</a:t>
            </a:r>
            <a:r>
              <a:rPr lang="cs-CZ" sz="2600" dirty="0">
                <a:cs typeface="Times New Roman" panose="02020603050405020304" pitchFamily="18" charset="0"/>
              </a:rPr>
              <a:t> v přírodě )</a:t>
            </a:r>
          </a:p>
          <a:p>
            <a:r>
              <a:rPr lang="cs-CZ" sz="2600" u="sng" dirty="0">
                <a:cs typeface="Times New Roman" panose="02020603050405020304" pitchFamily="18" charset="0"/>
              </a:rPr>
              <a:t>Typy žilnatiny jednoděložných a dvouděložných </a:t>
            </a:r>
            <a:r>
              <a:rPr lang="cs-CZ" sz="2600" dirty="0">
                <a:cs typeface="Times New Roman" panose="02020603050405020304" pitchFamily="18" charset="0"/>
              </a:rPr>
              <a:t>(ukázky listů, nákres, pozor na žilnatinu jitrocele)</a:t>
            </a:r>
          </a:p>
          <a:p>
            <a:r>
              <a:rPr lang="cs-CZ" sz="2600" u="sng" dirty="0">
                <a:cs typeface="Times New Roman" panose="02020603050405020304" pitchFamily="18" charset="0"/>
              </a:rPr>
              <a:t>Typy listů </a:t>
            </a:r>
            <a:r>
              <a:rPr lang="cs-CZ" sz="2600" dirty="0">
                <a:cs typeface="Times New Roman" panose="02020603050405020304" pitchFamily="18" charset="0"/>
              </a:rPr>
              <a:t>(ukázky jednoduchých a složených listů, řapíkatých a </a:t>
            </a:r>
            <a:r>
              <a:rPr lang="cs-CZ" sz="2600" dirty="0" err="1">
                <a:cs typeface="Times New Roman" panose="02020603050405020304" pitchFamily="18" charset="0"/>
              </a:rPr>
              <a:t>bezřapíkatých</a:t>
            </a:r>
            <a:r>
              <a:rPr lang="cs-CZ" sz="2600" dirty="0">
                <a:cs typeface="Times New Roman" panose="02020603050405020304" pitchFamily="18" charset="0"/>
              </a:rPr>
              <a:t>)</a:t>
            </a:r>
          </a:p>
          <a:p>
            <a:r>
              <a:rPr lang="cs-CZ" sz="2600" u="sng" dirty="0">
                <a:cs typeface="Times New Roman" panose="02020603050405020304" pitchFamily="18" charset="0"/>
              </a:rPr>
              <a:t>Vysvětlení a demonstrace pojmů </a:t>
            </a:r>
            <a:r>
              <a:rPr lang="cs-CZ" sz="2600" dirty="0">
                <a:cs typeface="Times New Roman" panose="02020603050405020304" pitchFamily="18" charset="0"/>
              </a:rPr>
              <a:t>etiolované rostliny, panašované rostliny (části rostlin)</a:t>
            </a:r>
          </a:p>
          <a:p>
            <a:r>
              <a:rPr lang="cs-CZ" sz="2600" b="1" u="sng" dirty="0" err="1">
                <a:cs typeface="Times New Roman" panose="02020603050405020304" pitchFamily="18" charset="0"/>
              </a:rPr>
              <a:t>Lab</a:t>
            </a:r>
            <a:r>
              <a:rPr lang="cs-CZ" sz="2600" b="1" u="sng" dirty="0">
                <a:cs typeface="Times New Roman" panose="02020603050405020304" pitchFamily="18" charset="0"/>
              </a:rPr>
              <a:t>. cvičení </a:t>
            </a:r>
            <a:r>
              <a:rPr lang="cs-CZ" sz="2600" dirty="0">
                <a:cs typeface="Times New Roman" panose="02020603050405020304" pitchFamily="18" charset="0"/>
              </a:rPr>
              <a:t>– příprava preparátů řezů rostlinným tělem (příčné i podélné)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39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A792F-F61C-4C9B-AF48-CD958470F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243841"/>
            <a:ext cx="11414760" cy="716279"/>
          </a:xfrm>
        </p:spPr>
        <p:txBody>
          <a:bodyPr>
            <a:normAutofit/>
          </a:bodyPr>
          <a:lstStyle/>
          <a:p>
            <a:r>
              <a:rPr lang="cs-CZ" sz="4000" b="1" dirty="0"/>
              <a:t>Rostlinné orgány generativní (květ, semeno, plod) - ZŠ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C9A65F-1985-43D5-B673-DA8A44C7E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960120"/>
            <a:ext cx="11414760" cy="5654039"/>
          </a:xfrm>
        </p:spPr>
        <p:txBody>
          <a:bodyPr>
            <a:normAutofit fontScale="92500" lnSpcReduction="10000"/>
          </a:bodyPr>
          <a:lstStyle/>
          <a:p>
            <a:r>
              <a:rPr lang="cs-CZ" u="sng" dirty="0"/>
              <a:t>Význam a funkce </a:t>
            </a:r>
            <a:r>
              <a:rPr lang="cs-CZ" dirty="0"/>
              <a:t>květu pro rostlinu a pro člověka</a:t>
            </a:r>
          </a:p>
          <a:p>
            <a:r>
              <a:rPr lang="cs-CZ" u="sng" dirty="0"/>
              <a:t>Stavba květu </a:t>
            </a:r>
            <a:r>
              <a:rPr lang="cs-CZ" dirty="0"/>
              <a:t>-  základní části, můžeme spojit s generativním rozmnožováním, vznikem semen a plodů</a:t>
            </a:r>
          </a:p>
          <a:p>
            <a:r>
              <a:rPr lang="cs-CZ" dirty="0"/>
              <a:t>Zdůrazníme </a:t>
            </a:r>
            <a:r>
              <a:rPr lang="cs-CZ" u="sng" dirty="0"/>
              <a:t>funkci </a:t>
            </a:r>
            <a:r>
              <a:rPr lang="cs-CZ" u="sng" dirty="0" err="1"/>
              <a:t>nektárií</a:t>
            </a:r>
            <a:r>
              <a:rPr lang="cs-CZ" u="sng" dirty="0"/>
              <a:t> </a:t>
            </a:r>
            <a:r>
              <a:rPr lang="cs-CZ" dirty="0"/>
              <a:t>v květech, spojíme s </a:t>
            </a:r>
            <a:r>
              <a:rPr lang="cs-CZ" u="sng" dirty="0"/>
              <a:t>funkcí opylovačů </a:t>
            </a:r>
          </a:p>
          <a:p>
            <a:r>
              <a:rPr lang="cs-CZ" u="sng" dirty="0"/>
              <a:t>Květenství a typy květenství</a:t>
            </a:r>
            <a:r>
              <a:rPr lang="cs-CZ" dirty="0"/>
              <a:t> – využijeme praktické ukázky a  schematické nákresy, můžeme spojit se vznikem souplodí a plodenství </a:t>
            </a:r>
            <a:endParaRPr lang="cs-CZ" u="sng" dirty="0"/>
          </a:p>
          <a:p>
            <a:r>
              <a:rPr lang="cs-CZ" b="1" u="sng" dirty="0" err="1"/>
              <a:t>Lab</a:t>
            </a:r>
            <a:r>
              <a:rPr lang="cs-CZ" b="1" u="sng" dirty="0"/>
              <a:t>. cvičení </a:t>
            </a:r>
            <a:r>
              <a:rPr lang="cs-CZ" dirty="0"/>
              <a:t>(samostatná práce, dvojice) – základní stavba květu, porovnání 2 typů květů (tulipán – okvětí, prvosenka – kalich a koruna), </a:t>
            </a:r>
          </a:p>
          <a:p>
            <a:r>
              <a:rPr lang="cs-CZ" u="sng" dirty="0"/>
              <a:t>Pozor na pylové alergiky </a:t>
            </a:r>
            <a:r>
              <a:rPr lang="cs-CZ" dirty="0"/>
              <a:t>– při práci s květem je možno rozložený květ na papíru přelepit průhlednou izolepou, vložit do fólie apod.</a:t>
            </a:r>
          </a:p>
          <a:p>
            <a:r>
              <a:rPr lang="cs-CZ" u="sng" dirty="0"/>
              <a:t>Semena a plody </a:t>
            </a:r>
            <a:r>
              <a:rPr lang="cs-CZ" dirty="0"/>
              <a:t>– práce s materiály, třídění, využití tropických semen a plodů (pozor na avokádo  - jednosemenná bobule, upozornění na vyšlechtěné  bezsemenné bobule – banán, citrusy víno)</a:t>
            </a:r>
          </a:p>
          <a:p>
            <a:r>
              <a:rPr lang="cs-CZ" u="sng" dirty="0"/>
              <a:t>Využití semen a plodů člověkem </a:t>
            </a:r>
            <a:r>
              <a:rPr lang="cs-CZ" dirty="0"/>
              <a:t>– základní obsahové látky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40097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1075</Words>
  <Application>Microsoft Office PowerPoint</Application>
  <PresentationFormat>Širokoúhlá obrazovka</PresentationFormat>
  <Paragraphs>117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Motiv Office</vt:lpstr>
      <vt:lpstr>Výuka tematických celků: rostlinná buňka, rostlinná pletiva, rostlinné orgány</vt:lpstr>
      <vt:lpstr>Rostlinná buňka - ZŠ</vt:lpstr>
      <vt:lpstr>Rostlinná buňka - G</vt:lpstr>
      <vt:lpstr>Rostlinná pletiva - ZŠ</vt:lpstr>
      <vt:lpstr>Rostlinná pletiva - G</vt:lpstr>
      <vt:lpstr>Rostlinné orgány vegetativní (kořen, stonek, list) -ZŠ</vt:lpstr>
      <vt:lpstr>Prezentace aplikace PowerPoint</vt:lpstr>
      <vt:lpstr>Rostlinné orgány vegetativní (kořen, stonek, list) - G</vt:lpstr>
      <vt:lpstr>Rostlinné orgány generativní (květ, semeno, plod) - ZŠ</vt:lpstr>
      <vt:lpstr>Prezentace aplikace PowerPoint</vt:lpstr>
      <vt:lpstr>Prezentace aplikace PowerPoint</vt:lpstr>
      <vt:lpstr>Rostlinné orgány generativní (květ, semeno, plod) - G</vt:lpstr>
      <vt:lpstr>Rozmnožování rostlin - ZŠ</vt:lpstr>
      <vt:lpstr>Rozmnožování rostlin - 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tematických celků: rostlinná buňka, rostlinná pletiva, rostlinné orgány</dc:title>
  <dc:creator>Roman Skyba</dc:creator>
  <cp:lastModifiedBy>Roman Skyba</cp:lastModifiedBy>
  <cp:revision>36</cp:revision>
  <dcterms:created xsi:type="dcterms:W3CDTF">2019-01-20T18:39:13Z</dcterms:created>
  <dcterms:modified xsi:type="dcterms:W3CDTF">2019-04-16T14:51:14Z</dcterms:modified>
</cp:coreProperties>
</file>