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1" r:id="rId5"/>
    <p:sldId id="262" r:id="rId6"/>
    <p:sldId id="264" r:id="rId7"/>
    <p:sldId id="265" r:id="rId8"/>
    <p:sldId id="266" r:id="rId9"/>
    <p:sldId id="283" r:id="rId10"/>
    <p:sldId id="286" r:id="rId11"/>
    <p:sldId id="263" r:id="rId12"/>
    <p:sldId id="347" r:id="rId13"/>
    <p:sldId id="267" r:id="rId14"/>
    <p:sldId id="268" r:id="rId15"/>
    <p:sldId id="279" r:id="rId16"/>
    <p:sldId id="429" r:id="rId17"/>
    <p:sldId id="430" r:id="rId18"/>
    <p:sldId id="431" r:id="rId19"/>
    <p:sldId id="432" r:id="rId20"/>
    <p:sldId id="433" r:id="rId21"/>
    <p:sldId id="434" r:id="rId22"/>
    <p:sldId id="435" r:id="rId23"/>
    <p:sldId id="436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BAE61-A04F-4CDF-9B16-6CFD6AB1FA6C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DBCD4-B7A9-4EAC-87C0-3B99DAE4A0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853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27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46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16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50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2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97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30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29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47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971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36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D5F88-DB2F-48A5-B577-17C9305C29D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64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l1.cuni.cz/course/view.php?id=11092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Diplomní seminář I.</a:t>
            </a:r>
            <a:br>
              <a:rPr lang="cs-CZ" dirty="0"/>
            </a:br>
            <a:r>
              <a:rPr lang="cs-CZ" dirty="0"/>
              <a:t>Sociokulturní antropologie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40926"/>
            <a:ext cx="9144000" cy="111687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Mgr. Hedvika Novotná, Ph.D.</a:t>
            </a:r>
          </a:p>
          <a:p>
            <a:r>
              <a:rPr lang="cs-CZ" dirty="0"/>
              <a:t>PhDr. Dana Bittnerová, CSc.</a:t>
            </a:r>
          </a:p>
          <a:p>
            <a:r>
              <a:rPr lang="cs-CZ" dirty="0"/>
              <a:t>FHS UK </a:t>
            </a:r>
            <a:r>
              <a:rPr lang="cs-CZ" dirty="0" smtClean="0"/>
              <a:t>2024/25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321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</a:t>
            </a:r>
            <a:r>
              <a:rPr lang="cs-CZ" dirty="0" err="1"/>
              <a:t>antropo</a:t>
            </a:r>
            <a:r>
              <a:rPr lang="cs-CZ" dirty="0"/>
              <a:t> volba tématu = obvykle volba terénu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Universalismus x partikularismus</a:t>
            </a:r>
          </a:p>
          <a:p>
            <a:pPr lvl="1"/>
            <a:r>
              <a:rPr lang="cs-CZ" dirty="0"/>
              <a:t>Obdobím „velkých teorií“ (univers.) spíše odzvonilo… </a:t>
            </a:r>
          </a:p>
          <a:p>
            <a:pPr lvl="2"/>
            <a:r>
              <a:rPr lang="cs-CZ" dirty="0"/>
              <a:t>Pozn.: globalizace ≠ návrat universalismu</a:t>
            </a:r>
          </a:p>
          <a:p>
            <a:pPr lvl="1"/>
            <a:r>
              <a:rPr lang="cs-CZ" dirty="0"/>
              <a:t>Univers. je možné uvažovat jen v rovině bytostně teoretické práce (komparace teorií … ≠ sekund. analýza)</a:t>
            </a:r>
          </a:p>
          <a:p>
            <a:r>
              <a:rPr lang="cs-CZ" dirty="0"/>
              <a:t>Je vždy třeba vědět, kde co dělám / co s čím srovnávám resp. propojuji</a:t>
            </a:r>
          </a:p>
          <a:p>
            <a:pPr lvl="2"/>
            <a:r>
              <a:rPr lang="cs-CZ" dirty="0"/>
              <a:t>Zahalování muslimských žen x katolických řádových sester – pozor na jablka a hrušky!</a:t>
            </a:r>
          </a:p>
          <a:p>
            <a:pPr lvl="1"/>
            <a:r>
              <a:rPr lang="cs-CZ" dirty="0" err="1"/>
              <a:t>Teor</a:t>
            </a:r>
            <a:r>
              <a:rPr lang="cs-CZ" dirty="0"/>
              <a:t>. výzkum: nelze srovnávat data z různých terénů a časů</a:t>
            </a:r>
          </a:p>
          <a:p>
            <a:pPr lvl="2"/>
            <a:r>
              <a:rPr lang="cs-CZ" dirty="0" smtClean="0"/>
              <a:t>terén </a:t>
            </a:r>
            <a:r>
              <a:rPr lang="cs-CZ" dirty="0"/>
              <a:t>= texty, které chci komparovat … komparuji teorie, koncepty</a:t>
            </a:r>
          </a:p>
          <a:p>
            <a:pPr lvl="3"/>
            <a:r>
              <a:rPr lang="cs-CZ" dirty="0"/>
              <a:t>Např.: komparuji teorie o zahalování x komparuji motivy a způsoby zahalování, jak o nich psaly různé studie napříč světem </a:t>
            </a:r>
          </a:p>
          <a:p>
            <a:pPr lvl="1"/>
            <a:r>
              <a:rPr lang="cs-CZ" dirty="0"/>
              <a:t>Empir. výzkum: nedoporučujeme komparativní </a:t>
            </a:r>
            <a:r>
              <a:rPr lang="cs-CZ" dirty="0" smtClean="0"/>
              <a:t>výzkumy: pro komparaci jsou nezbytné </a:t>
            </a:r>
            <a:r>
              <a:rPr lang="cs-CZ" dirty="0"/>
              <a:t>jednotlivé </a:t>
            </a:r>
            <a:r>
              <a:rPr lang="cs-CZ" dirty="0" smtClean="0"/>
              <a:t>výzkumy, které by pak bylo možné komparovat = příliš náročné </a:t>
            </a:r>
            <a:endParaRPr lang="cs-CZ" dirty="0"/>
          </a:p>
          <a:p>
            <a:r>
              <a:rPr lang="cs-CZ" dirty="0"/>
              <a:t>Empir. výzkum: nezbytné uvažovat partikularisticky</a:t>
            </a:r>
          </a:p>
          <a:p>
            <a:pPr lvl="1"/>
            <a:r>
              <a:rPr lang="cs-CZ" dirty="0"/>
              <a:t>sevřený/vymezený a relativně úzký/malý/drobný terén</a:t>
            </a:r>
          </a:p>
          <a:p>
            <a:pPr lvl="1"/>
            <a:r>
              <a:rPr lang="cs-CZ" b="1" dirty="0" err="1"/>
              <a:t>Small</a:t>
            </a:r>
            <a:r>
              <a:rPr lang="cs-CZ" b="1" dirty="0"/>
              <a:t> </a:t>
            </a:r>
            <a:r>
              <a:rPr lang="cs-CZ" b="1" dirty="0" err="1"/>
              <a:t>places</a:t>
            </a:r>
            <a:r>
              <a:rPr lang="cs-CZ" b="1" dirty="0"/>
              <a:t>, </a:t>
            </a:r>
            <a:r>
              <a:rPr lang="cs-CZ" b="1" dirty="0" err="1"/>
              <a:t>large</a:t>
            </a:r>
            <a:r>
              <a:rPr lang="cs-CZ" b="1" dirty="0"/>
              <a:t> </a:t>
            </a:r>
            <a:r>
              <a:rPr lang="cs-CZ" b="1" dirty="0" err="1"/>
              <a:t>issues</a:t>
            </a:r>
            <a:r>
              <a:rPr lang="cs-CZ" b="1" dirty="0"/>
              <a:t> </a:t>
            </a:r>
          </a:p>
          <a:p>
            <a:pPr lvl="2"/>
            <a:r>
              <a:rPr lang="cs-CZ" dirty="0"/>
              <a:t>KVÍZ: kdo je autorem výroku?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37835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Terén v antropologii (východisko: etnografie)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Motto:</a:t>
            </a:r>
            <a:r>
              <a:rPr lang="cs-CZ" b="1" dirty="0"/>
              <a:t> Terén dělá předmět, předmět dělá terén</a:t>
            </a:r>
          </a:p>
          <a:p>
            <a:pPr marL="0" indent="0">
              <a:buNone/>
            </a:pPr>
            <a:r>
              <a:rPr lang="cs-CZ" dirty="0"/>
              <a:t>Terén = místo (a čas), kde (o čem) probíhá výzkum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Fyzické místo (prostředí)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Skupina osob – interpersonální vztahy  / komunita / organizace / síť-aktérů: ANT apod.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Skupina stejné zkušenosti (kategorie: např. identita) / </a:t>
            </a:r>
            <a:r>
              <a:rPr lang="cs-CZ" dirty="0" err="1"/>
              <a:t>knowledge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 / </a:t>
            </a:r>
            <a:r>
              <a:rPr lang="cs-CZ" dirty="0" err="1"/>
              <a:t>imagined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 atp.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Jev/idea: tok, dynamika jevu/ideje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Vše (1/2/3/4) lze uvažovat v různých ohledech</a:t>
            </a:r>
          </a:p>
          <a:p>
            <a:pPr lvl="1"/>
            <a:r>
              <a:rPr lang="cs-CZ" dirty="0"/>
              <a:t>Synchronní x diachronní</a:t>
            </a:r>
          </a:p>
          <a:p>
            <a:pPr lvl="2"/>
            <a:r>
              <a:rPr lang="cs-CZ" dirty="0"/>
              <a:t>Př. ad. 1: etnografie: primárně synchronní x s použitím i jiných zdrojů dat může být i </a:t>
            </a:r>
            <a:r>
              <a:rPr lang="cs-CZ" dirty="0" smtClean="0"/>
              <a:t>diachronní x longitudinální výzkumy</a:t>
            </a:r>
            <a:endParaRPr lang="cs-CZ" dirty="0"/>
          </a:p>
          <a:p>
            <a:pPr lvl="1"/>
            <a:r>
              <a:rPr lang="cs-CZ" dirty="0"/>
              <a:t>Primární x sekundární data x zdroje dat </a:t>
            </a:r>
            <a:r>
              <a:rPr lang="cs-CZ" dirty="0" err="1"/>
              <a:t>nezáv</a:t>
            </a:r>
            <a:r>
              <a:rPr lang="cs-CZ" dirty="0"/>
              <a:t>. na výzkumu</a:t>
            </a:r>
          </a:p>
          <a:p>
            <a:pPr lvl="2"/>
            <a:r>
              <a:rPr lang="cs-CZ" dirty="0"/>
              <a:t>Př. ad. 1: zúčastněné pozorování x analýza dat z rozhovorů uložených v archivu XY x mediální data</a:t>
            </a:r>
          </a:p>
          <a:p>
            <a:pPr lvl="1"/>
            <a:r>
              <a:rPr lang="cs-CZ" dirty="0"/>
              <a:t>Empirické x teoretické práce</a:t>
            </a:r>
          </a:p>
          <a:p>
            <a:pPr lvl="2"/>
            <a:r>
              <a:rPr lang="cs-CZ" dirty="0"/>
              <a:t>Př. ad. 1: etnografie x analýza odborných textů k zahalování žen v </a:t>
            </a:r>
            <a:r>
              <a:rPr lang="cs-CZ" dirty="0" smtClean="0"/>
              <a:t>muslimské </a:t>
            </a:r>
            <a:r>
              <a:rPr lang="cs-CZ" dirty="0"/>
              <a:t>kultuře</a:t>
            </a:r>
          </a:p>
          <a:p>
            <a:pPr lvl="2"/>
            <a:endParaRPr lang="cs-CZ" dirty="0"/>
          </a:p>
          <a:p>
            <a:r>
              <a:rPr lang="cs-CZ" dirty="0"/>
              <a:t>Pozn</a:t>
            </a:r>
            <a:r>
              <a:rPr lang="cs-CZ" dirty="0" smtClean="0"/>
              <a:t>.: empirické </a:t>
            </a:r>
            <a:r>
              <a:rPr lang="cs-CZ" dirty="0" err="1"/>
              <a:t>bc.</a:t>
            </a:r>
            <a:r>
              <a:rPr lang="cs-CZ" dirty="0"/>
              <a:t> práce v </a:t>
            </a:r>
            <a:r>
              <a:rPr lang="cs-CZ" dirty="0" err="1"/>
              <a:t>antropo</a:t>
            </a:r>
            <a:r>
              <a:rPr lang="cs-CZ" dirty="0"/>
              <a:t> nemusejí být nutně etnografické…. </a:t>
            </a:r>
            <a:r>
              <a:rPr lang="cs-CZ" b="1" dirty="0">
                <a:solidFill>
                  <a:srgbClr val="FF0000"/>
                </a:solidFill>
              </a:rPr>
              <a:t>ale musí mít nějaký „terén“</a:t>
            </a:r>
          </a:p>
        </p:txBody>
      </p:sp>
    </p:spTree>
    <p:extLst>
      <p:ext uri="{BB962C8B-B14F-4D97-AF65-F5344CB8AC3E}">
        <p14:creationId xmlns:p14="http://schemas.microsoft.com/office/powerpoint/2010/main" val="1032625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výzkumu - dialog</a:t>
            </a:r>
          </a:p>
        </p:txBody>
      </p:sp>
      <p:sp>
        <p:nvSpPr>
          <p:cNvPr id="4" name="Rovnoramenný trojúhelník 3"/>
          <p:cNvSpPr/>
          <p:nvPr/>
        </p:nvSpPr>
        <p:spPr>
          <a:xfrm>
            <a:off x="2923309" y="2283184"/>
            <a:ext cx="5412509" cy="3703782"/>
          </a:xfrm>
          <a:prstGeom prst="triangle">
            <a:avLst>
              <a:gd name="adj" fmla="val 47794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solidFill>
                  <a:schemeClr val="tx1"/>
                </a:solidFill>
              </a:rPr>
              <a:t>výzkum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15063" y="1352909"/>
            <a:ext cx="3149600" cy="914400"/>
          </a:xfrm>
          <a:prstGeom prst="rect">
            <a:avLst/>
          </a:prstGeom>
          <a:solidFill>
            <a:srgbClr val="3CDE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badatel</a:t>
            </a:r>
          </a:p>
        </p:txBody>
      </p:sp>
      <p:sp>
        <p:nvSpPr>
          <p:cNvPr id="6" name="Obdélník 5"/>
          <p:cNvSpPr/>
          <p:nvPr/>
        </p:nvSpPr>
        <p:spPr>
          <a:xfrm>
            <a:off x="556490" y="5227782"/>
            <a:ext cx="2161309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věda</a:t>
            </a:r>
          </a:p>
        </p:txBody>
      </p:sp>
      <p:sp>
        <p:nvSpPr>
          <p:cNvPr id="7" name="Obdélník 6"/>
          <p:cNvSpPr/>
          <p:nvPr/>
        </p:nvSpPr>
        <p:spPr>
          <a:xfrm>
            <a:off x="8626763" y="5262563"/>
            <a:ext cx="2563090" cy="9144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Sociální realita</a:t>
            </a:r>
          </a:p>
        </p:txBody>
      </p:sp>
    </p:spTree>
    <p:extLst>
      <p:ext uri="{BB962C8B-B14F-4D97-AF65-F5344CB8AC3E}">
        <p14:creationId xmlns:p14="http://schemas.microsoft.com/office/powerpoint/2010/main" val="895108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Zvládnutelné v čase a prostoru (jedním /začínajícím/ výzkumníkem v přiměřeném čase)</a:t>
            </a:r>
          </a:p>
          <a:p>
            <a:pPr lvl="1"/>
            <a:r>
              <a:rPr lang="cs-CZ" dirty="0"/>
              <a:t>= být realistický a znát své možnosti a limity … zvážit své možnosti s ohledem na sebe sama, terén ... resp. se o nich poradit</a:t>
            </a:r>
          </a:p>
          <a:p>
            <a:pPr lvl="1"/>
            <a:r>
              <a:rPr lang="cs-CZ" dirty="0"/>
              <a:t>Dostupný terén / zdroje dat</a:t>
            </a:r>
          </a:p>
          <a:p>
            <a:pPr lvl="2"/>
            <a:r>
              <a:rPr lang="cs-CZ" dirty="0"/>
              <a:t>!!! včetně </a:t>
            </a:r>
            <a:r>
              <a:rPr lang="cs-CZ" b="1" dirty="0"/>
              <a:t>etiky</a:t>
            </a:r>
            <a:r>
              <a:rPr lang="cs-CZ" dirty="0"/>
              <a:t> výzkumu</a:t>
            </a:r>
          </a:p>
          <a:p>
            <a:pPr lvl="1"/>
            <a:r>
              <a:rPr lang="cs-CZ" dirty="0"/>
              <a:t>Časový rozvrh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11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 </a:t>
            </a:r>
            <a:r>
              <a:rPr lang="cs-CZ" dirty="0" err="1"/>
              <a:t>bc.</a:t>
            </a:r>
            <a:r>
              <a:rPr lang="cs-CZ" dirty="0"/>
              <a:t> práce v praxi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Téma výzkumu = klíčové rozhodnutí !!!! </a:t>
            </a:r>
          </a:p>
          <a:p>
            <a:r>
              <a:rPr lang="cs-CZ" dirty="0"/>
              <a:t>ale nejste na to sami … </a:t>
            </a:r>
          </a:p>
          <a:p>
            <a:r>
              <a:rPr lang="cs-CZ" dirty="0"/>
              <a:t>Téma výzkumu = opakované promýšlení, čtení, diskuze… a </a:t>
            </a:r>
            <a:r>
              <a:rPr lang="cs-CZ" b="1" dirty="0"/>
              <a:t>hledání a nalezení školitele</a:t>
            </a:r>
          </a:p>
          <a:p>
            <a:endParaRPr lang="cs-CZ" b="1" dirty="0"/>
          </a:p>
          <a:p>
            <a:r>
              <a:rPr lang="cs-CZ" dirty="0"/>
              <a:t>téma by mělo „zajímat“ vás i školitele, tj. oba by k němu měli být svým způsobem kompetentní</a:t>
            </a:r>
          </a:p>
          <a:p>
            <a:pPr lvl="1"/>
            <a:r>
              <a:rPr lang="cs-CZ" dirty="0"/>
              <a:t>školitel … kompetentní ve vztahu k tématu a vědě … může vás navést, kde hledat epistemologicko-teoretické opory, navrhnout vhodnou metodologii, provázet v procesu výzkumu, diskutovat tvorby jeho závěrů (= psaní vlastní </a:t>
            </a:r>
            <a:r>
              <a:rPr lang="cs-CZ" dirty="0" err="1"/>
              <a:t>bc.</a:t>
            </a:r>
            <a:r>
              <a:rPr lang="cs-CZ" dirty="0"/>
              <a:t> práce)</a:t>
            </a:r>
          </a:p>
          <a:p>
            <a:pPr lvl="1"/>
            <a:r>
              <a:rPr lang="cs-CZ" dirty="0"/>
              <a:t>student … kompetentní ve vztahu k vlastní volbě tématu a školitele, ke zvážení svých možností …  a spolu s tím je zodpovědný za svou vlastní práci</a:t>
            </a:r>
          </a:p>
          <a:p>
            <a:pPr lvl="2"/>
            <a:r>
              <a:rPr lang="cs-CZ" dirty="0" err="1"/>
              <a:t>bc.</a:t>
            </a:r>
            <a:r>
              <a:rPr lang="cs-CZ" dirty="0"/>
              <a:t> práci rozhodně nepíše školitel </a:t>
            </a:r>
            <a:r>
              <a:rPr lang="cs-CZ" dirty="0">
                <a:sym typeface="Wingdings" panose="05000000000000000000" pitchFamily="2" charset="2"/>
              </a:rPr>
              <a:t>  (((natož někdo jiný)))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Téma </a:t>
            </a:r>
            <a:r>
              <a:rPr lang="cs-CZ" dirty="0" err="1"/>
              <a:t>bc.</a:t>
            </a:r>
            <a:r>
              <a:rPr lang="cs-CZ" dirty="0"/>
              <a:t> práce lze různě měnit s ohledem na okolnosti (třeba rady školitele, ale i aktuální dění v terénu… viz např. v minulých letech </a:t>
            </a:r>
            <a:r>
              <a:rPr lang="cs-CZ" dirty="0" err="1"/>
              <a:t>covid</a:t>
            </a:r>
            <a:r>
              <a:rPr lang="cs-CZ" dirty="0"/>
              <a:t> situace, ale zdaleka nejen)  </a:t>
            </a:r>
          </a:p>
          <a:p>
            <a:r>
              <a:rPr lang="cs-CZ" dirty="0"/>
              <a:t>Ale zároveň:  volba tématu ve spolupráci se školitelem = závazek…    </a:t>
            </a:r>
          </a:p>
        </p:txBody>
      </p:sp>
    </p:spTree>
    <p:extLst>
      <p:ext uri="{BB962C8B-B14F-4D97-AF65-F5344CB8AC3E}">
        <p14:creationId xmlns:p14="http://schemas.microsoft.com/office/powerpoint/2010/main" val="811672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Možní školitelé </a:t>
            </a:r>
            <a:r>
              <a:rPr lang="cs-CZ" dirty="0" err="1"/>
              <a:t>bc.</a:t>
            </a:r>
            <a:r>
              <a:rPr lang="cs-CZ" dirty="0"/>
              <a:t>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Katedra sociální a kulturní antropologie </a:t>
            </a:r>
          </a:p>
          <a:p>
            <a:pPr lvl="1"/>
            <a:r>
              <a:rPr lang="cs-CZ" dirty="0"/>
              <a:t>BSH (Společenskovědní modul)</a:t>
            </a:r>
          </a:p>
          <a:p>
            <a:pPr lvl="1"/>
            <a:r>
              <a:rPr lang="cs-CZ" dirty="0" err="1"/>
              <a:t>mgr.</a:t>
            </a:r>
            <a:r>
              <a:rPr lang="cs-CZ" dirty="0"/>
              <a:t> SP Antropologická studia</a:t>
            </a:r>
          </a:p>
          <a:p>
            <a:pPr lvl="1"/>
            <a:r>
              <a:rPr lang="cs-CZ" dirty="0" err="1"/>
              <a:t>mgr.</a:t>
            </a:r>
            <a:r>
              <a:rPr lang="cs-CZ" dirty="0"/>
              <a:t> SP Sociální a kulturní ekologie</a:t>
            </a:r>
          </a:p>
          <a:p>
            <a:r>
              <a:rPr lang="cs-CZ" dirty="0"/>
              <a:t>doktorandi SP Obecná antropologie </a:t>
            </a:r>
          </a:p>
          <a:p>
            <a:r>
              <a:rPr lang="cs-CZ" dirty="0"/>
              <a:t>…a řada našich externích kolegyň a kolegů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403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Co je antropologie? Co ji zajímá, jak pracuje?</a:t>
            </a:r>
            <a:endParaRPr lang="cs-CZ" dirty="0">
              <a:solidFill>
                <a:schemeClr val="accent6"/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5737067" cy="431941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5303" y="1690688"/>
            <a:ext cx="2035770" cy="140995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5303" y="3251229"/>
            <a:ext cx="5246936" cy="275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757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 </a:t>
            </a:r>
            <a:r>
              <a:rPr lang="cs-CZ" dirty="0" err="1" smtClean="0"/>
              <a:t>bc.</a:t>
            </a:r>
            <a:r>
              <a:rPr lang="cs-CZ" dirty="0" smtClean="0"/>
              <a:t>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Kriticky reflektovat možný dosah své práce</a:t>
            </a:r>
          </a:p>
          <a:p>
            <a:pPr lvl="1"/>
            <a:r>
              <a:rPr lang="cs-CZ" dirty="0"/>
              <a:t>Bc. práce = </a:t>
            </a:r>
            <a:r>
              <a:rPr lang="cs-CZ" b="1" dirty="0"/>
              <a:t>kvalifikační práce</a:t>
            </a:r>
            <a:r>
              <a:rPr lang="cs-CZ" dirty="0"/>
              <a:t> = přesvědčit, že jste zvládli nějaké základní vědní „řemeslo“</a:t>
            </a:r>
          </a:p>
          <a:p>
            <a:pPr lvl="1"/>
            <a:r>
              <a:rPr lang="cs-CZ" dirty="0"/>
              <a:t>Bc. práce je v kontextu vědy příspěvkem k debatě … nikdo neočekává poznání směřující k širší generalizaci = být si vědom partikulárnosti vlastního bádání.  </a:t>
            </a:r>
          </a:p>
          <a:p>
            <a:pPr lvl="2"/>
            <a:r>
              <a:rPr lang="cs-CZ" dirty="0"/>
              <a:t>Tj. např. se vyvarovat se formulací typu, že na základě výzkumu se promění např. </a:t>
            </a:r>
            <a:r>
              <a:rPr lang="cs-CZ" dirty="0" smtClean="0"/>
              <a:t>vzdělávací </a:t>
            </a:r>
            <a:r>
              <a:rPr lang="cs-CZ" dirty="0"/>
              <a:t>politika</a:t>
            </a:r>
          </a:p>
          <a:p>
            <a:r>
              <a:rPr lang="cs-CZ" dirty="0"/>
              <a:t>Reflektovat možné limity všech aktérů výzkumu (viz kap. </a:t>
            </a:r>
            <a:r>
              <a:rPr lang="cs-CZ" dirty="0" err="1"/>
              <a:t>Kvali</a:t>
            </a:r>
            <a:r>
              <a:rPr lang="cs-CZ" dirty="0"/>
              <a:t> strategie výzkumu)</a:t>
            </a:r>
          </a:p>
          <a:p>
            <a:r>
              <a:rPr lang="cs-CZ" sz="3000" dirty="0"/>
              <a:t>Reflexivita: už výběr tématu předznačuje hodnotové nastavení výzkumníka</a:t>
            </a:r>
          </a:p>
          <a:p>
            <a:pPr lvl="1"/>
            <a:r>
              <a:rPr lang="cs-CZ" sz="2600" dirty="0"/>
              <a:t>Reflexivita = být si toho od počátku vědom </a:t>
            </a:r>
          </a:p>
          <a:p>
            <a:pPr lvl="1"/>
            <a:r>
              <a:rPr lang="cs-CZ" sz="2600" dirty="0"/>
              <a:t>Pozor na etnocentrismus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062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 → výzkumný problém, výzkumné otázky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Výzkumný problém + výzkumné otázky = jádro přípravy projektu výzkumu</a:t>
            </a:r>
          </a:p>
          <a:p>
            <a:r>
              <a:rPr lang="cs-CZ" sz="2500" b="1" dirty="0" smtClean="0"/>
              <a:t>Výzkumný problém</a:t>
            </a:r>
            <a:r>
              <a:rPr lang="cs-CZ" sz="2500" dirty="0" smtClean="0"/>
              <a:t> = </a:t>
            </a:r>
            <a:r>
              <a:rPr lang="cs-CZ" sz="2500" dirty="0"/>
              <a:t>explicitní (=napsané) pojmenování toho, co je předmětem </a:t>
            </a:r>
            <a:r>
              <a:rPr lang="cs-CZ" sz="2500" dirty="0" smtClean="0"/>
              <a:t>výzkumu + implicitně </a:t>
            </a:r>
            <a:r>
              <a:rPr lang="cs-CZ" sz="2500" dirty="0"/>
              <a:t>(jazykem</a:t>
            </a:r>
            <a:r>
              <a:rPr lang="cs-CZ" sz="2500" dirty="0" smtClean="0"/>
              <a:t>) přítomné:</a:t>
            </a:r>
          </a:p>
          <a:p>
            <a:pPr lvl="1"/>
            <a:r>
              <a:rPr lang="cs-CZ" dirty="0" smtClean="0"/>
              <a:t>z</a:t>
            </a:r>
            <a:r>
              <a:rPr lang="cs-CZ" dirty="0"/>
              <a:t> jaké oborové a </a:t>
            </a:r>
            <a:r>
              <a:rPr lang="cs-CZ" dirty="0" smtClean="0"/>
              <a:t>teoretické (</a:t>
            </a:r>
            <a:r>
              <a:rPr lang="cs-CZ" dirty="0" err="1" smtClean="0"/>
              <a:t>epist</a:t>
            </a:r>
            <a:r>
              <a:rPr lang="cs-CZ" dirty="0" smtClean="0"/>
              <a:t>.) </a:t>
            </a:r>
            <a:r>
              <a:rPr lang="cs-CZ" dirty="0"/>
              <a:t>perspektivy budeme k tématu přistupovat</a:t>
            </a:r>
          </a:p>
          <a:p>
            <a:pPr lvl="1">
              <a:buFont typeface="Times New Roman" pitchFamily="18" charset="0"/>
              <a:buChar char="•"/>
            </a:pPr>
            <a:r>
              <a:rPr lang="cs-CZ" dirty="0" smtClean="0"/>
              <a:t>volba výzkumné strategie + úvaha o terénu/vzorku </a:t>
            </a:r>
          </a:p>
          <a:p>
            <a:pPr lvl="2">
              <a:buFont typeface="Times New Roman" pitchFamily="18" charset="0"/>
              <a:buChar char="•"/>
            </a:pPr>
            <a:r>
              <a:rPr lang="cs-CZ" dirty="0" smtClean="0"/>
              <a:t>období</a:t>
            </a:r>
            <a:r>
              <a:rPr lang="cs-CZ" dirty="0"/>
              <a:t>, jež má být předmětem výzkumu</a:t>
            </a:r>
          </a:p>
          <a:p>
            <a:pPr lvl="2">
              <a:buFont typeface="Times New Roman" pitchFamily="18" charset="0"/>
              <a:buChar char="•"/>
            </a:pPr>
            <a:r>
              <a:rPr lang="cs-CZ" dirty="0"/>
              <a:t>t</a:t>
            </a:r>
            <a:r>
              <a:rPr lang="cs-CZ" dirty="0" smtClean="0"/>
              <a:t>erén / zdroje dat</a:t>
            </a:r>
            <a:endParaRPr lang="cs-CZ" dirty="0"/>
          </a:p>
          <a:p>
            <a:pPr>
              <a:buFont typeface="Times New Roman" pitchFamily="18" charset="0"/>
              <a:buChar char="•"/>
            </a:pPr>
            <a:r>
              <a:rPr lang="cs-CZ" sz="2900" dirty="0" smtClean="0"/>
              <a:t>Výzkumný problém upřesněn </a:t>
            </a:r>
            <a:r>
              <a:rPr lang="cs-CZ" sz="2900" b="1" dirty="0"/>
              <a:t>výzkumnými otázkami / cíli výzkumu 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úžení </a:t>
            </a:r>
            <a:r>
              <a:rPr lang="cs-CZ" dirty="0"/>
              <a:t>a konkretizace (zacílení) výzkumného problému </a:t>
            </a:r>
            <a:endParaRPr lang="cs-CZ" dirty="0" smtClean="0"/>
          </a:p>
          <a:p>
            <a:pPr lvl="1"/>
            <a:r>
              <a:rPr lang="cs-CZ" altLang="cs-CZ" dirty="0" smtClean="0"/>
              <a:t>Ukazují </a:t>
            </a:r>
            <a:r>
              <a:rPr lang="cs-CZ" altLang="cs-CZ" dirty="0"/>
              <a:t>cestu, jak výzkum vést </a:t>
            </a:r>
          </a:p>
          <a:p>
            <a:pPr lvl="1"/>
            <a:r>
              <a:rPr lang="cs-CZ" altLang="cs-CZ" dirty="0" smtClean="0"/>
              <a:t>Poukazují </a:t>
            </a:r>
            <a:r>
              <a:rPr lang="cs-CZ" altLang="cs-CZ" dirty="0"/>
              <a:t>na data, která budou pro výzkum zapotřebí – řídí </a:t>
            </a:r>
            <a:r>
              <a:rPr lang="cs-CZ" altLang="cs-CZ" dirty="0" smtClean="0"/>
              <a:t>tvorbu </a:t>
            </a:r>
            <a:r>
              <a:rPr lang="cs-CZ" altLang="cs-CZ" dirty="0"/>
              <a:t>a analýzu dat</a:t>
            </a:r>
          </a:p>
          <a:p>
            <a:pPr lvl="1"/>
            <a:r>
              <a:rPr lang="cs-CZ" altLang="cs-CZ" dirty="0"/>
              <a:t>V závěru na ně přinášíme </a:t>
            </a:r>
            <a:r>
              <a:rPr lang="cs-CZ" altLang="cs-CZ" dirty="0" smtClean="0"/>
              <a:t>odpověď</a:t>
            </a:r>
          </a:p>
          <a:p>
            <a:pPr lvl="2"/>
            <a:r>
              <a:rPr lang="cs-CZ" altLang="cs-CZ" dirty="0"/>
              <a:t>(VO ≠ otázky pro rozhovor</a:t>
            </a:r>
            <a:r>
              <a:rPr lang="cs-CZ" altLang="cs-CZ" dirty="0" smtClean="0"/>
              <a:t>!)</a:t>
            </a:r>
            <a:endParaRPr lang="cs-CZ" altLang="cs-CZ" dirty="0"/>
          </a:p>
          <a:p>
            <a:pPr lvl="1"/>
            <a:r>
              <a:rPr lang="cs-CZ" altLang="cs-CZ" dirty="0" smtClean="0"/>
              <a:t>Výzkumné otázky = </a:t>
            </a:r>
            <a:r>
              <a:rPr lang="cs-CZ" altLang="cs-CZ" dirty="0"/>
              <a:t>obvykle podoba tázací </a:t>
            </a:r>
            <a:r>
              <a:rPr lang="cs-CZ" altLang="cs-CZ" dirty="0" smtClean="0"/>
              <a:t>věty x cíle výzkumu = věty oznamovací</a:t>
            </a:r>
          </a:p>
          <a:p>
            <a:pPr lvl="1"/>
            <a:endParaRPr lang="cs-CZ" sz="2000" dirty="0"/>
          </a:p>
          <a:p>
            <a:r>
              <a:rPr lang="cs-CZ" dirty="0" err="1" smtClean="0"/>
              <a:t>Kvali</a:t>
            </a:r>
            <a:r>
              <a:rPr lang="cs-CZ" dirty="0" smtClean="0"/>
              <a:t> výzkum = interaktivní </a:t>
            </a:r>
            <a:r>
              <a:rPr lang="cs-CZ" dirty="0" err="1" smtClean="0"/>
              <a:t>char</a:t>
            </a:r>
            <a:r>
              <a:rPr lang="cs-CZ" dirty="0" smtClean="0"/>
              <a:t>.: VP i VO v procesu výzkumu upřesňujeme (třeba i pozměňujeme)</a:t>
            </a:r>
          </a:p>
          <a:p>
            <a:pPr lvl="1"/>
            <a:r>
              <a:rPr lang="cs-CZ" dirty="0" smtClean="0"/>
              <a:t>zejména v etnografii (klasická </a:t>
            </a:r>
            <a:r>
              <a:rPr lang="cs-CZ" dirty="0" err="1" smtClean="0"/>
              <a:t>etnogr</a:t>
            </a:r>
            <a:r>
              <a:rPr lang="cs-CZ" dirty="0" smtClean="0"/>
              <a:t>.: VP až v procesu </a:t>
            </a:r>
            <a:r>
              <a:rPr lang="cs-CZ" dirty="0" err="1" smtClean="0"/>
              <a:t>terén.v</a:t>
            </a:r>
            <a:r>
              <a:rPr lang="cs-CZ" dirty="0" smtClean="0"/>
              <a:t>., dnes už moc ne…)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19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→ Projekt </a:t>
            </a:r>
            <a:r>
              <a:rPr lang="cs-CZ" dirty="0" smtClean="0"/>
              <a:t>výzkumu</a:t>
            </a:r>
            <a:endParaRPr lang="cs-CZ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Rozvaha celého výzkumného procesu, tj.:</a:t>
            </a:r>
          </a:p>
          <a:p>
            <a:pPr lvl="1"/>
            <a:r>
              <a:rPr lang="cs-CZ" sz="1800" dirty="0"/>
              <a:t>a</a:t>
            </a:r>
            <a:r>
              <a:rPr lang="cs-CZ" sz="1800" dirty="0" smtClean="0"/>
              <a:t>rgumentovaná volba oblasti zájmu</a:t>
            </a:r>
          </a:p>
          <a:p>
            <a:pPr lvl="1"/>
            <a:r>
              <a:rPr lang="cs-CZ" sz="1800" dirty="0"/>
              <a:t>z</a:t>
            </a:r>
            <a:r>
              <a:rPr lang="cs-CZ" sz="1800" dirty="0" smtClean="0"/>
              <a:t>asazená do </a:t>
            </a:r>
            <a:r>
              <a:rPr lang="cs-CZ" sz="1800" dirty="0" err="1" smtClean="0"/>
              <a:t>teor</a:t>
            </a:r>
            <a:r>
              <a:rPr lang="cs-CZ" sz="1800" dirty="0" smtClean="0"/>
              <a:t>. zázemí tak, aby</a:t>
            </a:r>
          </a:p>
          <a:p>
            <a:pPr lvl="1"/>
            <a:r>
              <a:rPr lang="cs-CZ" sz="1800" dirty="0" smtClean="0"/>
              <a:t>ústila do formulace výzkumného problému, výzkumných otázek / cílů výzkumu,</a:t>
            </a:r>
          </a:p>
          <a:p>
            <a:pPr lvl="1"/>
            <a:r>
              <a:rPr lang="cs-CZ" sz="1800" dirty="0" smtClean="0"/>
              <a:t>které navrhujete zpracovat nějakým způsobem:</a:t>
            </a:r>
          </a:p>
          <a:p>
            <a:pPr lvl="2"/>
            <a:r>
              <a:rPr lang="cs-CZ" sz="1400" dirty="0" smtClean="0"/>
              <a:t>volba terénu / vzorku / zdrojů dat / u </a:t>
            </a:r>
            <a:r>
              <a:rPr lang="cs-CZ" sz="1400" dirty="0" err="1" smtClean="0"/>
              <a:t>teor</a:t>
            </a:r>
            <a:r>
              <a:rPr lang="cs-CZ" sz="1400" dirty="0" smtClean="0"/>
              <a:t>. </a:t>
            </a:r>
            <a:r>
              <a:rPr lang="cs-CZ" sz="1400" dirty="0"/>
              <a:t>p</a:t>
            </a:r>
            <a:r>
              <a:rPr lang="cs-CZ" sz="1400" dirty="0" smtClean="0"/>
              <a:t>ráce </a:t>
            </a:r>
            <a:r>
              <a:rPr lang="cs-CZ" sz="1400" dirty="0" err="1" smtClean="0"/>
              <a:t>teor</a:t>
            </a:r>
            <a:r>
              <a:rPr lang="cs-CZ" sz="1400" dirty="0" smtClean="0"/>
              <a:t>. zdrojů</a:t>
            </a:r>
          </a:p>
          <a:p>
            <a:pPr lvl="2"/>
            <a:r>
              <a:rPr lang="cs-CZ" sz="1400" dirty="0"/>
              <a:t>p</a:t>
            </a:r>
            <a:r>
              <a:rPr lang="cs-CZ" sz="1400" dirty="0" smtClean="0"/>
              <a:t>ostupy tvorby dat / u </a:t>
            </a:r>
            <a:r>
              <a:rPr lang="cs-CZ" sz="1400" dirty="0" err="1" smtClean="0"/>
              <a:t>teor</a:t>
            </a:r>
            <a:r>
              <a:rPr lang="cs-CZ" sz="1400" dirty="0" smtClean="0"/>
              <a:t>. </a:t>
            </a:r>
            <a:r>
              <a:rPr lang="cs-CZ" sz="1400" dirty="0"/>
              <a:t>p</a:t>
            </a:r>
            <a:r>
              <a:rPr lang="cs-CZ" sz="1400" dirty="0" smtClean="0"/>
              <a:t>ráce </a:t>
            </a:r>
            <a:r>
              <a:rPr lang="cs-CZ" sz="1400" dirty="0" err="1" smtClean="0"/>
              <a:t>kritéra</a:t>
            </a:r>
            <a:r>
              <a:rPr lang="cs-CZ" sz="1400" dirty="0" smtClean="0"/>
              <a:t> komparace</a:t>
            </a:r>
          </a:p>
          <a:p>
            <a:pPr lvl="2"/>
            <a:r>
              <a:rPr lang="cs-CZ" sz="1400" dirty="0" smtClean="0"/>
              <a:t>postupy analýzy dat</a:t>
            </a:r>
          </a:p>
          <a:p>
            <a:pPr lvl="2"/>
            <a:r>
              <a:rPr lang="cs-CZ" sz="1400" dirty="0"/>
              <a:t>e</a:t>
            </a:r>
            <a:r>
              <a:rPr lang="cs-CZ" sz="1400" dirty="0" smtClean="0"/>
              <a:t>tika výzkumu !!!!</a:t>
            </a:r>
          </a:p>
          <a:p>
            <a:pPr lvl="2"/>
            <a:endParaRPr lang="cs-CZ" sz="1400" dirty="0" smtClean="0"/>
          </a:p>
          <a:p>
            <a:r>
              <a:rPr lang="cs-CZ" sz="2200" dirty="0" smtClean="0"/>
              <a:t>Pozn.: </a:t>
            </a:r>
          </a:p>
          <a:p>
            <a:pPr lvl="1"/>
            <a:r>
              <a:rPr lang="cs-CZ" sz="1800" dirty="0" smtClean="0"/>
              <a:t>to neznamená, že vlastní výzkum bude vždy opravdu probíhat podle projektu</a:t>
            </a:r>
          </a:p>
          <a:p>
            <a:pPr lvl="1"/>
            <a:r>
              <a:rPr lang="cs-CZ" sz="1800" dirty="0"/>
              <a:t>z</a:t>
            </a:r>
            <a:r>
              <a:rPr lang="cs-CZ" sz="1800" dirty="0" smtClean="0"/>
              <a:t>namená to, že než výzkumně vstoupíme do terénu, musíme mít promyšlené, co a proč tam děláme, abychom to popř. mohli operativně (a </a:t>
            </a:r>
            <a:r>
              <a:rPr lang="cs-CZ" sz="1800" dirty="0" err="1" smtClean="0"/>
              <a:t>reflektovaně</a:t>
            </a:r>
            <a:r>
              <a:rPr lang="cs-CZ" sz="1800" dirty="0" smtClean="0"/>
              <a:t>!) měnit </a:t>
            </a:r>
            <a:endParaRPr lang="cs-CZ" sz="2200" dirty="0" smtClean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30434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Záměr a cíle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0992"/>
            <a:ext cx="10515600" cy="5112688"/>
          </a:xfrm>
        </p:spPr>
        <p:txBody>
          <a:bodyPr>
            <a:normAutofit fontScale="55000" lnSpcReduction="20000"/>
          </a:bodyPr>
          <a:lstStyle/>
          <a:p>
            <a:pPr lvl="1"/>
            <a:r>
              <a:rPr lang="cs-CZ" dirty="0"/>
              <a:t>Představení principů tvorby </a:t>
            </a:r>
            <a:r>
              <a:rPr lang="cs-CZ" dirty="0" err="1"/>
              <a:t>bc.</a:t>
            </a:r>
            <a:r>
              <a:rPr lang="cs-CZ" dirty="0"/>
              <a:t> práce (s důrazem na sociokulturní antropologii a kvalitativní výzkum)</a:t>
            </a:r>
          </a:p>
          <a:p>
            <a:pPr lvl="1"/>
            <a:r>
              <a:rPr lang="cs-CZ" dirty="0"/>
              <a:t>Nalezení vlastního tématu </a:t>
            </a:r>
            <a:r>
              <a:rPr lang="cs-CZ" dirty="0" err="1"/>
              <a:t>bc.</a:t>
            </a:r>
            <a:r>
              <a:rPr lang="cs-CZ" dirty="0"/>
              <a:t> práce</a:t>
            </a:r>
          </a:p>
          <a:p>
            <a:pPr lvl="1"/>
            <a:r>
              <a:rPr lang="cs-CZ" dirty="0"/>
              <a:t>Nalezení školitele </a:t>
            </a:r>
            <a:r>
              <a:rPr lang="cs-CZ" dirty="0" err="1"/>
              <a:t>bc.</a:t>
            </a:r>
            <a:r>
              <a:rPr lang="cs-CZ" dirty="0"/>
              <a:t> práce</a:t>
            </a:r>
          </a:p>
          <a:p>
            <a:pPr lvl="1"/>
            <a:r>
              <a:rPr lang="cs-CZ" dirty="0"/>
              <a:t>Diskuze projektu </a:t>
            </a:r>
            <a:r>
              <a:rPr lang="cs-CZ" dirty="0" err="1"/>
              <a:t>bc.</a:t>
            </a:r>
            <a:r>
              <a:rPr lang="cs-CZ" dirty="0"/>
              <a:t> práce</a:t>
            </a:r>
          </a:p>
          <a:p>
            <a:pPr lvl="1"/>
            <a:r>
              <a:rPr lang="cs-CZ" dirty="0"/>
              <a:t>Formulace projektu </a:t>
            </a:r>
            <a:r>
              <a:rPr lang="cs-CZ" dirty="0" err="1"/>
              <a:t>bc.</a:t>
            </a:r>
            <a:r>
              <a:rPr lang="cs-CZ" dirty="0"/>
              <a:t> práce </a:t>
            </a:r>
          </a:p>
          <a:p>
            <a:pPr marL="0" indent="0">
              <a:buNone/>
            </a:pPr>
            <a:endParaRPr lang="cs-CZ" sz="400" b="1" dirty="0"/>
          </a:p>
          <a:p>
            <a:pPr marL="0" indent="0">
              <a:buNone/>
            </a:pPr>
            <a:r>
              <a:rPr lang="cs-CZ" b="1" dirty="0"/>
              <a:t>Sylabus (</a:t>
            </a:r>
            <a:r>
              <a:rPr lang="cs-CZ" dirty="0"/>
              <a:t>rámcový; </a:t>
            </a:r>
            <a:r>
              <a:rPr lang="cs-CZ" b="1" dirty="0"/>
              <a:t>ST 10-12:50)</a:t>
            </a:r>
          </a:p>
          <a:p>
            <a:pPr lvl="1"/>
            <a:r>
              <a:rPr lang="cs-CZ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2. 10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Úvod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povaha a záměr předmětu, potenciální školitelé, oblasti zájmu, projekt výzkumu v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antropologii → úkol: terén a téma</a:t>
            </a:r>
            <a:endParaRPr lang="cs-CZ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16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10.  Od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oblasti zájmu k tématu: uvažování, čtení a psaní pro 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antropologii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→ úkol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: rešerše 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literatury + čtení pro výzkumnou otázku</a:t>
            </a:r>
            <a:endParaRPr lang="cs-CZ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30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10.  Metody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etika výzkumu s důrazem na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antropologii → úkol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: terénní poznámky z pozorování</a:t>
            </a:r>
            <a:endParaRPr lang="cs-CZ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13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11.  Jak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psát etnograficky (projekt výzkumu, bakalářskou práci) </a:t>
            </a:r>
            <a:endParaRPr lang="cs-CZ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/>
            <a:endParaRPr lang="cs-CZ" sz="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/>
            <a:r>
              <a:rPr lang="cs-CZ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27. 11.  Prezentace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projektů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bc.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prací 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(cca 15 projektů)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11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12.  Prezentace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projektů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bc.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prací 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II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(cca 15 projektů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8. 1.      Prezentace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projektů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bc.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prací 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III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 (cca 15 projektů)</a:t>
            </a:r>
          </a:p>
          <a:p>
            <a:pPr lvl="1"/>
            <a:r>
              <a:rPr lang="cs-CZ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poč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zk.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obd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 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Prezentace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projektů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bc.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prací III. (všechny další projekty)</a:t>
            </a:r>
          </a:p>
          <a:p>
            <a:pPr marL="914400" lvl="2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cs-CZ" b="1" dirty="0"/>
              <a:t>Atestace</a:t>
            </a:r>
            <a:r>
              <a:rPr lang="cs-CZ" dirty="0"/>
              <a:t>: odevzdání písemného projektu bakalářské práce (5-8 NS), předpokladem je aktivní účast na výuce (docházka 70%).</a:t>
            </a:r>
          </a:p>
          <a:p>
            <a:pPr marL="0" indent="0">
              <a:buNone/>
            </a:pPr>
            <a:endParaRPr lang="cs-CZ" sz="300" b="1" dirty="0"/>
          </a:p>
          <a:p>
            <a:pPr marL="0" indent="0">
              <a:buNone/>
            </a:pPr>
            <a:r>
              <a:rPr lang="cs-CZ" b="1" dirty="0"/>
              <a:t>Opory:</a:t>
            </a:r>
          </a:p>
          <a:p>
            <a:pPr lvl="1"/>
            <a:r>
              <a:rPr lang="cs-CZ" b="1" dirty="0" err="1"/>
              <a:t>Moodle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https://dl1.cuni.cz/course/view.php?id=11092</a:t>
            </a:r>
            <a:endParaRPr lang="cs-CZ" dirty="0"/>
          </a:p>
          <a:p>
            <a:pPr lvl="1"/>
            <a:r>
              <a:rPr lang="cs-CZ" dirty="0"/>
              <a:t>Doporučená literatura</a:t>
            </a:r>
          </a:p>
        </p:txBody>
      </p:sp>
    </p:spTree>
    <p:extLst>
      <p:ext uri="{BB962C8B-B14F-4D97-AF65-F5344CB8AC3E}">
        <p14:creationId xmlns:p14="http://schemas.microsoft.com/office/powerpoint/2010/main" val="2878963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Možná struktura projektu výzkumu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		= požadavky na práci k atestaci 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Představení tématu (popř. vč. motivace / argumentace osobní, společenské, vědecké…)</a:t>
            </a:r>
          </a:p>
          <a:p>
            <a:r>
              <a:rPr lang="cs-CZ" dirty="0" smtClean="0"/>
              <a:t>Teoretická východiska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in. 3-5 odborných textů k tématu (</a:t>
            </a:r>
            <a:r>
              <a:rPr lang="cs-CZ" dirty="0" err="1" smtClean="0"/>
              <a:t>epist</a:t>
            </a:r>
            <a:r>
              <a:rPr lang="cs-CZ" dirty="0" smtClean="0"/>
              <a:t>., </a:t>
            </a:r>
            <a:r>
              <a:rPr lang="cs-CZ" dirty="0" err="1" smtClean="0"/>
              <a:t>teor</a:t>
            </a:r>
            <a:r>
              <a:rPr lang="cs-CZ" dirty="0" smtClean="0"/>
              <a:t>., témat., popř. kontext)</a:t>
            </a:r>
          </a:p>
          <a:p>
            <a:pPr lvl="1"/>
            <a:r>
              <a:rPr lang="cs-CZ" dirty="0"/>
              <a:t>ž</a:t>
            </a:r>
            <a:r>
              <a:rPr lang="cs-CZ" dirty="0" smtClean="0"/>
              <a:t>ánr kompilace – viz Proseminář k akad. psaní  </a:t>
            </a:r>
          </a:p>
          <a:p>
            <a:r>
              <a:rPr lang="cs-CZ" dirty="0" smtClean="0"/>
              <a:t>Výzkumný </a:t>
            </a:r>
            <a:r>
              <a:rPr lang="cs-CZ" dirty="0"/>
              <a:t>problém</a:t>
            </a:r>
            <a:r>
              <a:rPr lang="cs-CZ" dirty="0" smtClean="0"/>
              <a:t>, výzkumné otázky / cíle výzkumu (explicitně)</a:t>
            </a:r>
          </a:p>
          <a:p>
            <a:r>
              <a:rPr lang="cs-CZ" dirty="0" smtClean="0"/>
              <a:t>Metodologická rozvaha</a:t>
            </a:r>
          </a:p>
          <a:p>
            <a:pPr lvl="1"/>
            <a:r>
              <a:rPr lang="cs-CZ" dirty="0" smtClean="0"/>
              <a:t>Návrh terénu / vzorku / zdrojů dat </a:t>
            </a:r>
          </a:p>
          <a:p>
            <a:pPr lvl="1"/>
            <a:r>
              <a:rPr lang="cs-CZ" dirty="0" smtClean="0"/>
              <a:t>Návrh technik konstrukce a analýzy dat</a:t>
            </a:r>
          </a:p>
          <a:p>
            <a:pPr lvl="1"/>
            <a:r>
              <a:rPr lang="cs-CZ" dirty="0" smtClean="0"/>
              <a:t>Etické aspekty !!!</a:t>
            </a:r>
          </a:p>
          <a:p>
            <a:pPr lvl="1"/>
            <a:r>
              <a:rPr lang="cs-CZ" dirty="0" smtClean="0"/>
              <a:t>Reflexe vlastních pozic (situovanost) + reflexe možných limitů výzkumu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059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Další postup </a:t>
            </a:r>
            <a:r>
              <a:rPr lang="cs-CZ" dirty="0" err="1" smtClean="0"/>
              <a:t>dipl</a:t>
            </a:r>
            <a:r>
              <a:rPr lang="cs-CZ" dirty="0" smtClean="0"/>
              <a:t>. semináře </a:t>
            </a:r>
            <a:r>
              <a:rPr lang="cs-CZ" sz="3600" dirty="0" smtClean="0"/>
              <a:t>(16.10</a:t>
            </a:r>
            <a:r>
              <a:rPr lang="cs-CZ" sz="3600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zvažovat, promýšlet a osahávat si vlastní oblast zájmu, tj. mj.: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</a:t>
            </a:r>
            <a:r>
              <a:rPr lang="cs-CZ" dirty="0" smtClean="0"/>
              <a:t>entálně se vrátit k Úvodu do sociokulturní antropologie, profil. </a:t>
            </a:r>
            <a:r>
              <a:rPr lang="cs-CZ" dirty="0" err="1"/>
              <a:t>a</a:t>
            </a:r>
            <a:r>
              <a:rPr lang="cs-CZ" dirty="0" err="1" smtClean="0"/>
              <a:t>ntropo</a:t>
            </a:r>
            <a:r>
              <a:rPr lang="cs-CZ" dirty="0" smtClean="0"/>
              <a:t> předmětům a další výuce a </a:t>
            </a:r>
            <a:r>
              <a:rPr lang="cs-CZ" dirty="0" err="1" smtClean="0"/>
              <a:t>odb</a:t>
            </a:r>
            <a:r>
              <a:rPr lang="cs-CZ" dirty="0" smtClean="0"/>
              <a:t>. zdrojům (a možná i Úvodu do společenských věd)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zopakovat </a:t>
            </a:r>
            <a:r>
              <a:rPr lang="cs-CZ" dirty="0"/>
              <a:t>si Úvod do společenskovědních metod</a:t>
            </a:r>
            <a:r>
              <a:rPr lang="cs-CZ" dirty="0" smtClean="0"/>
              <a:t>, resp. prostudovat učebnici </a:t>
            </a:r>
            <a:r>
              <a:rPr lang="cs-CZ" b="1" dirty="0" smtClean="0"/>
              <a:t>Metody výzkumu ve společenských vědách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Zvažovat, popř. i oslovit potenciálního školitele a téma s ním konzultovat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715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na příště (16.10.)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Odevzdat </a:t>
            </a:r>
            <a:r>
              <a:rPr lang="cs-CZ" dirty="0" smtClean="0"/>
              <a:t>do </a:t>
            </a:r>
            <a:r>
              <a:rPr lang="cs-CZ" dirty="0" err="1" smtClean="0"/>
              <a:t>Moodle</a:t>
            </a:r>
            <a:r>
              <a:rPr lang="cs-CZ" dirty="0" smtClean="0"/>
              <a:t> nyní uvažované oblasti zájmu</a:t>
            </a:r>
          </a:p>
          <a:p>
            <a:pPr lvl="1"/>
            <a:r>
              <a:rPr lang="cs-CZ" dirty="0" smtClean="0"/>
              <a:t>heslovitě, ale s komentářem motivace – vědecká, osobní, společenská… </a:t>
            </a:r>
          </a:p>
          <a:p>
            <a:pPr lvl="1"/>
            <a:r>
              <a:rPr lang="cs-CZ" dirty="0" smtClean="0"/>
              <a:t>pokud už máte školitele, tak konkrétně (i téma, máte-li)</a:t>
            </a:r>
          </a:p>
          <a:p>
            <a:pPr lvl="1"/>
            <a:r>
              <a:rPr lang="cs-CZ" dirty="0" smtClean="0"/>
              <a:t>pokud nyní nemáte (školitele, téma), </a:t>
            </a:r>
            <a:r>
              <a:rPr lang="cs-CZ" b="1" dirty="0" smtClean="0"/>
              <a:t>nic se neděje!!! </a:t>
            </a:r>
            <a:r>
              <a:rPr lang="cs-CZ" dirty="0" smtClean="0"/>
              <a:t>– </a:t>
            </a:r>
            <a:r>
              <a:rPr lang="cs-CZ" dirty="0" err="1" smtClean="0"/>
              <a:t>dipl</a:t>
            </a:r>
            <a:r>
              <a:rPr lang="cs-CZ" dirty="0" smtClean="0"/>
              <a:t>. sem. má vést k nalezení tématu i školitele … zvažujte své oblasti zájmu, čtěte, promýšlejte … a pište, co zvažujete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ozsah: do 1 NS</a:t>
            </a:r>
          </a:p>
          <a:p>
            <a:r>
              <a:rPr lang="cs-CZ" b="1" dirty="0" err="1"/>
              <a:t>Deadline</a:t>
            </a:r>
            <a:r>
              <a:rPr lang="cs-CZ" b="1" dirty="0"/>
              <a:t>: </a:t>
            </a:r>
            <a:r>
              <a:rPr lang="cs-CZ" b="1" dirty="0" smtClean="0"/>
              <a:t>čtvrtek 10. </a:t>
            </a:r>
            <a:r>
              <a:rPr lang="cs-CZ" b="1" dirty="0"/>
              <a:t>10. do </a:t>
            </a:r>
            <a:r>
              <a:rPr lang="cs-CZ" b="1" dirty="0" smtClean="0"/>
              <a:t>10:00 hod.</a:t>
            </a:r>
            <a:endParaRPr lang="cs-CZ" b="1" dirty="0"/>
          </a:p>
          <a:p>
            <a:r>
              <a:rPr lang="cs-CZ" b="1" dirty="0" smtClean="0"/>
              <a:t>Prostudovat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ap. 11: Kvalitativní strategie výzkumu (učebnice s. 257-287)</a:t>
            </a:r>
            <a:endParaRPr lang="cs-CZ" dirty="0"/>
          </a:p>
          <a:p>
            <a:pPr lvl="1"/>
            <a:r>
              <a:rPr lang="cs-CZ" dirty="0" smtClean="0"/>
              <a:t>Nedbálková, K. (2007): Etnografie (Jedna ruka kreslí druhou…) – viz </a:t>
            </a:r>
            <a:r>
              <a:rPr lang="cs-CZ" dirty="0" err="1" smtClean="0"/>
              <a:t>Moodle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4715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Otázky, nejasnosti, zpochybnění, cokoli????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Díky za pozornost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824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</a:t>
            </a:r>
            <a:r>
              <a:rPr lang="cs-CZ" dirty="0"/>
              <a:t>literatura</a:t>
            </a:r>
          </a:p>
        </p:txBody>
      </p:sp>
      <p:pic>
        <p:nvPicPr>
          <p:cNvPr id="13" name="Zástupný symbol pro obsah 12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3445449" cy="4351338"/>
          </a:xfrm>
        </p:spPr>
      </p:pic>
      <p:pic>
        <p:nvPicPr>
          <p:cNvPr id="2" name="Zástupný symbol pro obsah 1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72092" y="1557685"/>
            <a:ext cx="4713638" cy="175078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0281" y="3184127"/>
            <a:ext cx="5015870" cy="303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4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47759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Jak na </a:t>
            </a:r>
            <a:r>
              <a:rPr lang="cs-CZ" b="1" dirty="0" err="1"/>
              <a:t>bc.</a:t>
            </a:r>
            <a:r>
              <a:rPr lang="cs-CZ" b="1" dirty="0"/>
              <a:t> práci                                        v </a:t>
            </a:r>
            <a:r>
              <a:rPr lang="cs-CZ" b="1" dirty="0" err="1"/>
              <a:t>soc.kult</a:t>
            </a:r>
            <a:r>
              <a:rPr lang="cs-CZ" b="1" dirty="0"/>
              <a:t>. antropologii?!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31850" y="3540034"/>
            <a:ext cx="1051559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Mgr. Hedvika Novotná, Ph.D.</a:t>
            </a:r>
          </a:p>
          <a:p>
            <a:pPr algn="ctr"/>
            <a:r>
              <a:rPr lang="cs-CZ" sz="2400" dirty="0"/>
              <a:t>PhDr. Dana Bittnerová, CSc.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via</a:t>
            </a:r>
          </a:p>
          <a:p>
            <a:r>
              <a:rPr lang="cs-CZ" dirty="0"/>
              <a:t>Novotná, H., Šťovíčková </a:t>
            </a:r>
            <a:r>
              <a:rPr lang="cs-CZ" dirty="0" err="1"/>
              <a:t>Jantulová</a:t>
            </a:r>
            <a:r>
              <a:rPr lang="cs-CZ" dirty="0"/>
              <a:t>, M. (2019): Rozvaha výzkumného projektu. In: Novotná, H., Špaček, O., Šťovíčková </a:t>
            </a:r>
            <a:r>
              <a:rPr lang="cs-CZ" dirty="0" err="1"/>
              <a:t>Jantulová</a:t>
            </a:r>
            <a:r>
              <a:rPr lang="cs-CZ" dirty="0"/>
              <a:t>, M. (</a:t>
            </a:r>
            <a:r>
              <a:rPr lang="cs-CZ" dirty="0" err="1"/>
              <a:t>eds</a:t>
            </a:r>
            <a:r>
              <a:rPr lang="cs-CZ" dirty="0"/>
              <a:t>.): </a:t>
            </a:r>
            <a:r>
              <a:rPr lang="cs-CZ" i="1" dirty="0"/>
              <a:t>Metody výzkumu ve společenských vědách</a:t>
            </a:r>
            <a:r>
              <a:rPr lang="cs-CZ" dirty="0"/>
              <a:t>. Praha: FHS UK, str. 35-56.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22589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Bc. práce v </a:t>
            </a:r>
            <a:r>
              <a:rPr lang="cs-CZ" dirty="0" err="1"/>
              <a:t>soc.kult</a:t>
            </a:r>
            <a:r>
              <a:rPr lang="cs-CZ" dirty="0"/>
              <a:t>. antropologii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Teoretické</a:t>
            </a:r>
            <a:r>
              <a:rPr lang="cs-CZ" dirty="0"/>
              <a:t> … </a:t>
            </a:r>
            <a:r>
              <a:rPr lang="cs-CZ" cap="all" dirty="0" smtClean="0"/>
              <a:t>přehledová studie </a:t>
            </a:r>
            <a:r>
              <a:rPr lang="cs-CZ" dirty="0" smtClean="0"/>
              <a:t>odborné </a:t>
            </a:r>
            <a:r>
              <a:rPr lang="cs-CZ" dirty="0"/>
              <a:t>literatury k vybranému tématu</a:t>
            </a:r>
          </a:p>
          <a:p>
            <a:pPr lvl="1"/>
            <a:r>
              <a:rPr lang="cs-CZ" dirty="0"/>
              <a:t>přehledová </a:t>
            </a:r>
            <a:r>
              <a:rPr lang="cs-CZ" dirty="0" smtClean="0"/>
              <a:t>studie </a:t>
            </a:r>
            <a:r>
              <a:rPr lang="cs-CZ" cap="all" dirty="0" smtClean="0"/>
              <a:t>– kompilace + komparace</a:t>
            </a:r>
            <a:r>
              <a:rPr lang="cs-CZ" dirty="0" smtClean="0"/>
              <a:t> </a:t>
            </a:r>
            <a:r>
              <a:rPr lang="cs-CZ" dirty="0"/>
              <a:t>odborných textů, které se vyjadřují k nějakému PROBLÉMU na základě relevantních KRITÉRIÍ</a:t>
            </a:r>
          </a:p>
          <a:p>
            <a:pPr lvl="1"/>
            <a:r>
              <a:rPr lang="cs-CZ" dirty="0"/>
              <a:t>výsledkem je klasifikace / kategorizace řešení daného problému a její zdůvodnění</a:t>
            </a:r>
          </a:p>
          <a:p>
            <a:pPr lvl="1"/>
            <a:r>
              <a:rPr lang="cs-CZ" dirty="0"/>
              <a:t>náročnější na studium literatury</a:t>
            </a:r>
          </a:p>
          <a:p>
            <a:pPr lvl="1"/>
            <a:r>
              <a:rPr lang="cs-CZ" dirty="0"/>
              <a:t>klíčový je VÝBĚR textů a STANOVENÍ KRITÉRIÍ </a:t>
            </a:r>
            <a:r>
              <a:rPr lang="cs-CZ" dirty="0" smtClean="0"/>
              <a:t>komparace/analýzy</a:t>
            </a:r>
            <a:endParaRPr lang="cs-CZ" dirty="0"/>
          </a:p>
          <a:p>
            <a:r>
              <a:rPr lang="cs-CZ" b="1" dirty="0"/>
              <a:t>Empirické</a:t>
            </a:r>
            <a:r>
              <a:rPr lang="cs-CZ" dirty="0"/>
              <a:t> … založené na vlastním (kvalitativním) výzkumu</a:t>
            </a:r>
          </a:p>
          <a:p>
            <a:pPr lvl="1"/>
            <a:r>
              <a:rPr lang="cs-CZ" dirty="0"/>
              <a:t>výsledky vlastního výzkumu (tj. ANALÝZA a INTERPRETACE primárních či sekundárních dat) v kontextu dosavadního poznání</a:t>
            </a:r>
          </a:p>
          <a:p>
            <a:pPr lvl="1"/>
            <a:r>
              <a:rPr lang="cs-CZ" dirty="0"/>
              <a:t>relativně nižší nárok na studium odborné literatury</a:t>
            </a:r>
          </a:p>
          <a:p>
            <a:pPr lvl="1"/>
            <a:r>
              <a:rPr lang="cs-CZ" dirty="0"/>
              <a:t>klíčová VOLBA TEORETICKÉHO RÁMCE a METODOLOGIE</a:t>
            </a:r>
          </a:p>
        </p:txBody>
      </p:sp>
    </p:spTree>
    <p:extLst>
      <p:ext uri="{BB962C8B-B14F-4D97-AF65-F5344CB8AC3E}">
        <p14:creationId xmlns:p14="http://schemas.microsoft.com/office/powerpoint/2010/main" val="1070596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výzkumného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51751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oblast zájmu → </a:t>
            </a:r>
          </a:p>
          <a:p>
            <a:pPr lvl="1"/>
            <a:r>
              <a:rPr lang="cs-CZ" b="1" dirty="0"/>
              <a:t>studium odborné literatury</a:t>
            </a:r>
            <a:r>
              <a:rPr lang="cs-CZ" dirty="0"/>
              <a:t>: teoretické přístupy a koncepty </a:t>
            </a:r>
          </a:p>
          <a:p>
            <a:r>
              <a:rPr lang="cs-CZ" dirty="0"/>
              <a:t>výzkumné téma → </a:t>
            </a:r>
          </a:p>
          <a:p>
            <a:pPr lvl="1"/>
            <a:r>
              <a:rPr lang="cs-CZ" b="1" dirty="0"/>
              <a:t>studium odborné literatury</a:t>
            </a:r>
            <a:r>
              <a:rPr lang="cs-CZ" dirty="0"/>
              <a:t>: teoretické přístupy a koncepty, metody</a:t>
            </a:r>
          </a:p>
          <a:p>
            <a:r>
              <a:rPr lang="cs-CZ" dirty="0"/>
              <a:t>výzkumný problém + výzkumné otázky / cíle výzkumu</a:t>
            </a:r>
          </a:p>
          <a:p>
            <a:r>
              <a:rPr lang="cs-CZ" dirty="0"/>
              <a:t>volba výzkumné strategie                  </a:t>
            </a:r>
          </a:p>
          <a:p>
            <a:pPr lvl="1"/>
            <a:r>
              <a:rPr lang="cs-CZ" b="1" dirty="0" err="1"/>
              <a:t>Teor</a:t>
            </a:r>
            <a:r>
              <a:rPr lang="cs-CZ" b="1" dirty="0"/>
              <a:t>.: </a:t>
            </a:r>
            <a:r>
              <a:rPr lang="cs-CZ" dirty="0"/>
              <a:t>volba textů a kritérií komparace</a:t>
            </a:r>
            <a:endParaRPr lang="cs-CZ" b="1" dirty="0"/>
          </a:p>
          <a:p>
            <a:pPr lvl="1"/>
            <a:r>
              <a:rPr lang="cs-CZ" b="1" dirty="0"/>
              <a:t>Empir.: </a:t>
            </a:r>
            <a:r>
              <a:rPr lang="cs-CZ" dirty="0"/>
              <a:t>volba terénu/konstrukce vzorku; metody a techniky tvorby, analýzy a interpretace dat</a:t>
            </a:r>
          </a:p>
          <a:p>
            <a:pPr marL="0" indent="0">
              <a:buNone/>
            </a:pPr>
            <a:r>
              <a:rPr lang="cs-CZ" b="1" dirty="0" smtClean="0"/>
              <a:t>PROJEKT </a:t>
            </a:r>
            <a:r>
              <a:rPr lang="cs-CZ" b="1" dirty="0"/>
              <a:t>VÝZKUMU</a:t>
            </a:r>
          </a:p>
          <a:p>
            <a:r>
              <a:rPr lang="cs-CZ" dirty="0"/>
              <a:t>realizace výzkumu </a:t>
            </a:r>
          </a:p>
          <a:p>
            <a:pPr lvl="1"/>
            <a:r>
              <a:rPr lang="cs-CZ" b="1" dirty="0"/>
              <a:t>studium odborné literatury </a:t>
            </a:r>
            <a:r>
              <a:rPr lang="cs-CZ" dirty="0"/>
              <a:t>→</a:t>
            </a:r>
            <a:endParaRPr lang="cs-CZ" b="1" dirty="0"/>
          </a:p>
          <a:p>
            <a:r>
              <a:rPr lang="cs-CZ" dirty="0"/>
              <a:t>formulace závěrů, odborný text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pozn.: všechny tyto kroky navzájem provázané, prostupující se (tedy </a:t>
            </a:r>
            <a:r>
              <a:rPr lang="cs-CZ" b="1" dirty="0"/>
              <a:t>NE</a:t>
            </a:r>
            <a:r>
              <a:rPr lang="cs-CZ" dirty="0"/>
              <a:t> fáze!)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Picture 2" descr="SouvisejÃ­cÃ­ obrÃ¡zek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2"/>
          <a:stretch/>
        </p:blipFill>
        <p:spPr bwMode="auto">
          <a:xfrm>
            <a:off x="8229600" y="170203"/>
            <a:ext cx="3808412" cy="312994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7764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Promyšlení a explicitní formulace: CO, PROČ, JAK a KDE zkoumat</a:t>
            </a:r>
          </a:p>
          <a:p>
            <a:pPr lvl="1"/>
            <a:r>
              <a:rPr lang="cs-CZ" dirty="0"/>
              <a:t>= </a:t>
            </a:r>
            <a:r>
              <a:rPr lang="cs-CZ" dirty="0" smtClean="0"/>
              <a:t>čtyři </a:t>
            </a:r>
            <a:r>
              <a:rPr lang="cs-CZ" dirty="0"/>
              <a:t>na sobě závislé a zároveň autonomní roviny</a:t>
            </a:r>
          </a:p>
          <a:p>
            <a:pPr lvl="1"/>
            <a:r>
              <a:rPr lang="cs-CZ" b="1" dirty="0"/>
              <a:t>CO</a:t>
            </a:r>
            <a:r>
              <a:rPr lang="cs-CZ" dirty="0"/>
              <a:t> = téma (← oblast zájmu)</a:t>
            </a:r>
          </a:p>
          <a:p>
            <a:pPr lvl="1"/>
            <a:r>
              <a:rPr lang="cs-CZ" b="1" dirty="0"/>
              <a:t>PROČ</a:t>
            </a:r>
            <a:r>
              <a:rPr lang="cs-CZ" dirty="0"/>
              <a:t>: epistemologicko-teoretické ukotvení, relevance ve vztahu k vědě</a:t>
            </a:r>
          </a:p>
          <a:p>
            <a:pPr lvl="1"/>
            <a:r>
              <a:rPr lang="cs-CZ" b="1" dirty="0"/>
              <a:t>JAK</a:t>
            </a:r>
            <a:r>
              <a:rPr lang="cs-CZ" dirty="0"/>
              <a:t>: epistemologicko-teoretické ukotvení, metodologie</a:t>
            </a:r>
          </a:p>
          <a:p>
            <a:pPr lvl="1"/>
            <a:r>
              <a:rPr lang="cs-CZ" b="1" dirty="0"/>
              <a:t>KDE</a:t>
            </a:r>
            <a:r>
              <a:rPr lang="cs-CZ" dirty="0"/>
              <a:t>: terén(y) / zdroje dat</a:t>
            </a:r>
            <a:endParaRPr lang="cs-CZ" b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1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 zájmu → 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vlastní či zprostředkovaná zkušenost (… „svět je nesamozřejmý“)</a:t>
            </a:r>
          </a:p>
          <a:p>
            <a:pPr lvl="1"/>
            <a:r>
              <a:rPr lang="cs-CZ" dirty="0"/>
              <a:t>ale pozor na vlastní situovanost ve vztahu k tématu</a:t>
            </a:r>
          </a:p>
          <a:p>
            <a:r>
              <a:rPr lang="cs-CZ" dirty="0"/>
              <a:t>teoretická literatura (soc. vědy jsou barvité…)</a:t>
            </a:r>
          </a:p>
          <a:p>
            <a:pPr lvl="1"/>
            <a:r>
              <a:rPr lang="cs-CZ" dirty="0"/>
              <a:t>ale pozor na přílišnou poplatnost dosavadnímu vědění</a:t>
            </a:r>
          </a:p>
          <a:p>
            <a:pPr lvl="1"/>
            <a:r>
              <a:rPr lang="cs-CZ" dirty="0"/>
              <a:t>+ v </a:t>
            </a:r>
            <a:r>
              <a:rPr lang="cs-CZ" dirty="0" err="1"/>
              <a:t>antropo</a:t>
            </a:r>
            <a:r>
              <a:rPr lang="cs-CZ" dirty="0"/>
              <a:t> netestujeme teorie, ale aktivně je používáme ke kladení si otázek a odpovídání na ně </a:t>
            </a:r>
          </a:p>
          <a:p>
            <a:pPr lvl="1"/>
            <a:endParaRPr lang="cs-CZ" dirty="0"/>
          </a:p>
          <a:p>
            <a:r>
              <a:rPr lang="cs-CZ" dirty="0"/>
              <a:t>zcitlivování ve vztahu k tématu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(Nedbálková 2007)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hledání a výběr literatury (= rešerše)</a:t>
            </a:r>
          </a:p>
          <a:p>
            <a:pPr lvl="1"/>
            <a:r>
              <a:rPr lang="cs-CZ" dirty="0"/>
              <a:t>Teoreticko-epistemologická</a:t>
            </a:r>
          </a:p>
          <a:p>
            <a:pPr lvl="1"/>
            <a:r>
              <a:rPr lang="cs-CZ" dirty="0"/>
              <a:t>Tematická</a:t>
            </a:r>
          </a:p>
          <a:p>
            <a:pPr lvl="1"/>
            <a:r>
              <a:rPr lang="cs-CZ" dirty="0"/>
              <a:t>Metodologická</a:t>
            </a:r>
          </a:p>
          <a:p>
            <a:pPr lvl="1"/>
            <a:r>
              <a:rPr lang="cs-CZ" dirty="0"/>
              <a:t>Kontextová </a:t>
            </a:r>
          </a:p>
          <a:p>
            <a:r>
              <a:rPr lang="cs-CZ" dirty="0" smtClean="0"/>
              <a:t>osahávání terénu</a:t>
            </a:r>
          </a:p>
          <a:p>
            <a:endParaRPr lang="cs-CZ" dirty="0"/>
          </a:p>
          <a:p>
            <a:r>
              <a:rPr lang="cs-CZ" dirty="0"/>
              <a:t>promýšlení … hledání … konzultace … studium … promýšlení … hledání …</a:t>
            </a:r>
          </a:p>
        </p:txBody>
      </p:sp>
      <p:sp>
        <p:nvSpPr>
          <p:cNvPr id="8" name="Obousměrná svislá šipka 7"/>
          <p:cNvSpPr/>
          <p:nvPr/>
        </p:nvSpPr>
        <p:spPr>
          <a:xfrm>
            <a:off x="365760" y="1825624"/>
            <a:ext cx="228599" cy="159921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ousměrná svislá šipka 8"/>
          <p:cNvSpPr/>
          <p:nvPr/>
        </p:nvSpPr>
        <p:spPr>
          <a:xfrm>
            <a:off x="365759" y="3507774"/>
            <a:ext cx="228599" cy="187887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804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6121D4-5425-E595-0D5C-D0D8AE01C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+ PROČ = JAK a KDE </a:t>
            </a:r>
            <a:r>
              <a:rPr lang="cs-CZ" dirty="0" smtClean="0"/>
              <a:t>!!!!</a:t>
            </a:r>
            <a:br>
              <a:rPr lang="cs-CZ" dirty="0" smtClean="0"/>
            </a:br>
            <a:r>
              <a:rPr lang="cs-CZ" sz="2400" dirty="0" smtClean="0"/>
              <a:t>KDE + JAK → </a:t>
            </a:r>
            <a:r>
              <a:rPr lang="cs-CZ" sz="2400" dirty="0"/>
              <a:t>CO + PROČ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7EDB3C-99CD-2A61-7550-2F97948D9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Různé epistemologické přístupy = různé metodologické postupy</a:t>
            </a:r>
          </a:p>
          <a:p>
            <a:r>
              <a:rPr lang="cs-CZ" dirty="0"/>
              <a:t>Teoretické práce:</a:t>
            </a:r>
          </a:p>
          <a:p>
            <a:pPr lvl="1"/>
            <a:r>
              <a:rPr lang="cs-CZ" dirty="0" smtClean="0"/>
              <a:t>Přehledové studie/ Komparace + kompilace</a:t>
            </a:r>
          </a:p>
          <a:p>
            <a:r>
              <a:rPr lang="cs-CZ" dirty="0" smtClean="0"/>
              <a:t>Empirické </a:t>
            </a:r>
            <a:r>
              <a:rPr lang="cs-CZ" dirty="0"/>
              <a:t>práce:</a:t>
            </a:r>
          </a:p>
          <a:p>
            <a:pPr lvl="1"/>
            <a:r>
              <a:rPr lang="cs-CZ" dirty="0"/>
              <a:t>Etnografický výzkum</a:t>
            </a:r>
          </a:p>
          <a:p>
            <a:pPr lvl="1"/>
            <a:r>
              <a:rPr lang="cs-CZ" dirty="0"/>
              <a:t>Rozhovory (polostrukturované, narativní…)</a:t>
            </a:r>
          </a:p>
          <a:p>
            <a:pPr lvl="1"/>
            <a:r>
              <a:rPr lang="cs-CZ" dirty="0"/>
              <a:t>Analýza již existujících zdrojů dat (institucionální, mediální, literární a umělecké, vizuální, zvukové, audiovizuální…)</a:t>
            </a:r>
          </a:p>
          <a:p>
            <a:pPr lvl="1"/>
            <a:r>
              <a:rPr lang="cs-CZ" dirty="0"/>
              <a:t>Sekundární analýza (nepříliš časté, ale nikoli vyloučené)</a:t>
            </a:r>
          </a:p>
          <a:p>
            <a:pPr lvl="1"/>
            <a:r>
              <a:rPr lang="cs-CZ" dirty="0"/>
              <a:t>častá kombinace různých zdrojů dat a metod. postupů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863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2107</Words>
  <Application>Microsoft Office PowerPoint</Application>
  <PresentationFormat>Širokoúhlá obrazovka</PresentationFormat>
  <Paragraphs>229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Motiv Office</vt:lpstr>
      <vt:lpstr>Diplomní seminář I. Sociokulturní antropologie</vt:lpstr>
      <vt:lpstr>Záměr a cíle předmětu</vt:lpstr>
      <vt:lpstr>Povinná literatura</vt:lpstr>
      <vt:lpstr>Jak na bc. práci                                        v soc.kult. antropologii?! </vt:lpstr>
      <vt:lpstr>Bc. práce v soc.kult. antropologii</vt:lpstr>
      <vt:lpstr>Struktura výzkumného procesu</vt:lpstr>
      <vt:lpstr>Projekt výzkumu</vt:lpstr>
      <vt:lpstr>Oblast zájmu → téma</vt:lpstr>
      <vt:lpstr>CO + PROČ = JAK a KDE !!!! KDE + JAK → CO + PROČ </vt:lpstr>
      <vt:lpstr>Pro antropo volba tématu = obvykle volba terénu </vt:lpstr>
      <vt:lpstr>Terén v antropologii (východisko: etnografie)</vt:lpstr>
      <vt:lpstr>Proces výzkumu - dialog</vt:lpstr>
      <vt:lpstr>Téma výzkumu</vt:lpstr>
      <vt:lpstr>Téma bc. práce v praxi</vt:lpstr>
      <vt:lpstr>Možní školitelé bc. prací</vt:lpstr>
      <vt:lpstr>Co je antropologie? Co ji zajímá, jak pracuje?</vt:lpstr>
      <vt:lpstr>Téma bc. práce</vt:lpstr>
      <vt:lpstr>Téma → výzkumný problém, výzkumné otázky </vt:lpstr>
      <vt:lpstr>→ Projekt výzkumu</vt:lpstr>
      <vt:lpstr>Možná struktura projektu výzkumu    = požadavky na práci k atestaci DS</vt:lpstr>
      <vt:lpstr> Další postup dipl. semináře (16.10.)</vt:lpstr>
      <vt:lpstr>Úkol na příště (16.10.)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Diplomní seminář I. Sociokulturní antropologie</dc:title>
  <dc:creator>Uživatel systému Windows</dc:creator>
  <cp:lastModifiedBy>Hedvika Novotná</cp:lastModifiedBy>
  <cp:revision>41</cp:revision>
  <dcterms:created xsi:type="dcterms:W3CDTF">2020-10-15T18:56:37Z</dcterms:created>
  <dcterms:modified xsi:type="dcterms:W3CDTF">2024-10-02T12:34:14Z</dcterms:modified>
</cp:coreProperties>
</file>