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14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24F66-19D0-4645-B6C5-501B23D48F47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D7BBF-AA10-4EB8-BEAB-A1071B61E3B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9025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9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6" y="714377"/>
            <a:ext cx="7734300" cy="54006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10" y="767419"/>
            <a:ext cx="10780777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1" y="4204209"/>
            <a:ext cx="9226297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6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2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60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60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13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13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5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1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9" y="5418671"/>
            <a:ext cx="10780777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5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2"/>
            <a:ext cx="1075372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5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5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5" y="5876416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Výběr zaměstnanců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Tereza Bartůňková</a:t>
            </a:r>
          </a:p>
          <a:p>
            <a:r>
              <a:rPr lang="cs-CZ" dirty="0" smtClean="0"/>
              <a:t>Sociologie</a:t>
            </a:r>
          </a:p>
          <a:p>
            <a:r>
              <a:rPr lang="cs-CZ" dirty="0" smtClean="0"/>
              <a:t>9.11.2015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6477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Nábor vs. </a:t>
            </a:r>
            <a:r>
              <a:rPr lang="cs-CZ" dirty="0"/>
              <a:t>V</a:t>
            </a:r>
            <a:r>
              <a:rPr lang="cs-CZ" dirty="0" smtClean="0"/>
              <a:t>ýběr 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Obecně k výběru zaměstnanců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Konkrétní postup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7749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NÁBOR vs.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NÁBOR</a:t>
            </a:r>
            <a:r>
              <a:rPr lang="cs-CZ" dirty="0"/>
              <a:t> – na SŠ nebo VŠ, kde se firmy prezentují a oslovují potencionální </a:t>
            </a:r>
            <a:r>
              <a:rPr lang="cs-CZ" dirty="0" smtClean="0"/>
              <a:t>zaměstnance -&gt; stipendijní programy, </a:t>
            </a:r>
            <a:r>
              <a:rPr lang="cs-CZ" dirty="0"/>
              <a:t>popř. veletrh pracovních příležitostí, </a:t>
            </a:r>
            <a:r>
              <a:rPr lang="cs-CZ" b="1" dirty="0" smtClean="0"/>
              <a:t>VÝBĚR </a:t>
            </a:r>
            <a:r>
              <a:rPr lang="cs-CZ" dirty="0"/>
              <a:t>– předchází mu nábor, strategický, konkrétní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0" name="Picture 2" descr="C:\Users\Zdeněk\Desktop\panáčci\vyberove_rize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99964" y="2948940"/>
            <a:ext cx="4582160" cy="3436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9849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Zdeněk\Desktop\Výstřižek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2878" y="0"/>
            <a:ext cx="4200043" cy="667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1702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 k výběru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volná nebo nová pracovní pozice, </a:t>
            </a:r>
            <a:r>
              <a:rPr lang="cs-CZ" dirty="0"/>
              <a:t>ustanovení požadavků</a:t>
            </a:r>
            <a:endParaRPr lang="cs-CZ" dirty="0" smtClean="0"/>
          </a:p>
          <a:p>
            <a:r>
              <a:rPr lang="cs-CZ" dirty="0" smtClean="0"/>
              <a:t>- databáze životopisů případných uchazečů (firemní kultura), inzerce</a:t>
            </a:r>
          </a:p>
          <a:p>
            <a:r>
              <a:rPr lang="cs-CZ" dirty="0" smtClean="0"/>
              <a:t>- selekce životopisů, výběr potencionálních zaměstnanců</a:t>
            </a:r>
          </a:p>
          <a:p>
            <a:r>
              <a:rPr lang="cs-CZ" dirty="0" smtClean="0"/>
              <a:t>- pohovor – 1. kolo</a:t>
            </a:r>
          </a:p>
          <a:p>
            <a:r>
              <a:rPr lang="cs-CZ" dirty="0" smtClean="0"/>
              <a:t>- testy</a:t>
            </a:r>
          </a:p>
          <a:p>
            <a:r>
              <a:rPr lang="cs-CZ" dirty="0" smtClean="0"/>
              <a:t>- pohovor – 2. kolo</a:t>
            </a:r>
            <a:endParaRPr lang="cs-CZ" dirty="0"/>
          </a:p>
          <a:p>
            <a:endParaRPr lang="cs-CZ" dirty="0"/>
          </a:p>
        </p:txBody>
      </p:sp>
      <p:pic>
        <p:nvPicPr>
          <p:cNvPr id="5122" name="Picture 2" descr="C:\Users\Zdeněk\Desktop\panáčci\s otazníkem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66094" y="2826993"/>
            <a:ext cx="2522537" cy="2522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9840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76" y="609600"/>
            <a:ext cx="10753724" cy="588264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b="1" u="sng" dirty="0" smtClean="0"/>
              <a:t>Volná </a:t>
            </a:r>
            <a:r>
              <a:rPr lang="cs-CZ" b="1" u="sng" dirty="0"/>
              <a:t>nebo nová pracovní </a:t>
            </a:r>
            <a:r>
              <a:rPr lang="cs-CZ" b="1" u="sng" dirty="0" smtClean="0"/>
              <a:t>pozice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 uvolnění pracovní pozice  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sz="1800" dirty="0" smtClean="0"/>
              <a:t>odchod do důchodu, na mateřskou a rodičovskou dovolenou, ukončení pracovního poměru, náhlé úmrtí, apod.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přesné specifikace pracovní pozice 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 smtClean="0"/>
              <a:t>  </a:t>
            </a:r>
            <a:r>
              <a:rPr lang="cs-CZ" sz="1800" dirty="0" smtClean="0"/>
              <a:t>kvalifikační požadavky, požadavky na praxi, co bude pracovní náplní, případné benefity</a:t>
            </a:r>
          </a:p>
          <a:p>
            <a:pPr algn="just"/>
            <a:r>
              <a:rPr lang="cs-CZ" b="1" u="sng" dirty="0" smtClean="0"/>
              <a:t>Databáze </a:t>
            </a:r>
            <a:r>
              <a:rPr lang="cs-CZ" b="1" u="sng" dirty="0"/>
              <a:t>životopisů případných </a:t>
            </a:r>
            <a:r>
              <a:rPr lang="cs-CZ" b="1" u="sng" dirty="0" smtClean="0"/>
              <a:t>uchazečů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 firemní </a:t>
            </a:r>
            <a:r>
              <a:rPr lang="cs-CZ" dirty="0"/>
              <a:t>databáze životopisů uchazečů 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 u</a:t>
            </a:r>
            <a:r>
              <a:rPr lang="cs-CZ" sz="1800" dirty="0" smtClean="0"/>
              <a:t>chazeči</a:t>
            </a:r>
            <a:r>
              <a:rPr lang="cs-CZ" sz="1800" dirty="0"/>
              <a:t>, kterým se líbí prezentace společnosti navenek </a:t>
            </a:r>
            <a:r>
              <a:rPr lang="cs-CZ" sz="1800" dirty="0" smtClean="0"/>
              <a:t>a mají proto </a:t>
            </a:r>
          </a:p>
          <a:p>
            <a:pPr marL="0" indent="0">
              <a:buNone/>
            </a:pPr>
            <a:r>
              <a:rPr lang="cs-CZ" sz="1800" dirty="0" smtClean="0"/>
              <a:t>zájem v této společnosti pracovat, mohou samostatně předběžně </a:t>
            </a:r>
            <a:r>
              <a:rPr lang="cs-CZ" sz="1800" dirty="0"/>
              <a:t>zasílat své </a:t>
            </a:r>
            <a:r>
              <a:rPr lang="cs-CZ" sz="1800" dirty="0" smtClean="0"/>
              <a:t>životopisy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 inzerce 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 smtClean="0"/>
              <a:t>  </a:t>
            </a:r>
            <a:r>
              <a:rPr lang="cs-CZ" sz="1800" dirty="0" smtClean="0"/>
              <a:t>web společnosti, intranet, jobs.cz, práce.cz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 firmy mohou mít formuláře/dotazníky 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 smtClean="0"/>
              <a:t>  dostačující na dělnické pozice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098" name="Picture 2" descr="C:\Users\Zdeněk\Desktop\panáčci\bez názv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12517" y="273843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Zdeněk\Desktop\panáčci\dělníc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9314" y="5153832"/>
            <a:ext cx="2447925" cy="169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7921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6656" y="624842"/>
            <a:ext cx="10753724" cy="6111238"/>
          </a:xfrm>
        </p:spPr>
        <p:txBody>
          <a:bodyPr/>
          <a:lstStyle/>
          <a:p>
            <a:pPr algn="just"/>
            <a:r>
              <a:rPr lang="cs-CZ" b="1" u="sng" dirty="0" smtClean="0"/>
              <a:t>Selekce životopisů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 personalista provádí selekci životopisů, popř. dotazníků a vhodné </a:t>
            </a:r>
          </a:p>
          <a:p>
            <a:pPr marL="0" indent="0" algn="just">
              <a:buNone/>
            </a:pPr>
            <a:r>
              <a:rPr lang="cs-CZ" dirty="0" smtClean="0"/>
              <a:t>uchazeče pozve na pohovor, nevhodným poděkuje </a:t>
            </a:r>
          </a:p>
          <a:p>
            <a:pPr algn="just"/>
            <a:r>
              <a:rPr lang="cs-CZ" b="1" u="sng" dirty="0" smtClean="0"/>
              <a:t>Pohovor </a:t>
            </a:r>
            <a:r>
              <a:rPr lang="cs-CZ" b="1" u="sng" dirty="0"/>
              <a:t>– 1. </a:t>
            </a:r>
            <a:r>
              <a:rPr lang="cs-CZ" b="1" u="sng" dirty="0" smtClean="0"/>
              <a:t>kolo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 zúčastní </a:t>
            </a:r>
            <a:r>
              <a:rPr lang="cs-CZ" dirty="0"/>
              <a:t>se personalista a vedoucí zaměstnanec (budoucí nadřízený</a:t>
            </a:r>
            <a:r>
              <a:rPr lang="cs-CZ" dirty="0" smtClean="0"/>
              <a:t>)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 personalista uvádí pohovor, ptá se na kvalifikaci, praxi, silné/slabé stránky, uvede náplň práce, může se zeptat na konkrétní situace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 vede </a:t>
            </a:r>
            <a:r>
              <a:rPr lang="cs-CZ" dirty="0"/>
              <a:t>se zápis z pohovoru </a:t>
            </a:r>
            <a:r>
              <a:rPr lang="cs-CZ" dirty="0" smtClean="0"/>
              <a:t>(mělo by) 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 nakonec mzdové ohodnocení</a:t>
            </a:r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b="1" u="sng" dirty="0" smtClean="0"/>
              <a:t>Testy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 podle úspěšnosti v pohovoru se zúží počet uchazečů a následují testy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TalentQ</a:t>
            </a:r>
            <a:r>
              <a:rPr lang="cs-CZ" dirty="0" smtClean="0"/>
              <a:t>, jazykový test, psychometrické testy, testy osobnosti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C:\Users\Zdeněk\Desktop\panáčci\auditM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11996" y="79899"/>
            <a:ext cx="23812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Zdeněk\Desktop\panáčci\dva hlavoun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61308" y="3743909"/>
            <a:ext cx="1375410" cy="1803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Zdeněk\Desktop\panáčci\Obrázek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34195" y="4309058"/>
            <a:ext cx="2559051" cy="255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458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6656" y="807724"/>
            <a:ext cx="10753724" cy="4970145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Pohovor 2. kolo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může být praktického rázu, podle náplně práce se uchazeči zadá úkol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sz="1800" dirty="0" smtClean="0"/>
              <a:t>tabulka v </a:t>
            </a:r>
            <a:r>
              <a:rPr lang="cs-CZ" sz="1800" dirty="0" err="1" smtClean="0"/>
              <a:t>excelu</a:t>
            </a:r>
            <a:r>
              <a:rPr lang="cs-CZ" sz="1800" dirty="0" smtClean="0"/>
              <a:t>,  report, databáze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seznámí uchazeče s pracovním prostředím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v případě přijmutí uchazeče následují formality a vstupní </a:t>
            </a:r>
          </a:p>
          <a:p>
            <a:pPr marL="0" indent="0">
              <a:buNone/>
            </a:pPr>
            <a:r>
              <a:rPr lang="cs-CZ" dirty="0" smtClean="0"/>
              <a:t>lékařská prohlídka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3074" name="Picture 2" descr="C:\Users\Zdeněk\Desktop\panáčci\podání ru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16483" y="2632710"/>
            <a:ext cx="2286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Zdeněk\Desktop\panáčci\healthMa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86928" y="4492101"/>
            <a:ext cx="32385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Zdeněk\Desktop\panáčci\ucit s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64397" y="1651247"/>
            <a:ext cx="2122062" cy="221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0857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Blahová</a:t>
            </a:r>
            <a:r>
              <a:rPr lang="cs-CZ" dirty="0" smtClean="0"/>
              <a:t>, V. (rok). Přijímání, získávání a výběr zaměstnanců ve vybraném podniku (diplomová práce, VUT, Brno)</a:t>
            </a:r>
          </a:p>
          <a:p>
            <a:r>
              <a:rPr lang="cs-CZ" dirty="0" smtClean="0"/>
              <a:t>Konzultace s personalistou akciové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8851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ní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ložený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372</Words>
  <Application>Microsoft Office PowerPoint</Application>
  <PresentationFormat>Vlastní</PresentationFormat>
  <Paragraphs>55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Metropolitní</vt:lpstr>
      <vt:lpstr>Výběr zaměstnanců</vt:lpstr>
      <vt:lpstr>PŘEHLED</vt:lpstr>
      <vt:lpstr>NÁBOR vs. VÝBĚR</vt:lpstr>
      <vt:lpstr>Snímek 4</vt:lpstr>
      <vt:lpstr>Obecně k výběru zaměstnanců</vt:lpstr>
      <vt:lpstr>Snímek 6</vt:lpstr>
      <vt:lpstr>Snímek 7</vt:lpstr>
      <vt:lpstr>Snímek 8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Výběr zaměstnanců</dc:title>
  <dc:creator>Danuska</dc:creator>
  <cp:lastModifiedBy>Kuchar</cp:lastModifiedBy>
  <cp:revision>28</cp:revision>
  <dcterms:created xsi:type="dcterms:W3CDTF">2015-11-07T13:19:47Z</dcterms:created>
  <dcterms:modified xsi:type="dcterms:W3CDTF">2020-09-26T09:38:37Z</dcterms:modified>
</cp:coreProperties>
</file>