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7" r:id="rId4"/>
    <p:sldId id="336" r:id="rId5"/>
    <p:sldId id="338" r:id="rId6"/>
    <p:sldId id="325" r:id="rId7"/>
    <p:sldId id="327" r:id="rId8"/>
    <p:sldId id="296" r:id="rId9"/>
    <p:sldId id="297" r:id="rId10"/>
    <p:sldId id="331" r:id="rId11"/>
    <p:sldId id="332" r:id="rId12"/>
    <p:sldId id="334" r:id="rId13"/>
    <p:sldId id="333" r:id="rId14"/>
    <p:sldId id="294" r:id="rId15"/>
    <p:sldId id="323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FF03B-5076-49D8-91C2-9EC980223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33E311-9BF8-49FC-9578-84862F869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6717C-B4E4-4607-8217-8B470FD1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5E92FB-FF0F-42BE-8421-E87C822F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AEC8DC-1879-45B0-B66E-F7D28A15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6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322DC-B9A0-4051-BCA6-E4A2F70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411DC1-5217-4892-BC7B-E118DC62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4B48B7-66B2-4E49-9CFF-B1A52103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223DC-B098-4F3B-A80C-B808A26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FA6A94-094E-4797-B22E-1BDA5497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4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372249-E6D9-458A-948B-CD98CD462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E50874-D9B2-4A44-92F0-631D4BB61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B65D0-BB93-48BE-894C-52B1EAA1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BD7358-FFDE-46DC-A384-EC516763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CF2C6-EF8D-4E98-9947-F26C3984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9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6BBCA-3C28-432B-AA3D-878C4937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542704-5B74-47EB-8A2F-CAA1BD2B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893B1-40AF-40C9-84C2-A8EAACAA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59568A-0205-4007-938B-2FDB5E03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B3E178-1889-45ED-9734-207AAE32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06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77329-43C3-4474-A5D8-4B385605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C4171B-7C87-4950-A665-F078FA7FF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CC5D16-7CF8-4AC0-A882-34C37AC8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CFF655-B671-49E7-B78F-87B3AADB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5018F6-A746-4694-B1B1-531BD02E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24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D0555-63C3-4CBE-A122-E7D2E886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199BA9-F9BF-48D9-9606-91259E140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2BAEFB-D196-4B0A-B844-BD838B60C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1E9B45-C8C7-40D2-B06B-73A5A776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0EA0D2-7263-478A-93B9-5B95DE87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139175-0F01-4FF7-9D9D-B9E1D88B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8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E363C-CCAB-4558-B84D-A10682C9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C0527D-E44A-4538-98C1-913E67B1C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82539C-8857-484B-9F8C-8D00C2FAF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284B4D5-AC69-4B02-8ABD-D28CBE672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45C5F5E-ECE0-4026-A298-5B5DE1BF3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4B9ED9-080B-4E64-8B7D-E789E9CC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31A4DD3-2D6D-43BE-BAD9-DC0007DC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D3CF6E-7F4E-41AA-9743-E057B6E5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27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6CF11-9D4B-43FE-8FCE-4000F244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C0DB97-9A13-4FD1-B1E4-D6C7F987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82ED9A-8895-4E2B-AE11-E9B0CB7D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F272B8-D416-4EC4-A869-12C906E3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31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CACC76-F0D1-4961-B7C9-A95340F9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118200-D120-42D9-848E-3EAD06C1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6F9CD7-7631-4640-BAC1-B1684598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20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2E014-9EA3-4BBC-AF48-63532A1D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68742C-D3B0-42D3-B3F8-3C89A3212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E6A8828-FF1F-4DBD-9038-B0BD42F87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544007-D2EE-42FC-9BF6-38BA7C10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B1102D-229C-4BF2-849D-5388FB31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F8F55C-4302-4A97-AC45-D7D54F64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4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CE2A9-B0B5-4C52-B4DE-8550D4A8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178CE3-D5C1-496E-B2EC-A161B7B41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68B2F1-871E-4E42-BFC1-7927B593D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429065-8779-4C49-B5E6-C86CBDA4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74CFBA-104E-4D2F-9084-4399396D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1D7E4C-A4A4-4AB8-973F-1A5714D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40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221514-A387-4723-A293-65AD267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AB08E3-357B-40DE-B7C9-1D0795F1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06F44C-2BC4-4087-B065-A9D8C2067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B9E0-9967-4D74-ABBA-E37A76F8C3A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4FFC8E-4879-44EB-B441-13D8E61BC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18C9E-19BB-4C1F-82EB-56E37C3DA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5233-0FEA-49BB-B7B4-A411060B6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96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7D832-30FA-4542-B153-8354547DB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1122363"/>
            <a:ext cx="10439400" cy="2387600"/>
          </a:xfrm>
        </p:spPr>
        <p:txBody>
          <a:bodyPr>
            <a:normAutofit/>
          </a:bodyPr>
          <a:lstStyle/>
          <a:p>
            <a:r>
              <a:rPr lang="cs-CZ" sz="4800" b="1" dirty="0"/>
              <a:t>Výuka tematických celků: Systém a evoluce hub</a:t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7C682A-4033-40D4-BEC3-216DAE7AD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RNDr. Jana </a:t>
            </a:r>
            <a:r>
              <a:rPr lang="cs-CZ" dirty="0" err="1"/>
              <a:t>Skýbová</a:t>
            </a:r>
            <a:r>
              <a:rPr lang="cs-CZ" dirty="0"/>
              <a:t>, </a:t>
            </a:r>
            <a:r>
              <a:rPr lang="cs-CZ" err="1"/>
              <a:t>Ph</a:t>
            </a:r>
            <a:r>
              <a:rPr lang="cs-CZ"/>
              <a:t>.D.</a:t>
            </a:r>
          </a:p>
        </p:txBody>
      </p:sp>
    </p:spTree>
    <p:extLst>
      <p:ext uri="{BB962C8B-B14F-4D97-AF65-F5344CB8AC3E}">
        <p14:creationId xmlns:p14="http://schemas.microsoft.com/office/powerpoint/2010/main" val="59178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>
            <a:extLst>
              <a:ext uri="{FF2B5EF4-FFF2-40B4-BE49-F238E27FC236}">
                <a16:creationId xmlns:a16="http://schemas.microsoft.com/office/drawing/2014/main" id="{79211C52-50F0-4A9E-B38F-9BC9A2D8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883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5">
            <a:extLst>
              <a:ext uri="{FF2B5EF4-FFF2-40B4-BE49-F238E27FC236}">
                <a16:creationId xmlns:a16="http://schemas.microsoft.com/office/drawing/2014/main" id="{347395B2-DFCE-43E8-B812-0B85819BD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cs-CZ" altLang="cs-CZ" sz="2400"/>
              <a:t>Mezi houby patří také „potravinové plísně“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F5ABB50-2134-4D3F-AAF2-7223AE33F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cs-CZ" altLang="cs-CZ" sz="2400"/>
              <a:t> </a:t>
            </a:r>
            <a:r>
              <a:rPr lang="cs-CZ" altLang="cs-CZ" sz="2000"/>
              <a:t>některé kvasinky způsobují řadu nepříjemných onemocnění</a:t>
            </a:r>
          </a:p>
        </p:txBody>
      </p:sp>
      <p:pic>
        <p:nvPicPr>
          <p:cNvPr id="109571" name="Picture 3">
            <a:extLst>
              <a:ext uri="{FF2B5EF4-FFF2-40B4-BE49-F238E27FC236}">
                <a16:creationId xmlns:a16="http://schemas.microsoft.com/office/drawing/2014/main" id="{7E84380B-531B-44B5-A445-36BE4367578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>
            <a:extLst>
              <a:ext uri="{FF2B5EF4-FFF2-40B4-BE49-F238E27FC236}">
                <a16:creationId xmlns:a16="http://schemas.microsoft.com/office/drawing/2014/main" id="{31888E04-25FC-4E02-8465-A6574E77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>
            <a:extLst>
              <a:ext uri="{FF2B5EF4-FFF2-40B4-BE49-F238E27FC236}">
                <a16:creationId xmlns:a16="http://schemas.microsoft.com/office/drawing/2014/main" id="{310A9A5D-FCD9-4366-A9C6-044BC09C1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cs-CZ" altLang="cs-CZ" sz="2000"/>
              <a:t>Kvasinky vinné a kvasinky pivní se využívají při výrobě vína a piva</a:t>
            </a:r>
          </a:p>
        </p:txBody>
      </p:sp>
      <p:pic>
        <p:nvPicPr>
          <p:cNvPr id="111619" name="Picture 5">
            <a:extLst>
              <a:ext uri="{FF2B5EF4-FFF2-40B4-BE49-F238E27FC236}">
                <a16:creationId xmlns:a16="http://schemas.microsoft.com/office/drawing/2014/main" id="{4B5C6C04-3A9A-40C7-AC8F-518244EF68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990600"/>
            <a:ext cx="4038600" cy="5410200"/>
          </a:xfrm>
        </p:spPr>
      </p:pic>
      <p:pic>
        <p:nvPicPr>
          <p:cNvPr id="111620" name="Picture 6">
            <a:extLst>
              <a:ext uri="{FF2B5EF4-FFF2-40B4-BE49-F238E27FC236}">
                <a16:creationId xmlns:a16="http://schemas.microsoft.com/office/drawing/2014/main" id="{275A10EA-1F8E-45B0-875B-37BA8A58B1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990600"/>
            <a:ext cx="4038600" cy="5410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>
            <a:extLst>
              <a:ext uri="{FF2B5EF4-FFF2-40B4-BE49-F238E27FC236}">
                <a16:creationId xmlns:a16="http://schemas.microsoft.com/office/drawing/2014/main" id="{A8DC5C64-2DAC-4962-8851-EACF807701C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81001"/>
            <a:ext cx="8229600" cy="57451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3F556DE8-E9DB-4B0A-9F77-14DB56B2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807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74F5D-5D09-4C19-AD78-7950E0A2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716280"/>
          </a:xfrm>
        </p:spPr>
        <p:txBody>
          <a:bodyPr>
            <a:normAutofit/>
          </a:bodyPr>
          <a:lstStyle/>
          <a:p>
            <a:r>
              <a:rPr lang="cs-CZ" b="1" dirty="0"/>
              <a:t>Systém a evoluce hub -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769DDE-6599-4139-A802-B9D0E3D3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34440"/>
            <a:ext cx="11490960" cy="5379718"/>
          </a:xfrm>
        </p:spPr>
        <p:txBody>
          <a:bodyPr/>
          <a:lstStyle/>
          <a:p>
            <a:r>
              <a:rPr lang="cs-CZ" u="sng" dirty="0"/>
              <a:t>Tematické okruhy (skupiny hub)</a:t>
            </a:r>
            <a:r>
              <a:rPr lang="cs-CZ" dirty="0"/>
              <a:t> – kvasinky, plísně, houby s kloboukem, lišejníky </a:t>
            </a:r>
          </a:p>
          <a:p>
            <a:r>
              <a:rPr lang="cs-CZ" b="1" dirty="0"/>
              <a:t>Kvasinky</a:t>
            </a:r>
            <a:r>
              <a:rPr lang="cs-CZ" dirty="0"/>
              <a:t> – stavba buňky kvasinky, rozmnožování (pučení), výskyt kvasinek, využití (kvasinka pivní, vinná, mléčné kvašení)</a:t>
            </a:r>
          </a:p>
          <a:p>
            <a:r>
              <a:rPr lang="cs-CZ" b="1" dirty="0"/>
              <a:t>Plísně</a:t>
            </a:r>
            <a:r>
              <a:rPr lang="cs-CZ" dirty="0"/>
              <a:t> – houbové vlákno, podhoubí, výskyt plísní na potravinách, ochrana potravin – podmínky růstu plísní,  plísňová onemocnění, využití ve farmacii</a:t>
            </a:r>
          </a:p>
          <a:p>
            <a:r>
              <a:rPr lang="cs-CZ" b="1" dirty="0"/>
              <a:t>Houby s kloboukem </a:t>
            </a:r>
            <a:r>
              <a:rPr lang="cs-CZ" dirty="0"/>
              <a:t>– stavba těl houby lupenité, rozmnožování,  </a:t>
            </a:r>
            <a:r>
              <a:rPr lang="cs-CZ" dirty="0" err="1"/>
              <a:t>rourkaté</a:t>
            </a:r>
            <a:r>
              <a:rPr lang="cs-CZ" dirty="0"/>
              <a:t>, podhoubí, výskyt hub,  dřevokazné houby, jedlé a jedovaté houby, pěstování hub, využití hub</a:t>
            </a:r>
          </a:p>
          <a:p>
            <a:r>
              <a:rPr lang="cs-CZ" b="1" dirty="0"/>
              <a:t>Lišejníky</a:t>
            </a:r>
            <a:r>
              <a:rPr lang="cs-CZ" dirty="0"/>
              <a:t> - symbióza houby a řasy nebo sinice, výskyt, typy stélek, využití, lišejníky jako bioindikátory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42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B7B0FD-0DE2-4230-993F-0FA3C957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Praktické aktivity s houbami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Pozorování pučení kvasinky pivní </a:t>
            </a:r>
            <a:r>
              <a:rPr lang="cs-CZ" dirty="0"/>
              <a:t>(droždí) v různých podmínkách (badatelsky orientovaná aktivita) </a:t>
            </a:r>
          </a:p>
          <a:p>
            <a:r>
              <a:rPr lang="cs-CZ" b="1" dirty="0"/>
              <a:t>Pozorování výskytu a růstu plísní na potravinách </a:t>
            </a:r>
            <a:r>
              <a:rPr lang="cs-CZ" dirty="0"/>
              <a:t>v různých podmínkách (badatelsky orientovaná aktivita) </a:t>
            </a:r>
          </a:p>
          <a:p>
            <a:r>
              <a:rPr lang="cs-CZ" b="1" dirty="0"/>
              <a:t>Pozorování rzí </a:t>
            </a:r>
            <a:r>
              <a:rPr lang="cs-CZ" dirty="0"/>
              <a:t>na různých rostlinách – využití lupy nebo binokulární lupy  k pozorování plodniček</a:t>
            </a:r>
          </a:p>
          <a:p>
            <a:r>
              <a:rPr lang="cs-CZ" b="1" dirty="0"/>
              <a:t>Pozorování výskytu lišejníků v blízkém okolí školy </a:t>
            </a:r>
            <a:r>
              <a:rPr lang="cs-CZ" dirty="0"/>
              <a:t>– určení druhů, typů stélek (následná indikace stavu ovzduší)</a:t>
            </a:r>
          </a:p>
          <a:p>
            <a:r>
              <a:rPr lang="cs-CZ" b="1" dirty="0"/>
              <a:t>Určování zástupců </a:t>
            </a:r>
            <a:r>
              <a:rPr lang="cs-CZ" dirty="0"/>
              <a:t>jedlých, nejedlých a jedovatých druhů hub, rozlišení podobných druhů (ukázky hub, modely obrázky)</a:t>
            </a:r>
          </a:p>
        </p:txBody>
      </p:sp>
    </p:spTree>
    <p:extLst>
      <p:ext uri="{BB962C8B-B14F-4D97-AF65-F5344CB8AC3E}">
        <p14:creationId xmlns:p14="http://schemas.microsoft.com/office/powerpoint/2010/main" val="315136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74F5D-5D09-4C19-AD78-7950E0A2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716280"/>
          </a:xfrm>
        </p:spPr>
        <p:txBody>
          <a:bodyPr>
            <a:normAutofit/>
          </a:bodyPr>
          <a:lstStyle/>
          <a:p>
            <a:r>
              <a:rPr lang="cs-CZ" b="1" dirty="0"/>
              <a:t>Systém a evoluce hub </a:t>
            </a:r>
            <a:r>
              <a:rPr lang="cs-CZ" b="1"/>
              <a:t>- G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769DDE-6599-4139-A802-B9D0E3D3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960121"/>
            <a:ext cx="11490960" cy="5654038"/>
          </a:xfrm>
        </p:spPr>
        <p:txBody>
          <a:bodyPr/>
          <a:lstStyle/>
          <a:p>
            <a:r>
              <a:rPr lang="cs-CZ" u="sng" dirty="0"/>
              <a:t>Charakteristika hub </a:t>
            </a:r>
            <a:r>
              <a:rPr lang="cs-CZ" dirty="0"/>
              <a:t>– znaky rostlin a živočichů, utváření houbové </a:t>
            </a:r>
            <a:r>
              <a:rPr lang="cs-CZ" b="1" dirty="0"/>
              <a:t>stélky</a:t>
            </a:r>
            <a:r>
              <a:rPr lang="cs-CZ" dirty="0"/>
              <a:t>, </a:t>
            </a:r>
            <a:r>
              <a:rPr lang="cs-CZ" b="1" dirty="0"/>
              <a:t>hyfa</a:t>
            </a:r>
            <a:r>
              <a:rPr lang="cs-CZ" dirty="0"/>
              <a:t>, </a:t>
            </a:r>
            <a:r>
              <a:rPr lang="cs-CZ" b="1" dirty="0"/>
              <a:t>mycelium</a:t>
            </a:r>
            <a:r>
              <a:rPr lang="cs-CZ" dirty="0"/>
              <a:t>, nepravé houbové pletivo - </a:t>
            </a:r>
            <a:r>
              <a:rPr lang="cs-CZ" b="1" dirty="0" err="1"/>
              <a:t>plektenchym</a:t>
            </a:r>
            <a:r>
              <a:rPr lang="cs-CZ" dirty="0"/>
              <a:t>, plodnice, nepohlavní i pohlavní </a:t>
            </a:r>
            <a:r>
              <a:rPr lang="cs-CZ" b="1" dirty="0"/>
              <a:t>rozmnožování</a:t>
            </a:r>
            <a:r>
              <a:rPr lang="cs-CZ" dirty="0"/>
              <a:t> (pohyblivé zoospory, nepohyblivé </a:t>
            </a:r>
            <a:r>
              <a:rPr lang="cs-CZ" dirty="0" err="1"/>
              <a:t>sporangiospory</a:t>
            </a:r>
            <a:r>
              <a:rPr lang="cs-CZ" dirty="0"/>
              <a:t>, konidie, askospory, bazidiospory), mykorhiza, význam hub v přírodě, využití člověkem</a:t>
            </a:r>
          </a:p>
          <a:p>
            <a:r>
              <a:rPr lang="cs-CZ" u="sng" dirty="0"/>
              <a:t>Systém hub </a:t>
            </a:r>
            <a:r>
              <a:rPr lang="cs-CZ" dirty="0"/>
              <a:t>– vývojově nejednotná skupina</a:t>
            </a:r>
          </a:p>
          <a:p>
            <a:r>
              <a:rPr lang="cs-CZ" u="sng" dirty="0"/>
              <a:t>Oddělení:</a:t>
            </a:r>
            <a:r>
              <a:rPr lang="cs-CZ" dirty="0"/>
              <a:t> </a:t>
            </a:r>
            <a:r>
              <a:rPr lang="cs-CZ" b="1" dirty="0"/>
              <a:t>hlenky</a:t>
            </a:r>
            <a:r>
              <a:rPr lang="cs-CZ" dirty="0"/>
              <a:t>, </a:t>
            </a:r>
            <a:r>
              <a:rPr lang="cs-CZ" b="1" dirty="0" err="1"/>
              <a:t>chytridiomycety</a:t>
            </a:r>
            <a:r>
              <a:rPr lang="cs-CZ" dirty="0"/>
              <a:t>, </a:t>
            </a:r>
            <a:r>
              <a:rPr lang="cs-CZ" b="1" dirty="0" err="1"/>
              <a:t>oomycety</a:t>
            </a:r>
            <a:r>
              <a:rPr lang="cs-CZ" dirty="0"/>
              <a:t>, </a:t>
            </a:r>
            <a:r>
              <a:rPr lang="cs-CZ" b="1" dirty="0"/>
              <a:t>houby pravé</a:t>
            </a:r>
            <a:r>
              <a:rPr lang="cs-CZ" dirty="0"/>
              <a:t> (</a:t>
            </a:r>
            <a:r>
              <a:rPr lang="cs-CZ" dirty="0" err="1"/>
              <a:t>zygomycety</a:t>
            </a:r>
            <a:r>
              <a:rPr lang="cs-CZ" dirty="0"/>
              <a:t>, askomycety – vřeckovýtrusné houby, </a:t>
            </a:r>
            <a:r>
              <a:rPr lang="cs-CZ" dirty="0" err="1"/>
              <a:t>basidiomycety</a:t>
            </a:r>
            <a:r>
              <a:rPr lang="cs-CZ" dirty="0"/>
              <a:t> – stopkovýtrusné houby), charakteristika </a:t>
            </a:r>
            <a:r>
              <a:rPr lang="cs-CZ" dirty="0" err="1"/>
              <a:t>skupi</a:t>
            </a:r>
            <a:r>
              <a:rPr lang="cs-CZ" dirty="0"/>
              <a:t>, zástupci, výskyt, ekologie, využití, primární a sekundární toxicita hub (kumulace např. těžkých kovů v plodnicích)</a:t>
            </a:r>
          </a:p>
          <a:p>
            <a:r>
              <a:rPr lang="cs-CZ" u="sng" dirty="0"/>
              <a:t>Oddělení</a:t>
            </a:r>
            <a:r>
              <a:rPr lang="cs-CZ" dirty="0"/>
              <a:t>: </a:t>
            </a:r>
            <a:r>
              <a:rPr lang="cs-CZ" b="1" dirty="0"/>
              <a:t>lišejníky</a:t>
            </a:r>
            <a:r>
              <a:rPr lang="cs-CZ" dirty="0"/>
              <a:t> (</a:t>
            </a:r>
            <a:r>
              <a:rPr lang="cs-CZ" dirty="0" err="1"/>
              <a:t>lichenizované</a:t>
            </a:r>
            <a:r>
              <a:rPr lang="cs-CZ" dirty="0"/>
              <a:t> houby) – charakteristika a stavba stélky, symbióza, typy stélek, rozmnožování, zástupci, </a:t>
            </a:r>
            <a:r>
              <a:rPr lang="cs-CZ" dirty="0" err="1"/>
              <a:t>bioindikace</a:t>
            </a:r>
            <a:r>
              <a:rPr lang="cs-CZ" dirty="0"/>
              <a:t> stavu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39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D60988-4A0B-44B6-894F-C07F5771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791200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Laboratorní práce:</a:t>
            </a:r>
          </a:p>
          <a:p>
            <a:pPr marL="0" indent="0">
              <a:buNone/>
            </a:pPr>
            <a:endParaRPr lang="cs-CZ" u="sng" dirty="0"/>
          </a:p>
          <a:p>
            <a:r>
              <a:rPr lang="cs-CZ" b="1" dirty="0"/>
              <a:t>Mikroskopické pozorování kropidláku </a:t>
            </a:r>
            <a:r>
              <a:rPr lang="cs-CZ" b="1" i="1" dirty="0"/>
              <a:t>(</a:t>
            </a:r>
            <a:r>
              <a:rPr lang="cs-CZ" b="1" i="1" dirty="0" err="1"/>
              <a:t>Aspergillus</a:t>
            </a:r>
            <a:r>
              <a:rPr lang="cs-CZ" b="1" i="1" dirty="0"/>
              <a:t>) </a:t>
            </a:r>
            <a:r>
              <a:rPr lang="cs-CZ" b="1" dirty="0"/>
              <a:t>a </a:t>
            </a:r>
            <a:r>
              <a:rPr lang="cs-CZ" b="1" dirty="0" err="1"/>
              <a:t>štětičkovce</a:t>
            </a:r>
            <a:r>
              <a:rPr lang="cs-CZ" b="1" dirty="0"/>
              <a:t> </a:t>
            </a:r>
            <a:r>
              <a:rPr lang="cs-CZ" b="1" i="1" dirty="0"/>
              <a:t>(</a:t>
            </a:r>
            <a:r>
              <a:rPr lang="cs-CZ" b="1" i="1" dirty="0" err="1"/>
              <a:t>Penicillium</a:t>
            </a:r>
            <a:r>
              <a:rPr lang="cs-CZ" b="1" i="1" dirty="0"/>
              <a:t>)</a:t>
            </a:r>
            <a:r>
              <a:rPr lang="cs-CZ" i="1" dirty="0"/>
              <a:t> </a:t>
            </a:r>
            <a:r>
              <a:rPr lang="cs-CZ" dirty="0"/>
              <a:t>z plísňových povlaků na citronech, zavařeninách</a:t>
            </a:r>
          </a:p>
          <a:p>
            <a:r>
              <a:rPr lang="cs-CZ" b="1" dirty="0"/>
              <a:t>Mikroskopické pozorování plodniček a hyf padlí </a:t>
            </a:r>
            <a:r>
              <a:rPr lang="cs-CZ" dirty="0"/>
              <a:t>na různých rostlinách(padlí jabloňové</a:t>
            </a:r>
            <a:r>
              <a:rPr lang="cs-CZ"/>
              <a:t>, dubové aj.)</a:t>
            </a:r>
            <a:endParaRPr lang="cs-CZ" dirty="0"/>
          </a:p>
          <a:p>
            <a:r>
              <a:rPr lang="cs-CZ" b="1" dirty="0"/>
              <a:t>Pučení kvasinky pivní </a:t>
            </a:r>
            <a:r>
              <a:rPr lang="cs-CZ" dirty="0"/>
              <a:t>– mikroskopické pozorování</a:t>
            </a:r>
          </a:p>
          <a:p>
            <a:r>
              <a:rPr lang="cs-CZ" b="1" dirty="0"/>
              <a:t>Mikroskopické pozorování rzi tavní, nebo prašné sněti obilné</a:t>
            </a:r>
          </a:p>
          <a:p>
            <a:r>
              <a:rPr lang="cs-CZ" b="1" dirty="0"/>
              <a:t>Mikroskopické pozorování askospor a bazidiospor</a:t>
            </a:r>
            <a:r>
              <a:rPr lang="cs-CZ" dirty="0"/>
              <a:t> (využití trvalých mikroskop. Preparátů)</a:t>
            </a:r>
          </a:p>
          <a:p>
            <a:r>
              <a:rPr lang="cs-CZ" b="1" dirty="0"/>
              <a:t>Řezy plodnicí </a:t>
            </a:r>
            <a:r>
              <a:rPr lang="cs-CZ" dirty="0"/>
              <a:t>lupenité houby a </a:t>
            </a:r>
            <a:r>
              <a:rPr lang="cs-CZ" dirty="0" err="1"/>
              <a:t>rourkaté</a:t>
            </a:r>
            <a:r>
              <a:rPr lang="cs-CZ" dirty="0"/>
              <a:t> houby</a:t>
            </a:r>
          </a:p>
        </p:txBody>
      </p:sp>
    </p:spTree>
    <p:extLst>
      <p:ext uri="{BB962C8B-B14F-4D97-AF65-F5344CB8AC3E}">
        <p14:creationId xmlns:p14="http://schemas.microsoft.com/office/powerpoint/2010/main" val="387908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6D1643BF-E3B2-43D5-801B-4175B2A3A8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90600"/>
            <a:ext cx="4114800" cy="5257800"/>
          </a:xfrm>
          <a:noFill/>
        </p:spPr>
      </p:pic>
      <p:pic>
        <p:nvPicPr>
          <p:cNvPr id="104451" name="Picture 3">
            <a:extLst>
              <a:ext uri="{FF2B5EF4-FFF2-40B4-BE49-F238E27FC236}">
                <a16:creationId xmlns:a16="http://schemas.microsoft.com/office/drawing/2014/main" id="{3D3FF5C1-1350-4617-A091-B962AD8563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914400"/>
            <a:ext cx="4267200" cy="54864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>
            <a:extLst>
              <a:ext uri="{FF2B5EF4-FFF2-40B4-BE49-F238E27FC236}">
                <a16:creationId xmlns:a16="http://schemas.microsoft.com/office/drawing/2014/main" id="{34FC1149-E6F6-4B8A-9708-2ABB3EA7C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cs-CZ" altLang="cs-CZ" sz="2400"/>
              <a:t>lištička pomerančová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3F476F7E-7D82-4A15-B63C-2263D371E1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990600"/>
            <a:ext cx="7620000" cy="55626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>
            <a:extLst>
              <a:ext uri="{FF2B5EF4-FFF2-40B4-BE49-F238E27FC236}">
                <a16:creationId xmlns:a16="http://schemas.microsoft.com/office/drawing/2014/main" id="{F93C7DE0-0107-4179-A730-F15FAB7339E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57201"/>
            <a:ext cx="8229600" cy="5668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>
            <a:extLst>
              <a:ext uri="{FF2B5EF4-FFF2-40B4-BE49-F238E27FC236}">
                <a16:creationId xmlns:a16="http://schemas.microsoft.com/office/drawing/2014/main" id="{C2803CFF-EEB3-4F28-9F69-AD31AB93439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81000"/>
            <a:ext cx="8229600" cy="6096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460</Words>
  <Application>Microsoft Office PowerPoint</Application>
  <PresentationFormat>Širokoúhlá obrazovka</PresentationFormat>
  <Paragraphs>32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Výuka tematických celků: Systém a evoluce hub </vt:lpstr>
      <vt:lpstr>Systém a evoluce hub - ZŠ</vt:lpstr>
      <vt:lpstr>Prezentace aplikace PowerPoint</vt:lpstr>
      <vt:lpstr>Systém a evoluce hub - G</vt:lpstr>
      <vt:lpstr>Prezentace aplikace PowerPoint</vt:lpstr>
      <vt:lpstr>Prezentace aplikace PowerPoint</vt:lpstr>
      <vt:lpstr>lištička pomerančová</vt:lpstr>
      <vt:lpstr>Prezentace aplikace PowerPoint</vt:lpstr>
      <vt:lpstr>Prezentace aplikace PowerPoint</vt:lpstr>
      <vt:lpstr>Mezi houby patří také „potravinové plísně“</vt:lpstr>
      <vt:lpstr> některé kvasinky způsobují řadu nepříjemných onemocnění</vt:lpstr>
      <vt:lpstr>Prezentace aplikace PowerPoint</vt:lpstr>
      <vt:lpstr>Kvasinky vinné a kvasinky pivní se využívají při výrobě vína a piva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Výuka tematických celků: Systém a evoluce hub, Rostliny a prostředí  </dc:title>
  <dc:creator>Roman Skyba</dc:creator>
  <cp:lastModifiedBy>Roman Skyba</cp:lastModifiedBy>
  <cp:revision>12</cp:revision>
  <dcterms:created xsi:type="dcterms:W3CDTF">2019-01-20T18:46:51Z</dcterms:created>
  <dcterms:modified xsi:type="dcterms:W3CDTF">2019-04-23T16:57:46Z</dcterms:modified>
</cp:coreProperties>
</file>