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0" r:id="rId4"/>
    <p:sldId id="261" r:id="rId5"/>
    <p:sldId id="262" r:id="rId6"/>
    <p:sldId id="263" r:id="rId7"/>
    <p:sldId id="257" r:id="rId8"/>
    <p:sldId id="264" r:id="rId9"/>
    <p:sldId id="265" r:id="rId10"/>
    <p:sldId id="266" r:id="rId11"/>
    <p:sldId id="268" r:id="rId12"/>
    <p:sldId id="258" r:id="rId13"/>
    <p:sldId id="267" r:id="rId14"/>
    <p:sldId id="269" r:id="rId15"/>
    <p:sldId id="25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90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88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08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94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79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016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95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812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28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87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311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A03615E-4841-4C93-B2C9-FEAFE92085CA}" type="datetimeFigureOut">
              <a:rPr lang="cs-CZ" smtClean="0"/>
              <a:t>20.11.2019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3C7C1-6DBA-4062-A7CE-5E0D1D1CE71E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07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687168-78C0-424D-A6C7-1B897D766A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FORMY ODBORNÉHO TEXTU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E56ECA-B926-4043-97E9-C7E7BE3DD3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JTB001						KLÁRA ŽALOUDKOVÁ</a:t>
            </a:r>
          </a:p>
        </p:txBody>
      </p:sp>
    </p:spTree>
    <p:extLst>
      <p:ext uri="{BB962C8B-B14F-4D97-AF65-F5344CB8AC3E}">
        <p14:creationId xmlns:p14="http://schemas.microsoft.com/office/powerpoint/2010/main" val="1156919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29D657-EFBB-4A58-9157-13FF15E8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ABSTRAKTŮ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451E72-C0D2-4FA6-BBEB-C42029AD7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Králová</a:t>
            </a:r>
            <a:r>
              <a:rPr lang="en-US" b="1" dirty="0"/>
              <a:t>, </a:t>
            </a:r>
            <a:r>
              <a:rPr lang="en-US" b="1" dirty="0" err="1"/>
              <a:t>Kateřina</a:t>
            </a:r>
            <a:r>
              <a:rPr lang="en-US" b="1" dirty="0"/>
              <a:t>. </a:t>
            </a:r>
            <a:r>
              <a:rPr lang="en-US" b="1" i="1" dirty="0" err="1"/>
              <a:t>Řečtí</a:t>
            </a:r>
            <a:r>
              <a:rPr lang="en-US" b="1" i="1" dirty="0"/>
              <a:t> </a:t>
            </a:r>
            <a:r>
              <a:rPr lang="en-US" b="1" i="1" dirty="0" err="1"/>
              <a:t>Židé</a:t>
            </a:r>
            <a:r>
              <a:rPr lang="en-US" b="1" i="1" dirty="0"/>
              <a:t> a holocaust</a:t>
            </a:r>
            <a:r>
              <a:rPr lang="en-US" b="1" dirty="0"/>
              <a:t>. Praha : </a:t>
            </a:r>
            <a:r>
              <a:rPr lang="en-US" b="1" dirty="0" err="1"/>
              <a:t>Fakulta</a:t>
            </a:r>
            <a:r>
              <a:rPr lang="en-US" b="1" dirty="0"/>
              <a:t> </a:t>
            </a:r>
            <a:r>
              <a:rPr lang="en-US" b="1" dirty="0" err="1"/>
              <a:t>sociálních</a:t>
            </a:r>
            <a:r>
              <a:rPr lang="cs-CZ" b="1" dirty="0"/>
              <a:t> </a:t>
            </a:r>
            <a:r>
              <a:rPr lang="en-US" b="1" dirty="0" err="1"/>
              <a:t>věd</a:t>
            </a:r>
            <a:r>
              <a:rPr lang="en-US" b="1" dirty="0"/>
              <a:t> UK, 2008. 23 s. </a:t>
            </a:r>
            <a:r>
              <a:rPr lang="en-US" b="1" dirty="0" err="1"/>
              <a:t>Pražské</a:t>
            </a:r>
            <a:r>
              <a:rPr lang="en-US" b="1" dirty="0"/>
              <a:t> </a:t>
            </a:r>
            <a:r>
              <a:rPr lang="en-US" b="1" dirty="0" err="1"/>
              <a:t>sociálně</a:t>
            </a:r>
            <a:r>
              <a:rPr lang="en-US" b="1" dirty="0"/>
              <a:t> </a:t>
            </a:r>
            <a:r>
              <a:rPr lang="en-US" b="1" dirty="0" err="1"/>
              <a:t>vědní</a:t>
            </a:r>
            <a:r>
              <a:rPr lang="en-US" b="1" dirty="0"/>
              <a:t> </a:t>
            </a:r>
            <a:r>
              <a:rPr lang="en-US" b="1" dirty="0" err="1"/>
              <a:t>studie</a:t>
            </a:r>
            <a:r>
              <a:rPr lang="en-US" b="1" dirty="0"/>
              <a:t>. </a:t>
            </a:r>
            <a:r>
              <a:rPr lang="en-US" b="1" dirty="0" err="1"/>
              <a:t>Teritoriální</a:t>
            </a:r>
            <a:r>
              <a:rPr lang="en-US" b="1" dirty="0"/>
              <a:t> </a:t>
            </a:r>
            <a:r>
              <a:rPr lang="en-US" b="1" dirty="0" err="1"/>
              <a:t>řada</a:t>
            </a:r>
            <a:r>
              <a:rPr lang="en-US" b="1" dirty="0"/>
              <a:t>, TER</a:t>
            </a:r>
            <a:r>
              <a:rPr lang="cs-CZ" b="1" dirty="0"/>
              <a:t> </a:t>
            </a:r>
            <a:r>
              <a:rPr lang="en-US" b="1" dirty="0"/>
              <a:t>051.</a:t>
            </a:r>
          </a:p>
          <a:p>
            <a:pPr algn="just"/>
            <a:r>
              <a:rPr lang="en-US" u="sng" dirty="0"/>
              <a:t>The study introduces </a:t>
            </a:r>
            <a:r>
              <a:rPr lang="en-US" dirty="0"/>
              <a:t>the fate of Greek Jewry during the Nazi</a:t>
            </a:r>
            <a:r>
              <a:rPr lang="cs-CZ" dirty="0"/>
              <a:t> </a:t>
            </a:r>
            <a:r>
              <a:rPr lang="en-US" dirty="0"/>
              <a:t>occupation, where despite opposition from the majority of Greek</a:t>
            </a:r>
            <a:r>
              <a:rPr lang="cs-CZ" dirty="0"/>
              <a:t> </a:t>
            </a:r>
            <a:r>
              <a:rPr lang="en-US" dirty="0"/>
              <a:t>citizens, the occupation powers of Nazi Germany and Bulgaria</a:t>
            </a:r>
            <a:r>
              <a:rPr lang="cs-CZ" dirty="0"/>
              <a:t> </a:t>
            </a:r>
            <a:r>
              <a:rPr lang="en-US" dirty="0"/>
              <a:t>exterminated more than 80 per cent of the Jewish community. </a:t>
            </a:r>
            <a:r>
              <a:rPr lang="en-US" u="sng" dirty="0"/>
              <a:t>First,</a:t>
            </a:r>
            <a:r>
              <a:rPr lang="cs-CZ" u="sng" dirty="0"/>
              <a:t> </a:t>
            </a:r>
            <a:r>
              <a:rPr lang="en-US" u="sng" dirty="0"/>
              <a:t>it briefly </a:t>
            </a:r>
            <a:r>
              <a:rPr lang="en-US" dirty="0"/>
              <a:t>outlines the history of Jews in Greece and their position on</a:t>
            </a:r>
            <a:r>
              <a:rPr lang="cs-CZ" dirty="0"/>
              <a:t> </a:t>
            </a:r>
            <a:r>
              <a:rPr lang="en-US" dirty="0"/>
              <a:t>the eve of the Second World War. </a:t>
            </a:r>
            <a:r>
              <a:rPr lang="en-US" u="sng" dirty="0"/>
              <a:t>The main emphasis is directed</a:t>
            </a:r>
            <a:r>
              <a:rPr lang="cs-CZ" dirty="0"/>
              <a:t> </a:t>
            </a:r>
            <a:r>
              <a:rPr lang="en-US" u="sng" dirty="0"/>
              <a:t>towards the following three interrelated issues </a:t>
            </a:r>
            <a:r>
              <a:rPr lang="en-US" dirty="0"/>
              <a:t>– Holocaust of</a:t>
            </a:r>
            <a:r>
              <a:rPr lang="cs-CZ" dirty="0"/>
              <a:t> </a:t>
            </a:r>
            <a:r>
              <a:rPr lang="en-US" dirty="0"/>
              <a:t>Greek Jews, the fate of the Nazi war criminals, who were involved</a:t>
            </a:r>
            <a:r>
              <a:rPr lang="cs-CZ" dirty="0"/>
              <a:t> </a:t>
            </a:r>
            <a:r>
              <a:rPr lang="en-US" dirty="0"/>
              <a:t>in the “Final Solution” in Greece, and the punishment of local</a:t>
            </a:r>
            <a:r>
              <a:rPr lang="cs-CZ" dirty="0"/>
              <a:t> </a:t>
            </a:r>
            <a:r>
              <a:rPr lang="en-US" dirty="0"/>
              <a:t>collaborators with the Nazi regime. </a:t>
            </a:r>
            <a:r>
              <a:rPr lang="en-US" i="1" dirty="0"/>
              <a:t>In the end</a:t>
            </a:r>
            <a:r>
              <a:rPr lang="en-US" dirty="0"/>
              <a:t>, it facilitates</a:t>
            </a:r>
            <a:r>
              <a:rPr lang="cs-CZ" dirty="0"/>
              <a:t> </a:t>
            </a:r>
            <a:r>
              <a:rPr lang="en-US" dirty="0"/>
              <a:t>examination of the subsequent post-war adjustments in the</a:t>
            </a:r>
            <a:r>
              <a:rPr lang="cs-CZ" dirty="0"/>
              <a:t> </a:t>
            </a:r>
            <a:r>
              <a:rPr lang="en-US" dirty="0"/>
              <a:t>perceptions of the Jewish tragedy and </a:t>
            </a:r>
            <a:r>
              <a:rPr lang="en-US" u="sng" dirty="0"/>
              <a:t>shortly analyzes the legal</a:t>
            </a:r>
            <a:r>
              <a:rPr lang="cs-CZ" u="sng" dirty="0"/>
              <a:t> </a:t>
            </a:r>
            <a:r>
              <a:rPr lang="en-US" u="sng" dirty="0"/>
              <a:t>framework </a:t>
            </a:r>
            <a:r>
              <a:rPr lang="en-US" dirty="0"/>
              <a:t>for the reestablishment of Jewish communities as well</a:t>
            </a:r>
            <a:r>
              <a:rPr lang="cs-CZ" dirty="0"/>
              <a:t> </a:t>
            </a:r>
            <a:r>
              <a:rPr lang="en-US" dirty="0"/>
              <a:t>as the post-war reconstruction.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3256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13BEB1-E2B0-443C-8695-156E38501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PŘIKLADY ABSTRAKTŮ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CF949E-18C2-4565-8946-D82E7AA7A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Kubát</a:t>
            </a:r>
            <a:r>
              <a:rPr lang="en-US" b="1" dirty="0"/>
              <a:t>, Michal. </a:t>
            </a:r>
            <a:r>
              <a:rPr lang="en-US" b="1" i="1" dirty="0" err="1"/>
              <a:t>Vývoj</a:t>
            </a:r>
            <a:r>
              <a:rPr lang="en-US" b="1" i="1" dirty="0"/>
              <a:t> </a:t>
            </a:r>
            <a:r>
              <a:rPr lang="en-US" b="1" i="1" dirty="0" err="1"/>
              <a:t>územní</a:t>
            </a:r>
            <a:r>
              <a:rPr lang="en-US" b="1" i="1" dirty="0"/>
              <a:t> </a:t>
            </a:r>
            <a:r>
              <a:rPr lang="en-US" b="1" i="1" dirty="0" err="1"/>
              <a:t>samosprávy</a:t>
            </a:r>
            <a:r>
              <a:rPr lang="en-US" b="1" i="1" dirty="0"/>
              <a:t> v </a:t>
            </a:r>
            <a:r>
              <a:rPr lang="en-US" b="1" i="1" dirty="0" err="1"/>
              <a:t>Polsku</a:t>
            </a:r>
            <a:r>
              <a:rPr lang="en-US" b="1" i="1" dirty="0"/>
              <a:t> po </a:t>
            </a:r>
            <a:r>
              <a:rPr lang="en-US" b="1" i="1" dirty="0" err="1"/>
              <a:t>roce</a:t>
            </a:r>
            <a:r>
              <a:rPr lang="en-US" b="1" i="1" dirty="0"/>
              <a:t> 1989</a:t>
            </a:r>
            <a:r>
              <a:rPr lang="en-US" b="1" dirty="0"/>
              <a:t>.</a:t>
            </a:r>
            <a:r>
              <a:rPr lang="cs-CZ" b="1" dirty="0"/>
              <a:t> </a:t>
            </a:r>
            <a:r>
              <a:rPr lang="en-US" b="1" dirty="0"/>
              <a:t>Praha: FSV UK, 2006. 24 s. </a:t>
            </a:r>
            <a:r>
              <a:rPr lang="en-US" b="1" dirty="0" err="1"/>
              <a:t>Pražské</a:t>
            </a:r>
            <a:r>
              <a:rPr lang="en-US" b="1" dirty="0"/>
              <a:t> </a:t>
            </a:r>
            <a:r>
              <a:rPr lang="en-US" b="1" dirty="0" err="1"/>
              <a:t>sociálně</a:t>
            </a:r>
            <a:r>
              <a:rPr lang="cs-CZ" b="1" dirty="0"/>
              <a:t> </a:t>
            </a:r>
            <a:r>
              <a:rPr lang="en-US" b="1" dirty="0" err="1"/>
              <a:t>vědní</a:t>
            </a:r>
            <a:r>
              <a:rPr lang="en-US" b="1" dirty="0"/>
              <a:t> </a:t>
            </a:r>
            <a:r>
              <a:rPr lang="en-US" b="1" dirty="0" err="1"/>
              <a:t>studie</a:t>
            </a:r>
            <a:r>
              <a:rPr lang="en-US" b="1" dirty="0"/>
              <a:t>. </a:t>
            </a:r>
            <a:r>
              <a:rPr lang="en-US" b="1" dirty="0" err="1"/>
              <a:t>Teritoriální</a:t>
            </a:r>
            <a:r>
              <a:rPr lang="cs-CZ" b="1" dirty="0"/>
              <a:t>  </a:t>
            </a:r>
            <a:r>
              <a:rPr lang="en-US" b="1" dirty="0" err="1"/>
              <a:t>řada</a:t>
            </a:r>
            <a:r>
              <a:rPr lang="en-US" b="1" dirty="0"/>
              <a:t>, TER-003.</a:t>
            </a:r>
          </a:p>
          <a:p>
            <a:pPr algn="just"/>
            <a:r>
              <a:rPr lang="en-US" u="sng" dirty="0"/>
              <a:t>In this article </a:t>
            </a:r>
            <a:r>
              <a:rPr lang="en-US" dirty="0"/>
              <a:t>we attend to the topic of development of</a:t>
            </a:r>
            <a:r>
              <a:rPr lang="cs-CZ" dirty="0"/>
              <a:t> </a:t>
            </a:r>
            <a:r>
              <a:rPr lang="en-US" dirty="0"/>
              <a:t>local government in Poland after 1989. The evolution of</a:t>
            </a:r>
            <a:r>
              <a:rPr lang="cs-CZ" dirty="0"/>
              <a:t> </a:t>
            </a:r>
            <a:r>
              <a:rPr lang="en-US" dirty="0"/>
              <a:t>Polish self-government is quite complicated and</a:t>
            </a:r>
            <a:r>
              <a:rPr lang="cs-CZ" dirty="0"/>
              <a:t> </a:t>
            </a:r>
            <a:r>
              <a:rPr lang="en-US" dirty="0" err="1"/>
              <a:t>lenghty</a:t>
            </a:r>
            <a:r>
              <a:rPr lang="en-US" dirty="0"/>
              <a:t>. That is why we must study this process with</a:t>
            </a:r>
            <a:r>
              <a:rPr lang="cs-CZ" dirty="0"/>
              <a:t> </a:t>
            </a:r>
            <a:r>
              <a:rPr lang="en-US" dirty="0"/>
              <a:t>regard to all political, social, economic etc.</a:t>
            </a:r>
            <a:r>
              <a:rPr lang="cs-CZ" dirty="0"/>
              <a:t> </a:t>
            </a:r>
            <a:r>
              <a:rPr lang="en-US" dirty="0" err="1"/>
              <a:t>circumstan</a:t>
            </a:r>
            <a:r>
              <a:rPr lang="cs-CZ" dirty="0"/>
              <a:t>c</a:t>
            </a:r>
            <a:r>
              <a:rPr lang="en-US" dirty="0"/>
              <a:t>es which influence it. </a:t>
            </a:r>
            <a:r>
              <a:rPr lang="en-US" u="sng" dirty="0"/>
              <a:t>Firstly we follow up</a:t>
            </a:r>
            <a:r>
              <a:rPr lang="cs-CZ" u="sng" dirty="0"/>
              <a:t> </a:t>
            </a:r>
            <a:r>
              <a:rPr lang="en-US" dirty="0"/>
              <a:t>this process, than we look at the actual position of local</a:t>
            </a:r>
            <a:r>
              <a:rPr lang="cs-CZ" dirty="0"/>
              <a:t> </a:t>
            </a:r>
            <a:r>
              <a:rPr lang="en-US" dirty="0"/>
              <a:t>government in the Polish political system and finally </a:t>
            </a:r>
            <a:r>
              <a:rPr lang="en-US" u="sng" dirty="0"/>
              <a:t>we</a:t>
            </a:r>
            <a:r>
              <a:rPr lang="cs-CZ" u="sng" dirty="0"/>
              <a:t> </a:t>
            </a:r>
            <a:r>
              <a:rPr lang="en-US" u="sng" dirty="0" err="1"/>
              <a:t>analyse</a:t>
            </a:r>
            <a:r>
              <a:rPr lang="en-US" u="sng" dirty="0"/>
              <a:t> </a:t>
            </a:r>
            <a:r>
              <a:rPr lang="en-US" dirty="0"/>
              <a:t>the reform of self-government as a political</a:t>
            </a:r>
            <a:r>
              <a:rPr lang="cs-CZ" dirty="0"/>
              <a:t> </a:t>
            </a:r>
            <a:r>
              <a:rPr lang="en-US" dirty="0"/>
              <a:t>problem, according to the professional and political</a:t>
            </a:r>
            <a:r>
              <a:rPr lang="cs-CZ" dirty="0"/>
              <a:t> </a:t>
            </a:r>
            <a:r>
              <a:rPr lang="en-US" dirty="0"/>
              <a:t>experiences of reformers of Polish local government.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0059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698D27-E00F-4878-A846-60FDCD1F3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ANOTACE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DD6E22-2038-4138-A5AA-56DF8C6FE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Stručné údaje o obsahu, autorovi, úpravě, určení, významu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Neobsahuje tvrzení, závěry a argumenty </a:t>
            </a:r>
            <a:r>
              <a:rPr lang="cs-CZ" dirty="0"/>
              <a:t>(na rozdíl od abstraktu)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Neobsahuje hodnocení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Účelem je poskytnout informaci o nové publikaci</a:t>
            </a:r>
            <a:endParaRPr lang="cs-CZ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Několik druhů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Anotace v odborných časopisech – bibliografické údaje, velmi stručný obsah, členění, zpravidla půl strany - zpravidla 500-800 </a:t>
            </a:r>
            <a:r>
              <a:rPr lang="cs-CZ" dirty="0" smtClean="0"/>
              <a:t>slov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Nakladatelská anotace – jedna až dvě věty, pouhá zpráva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11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0F8277-5C7F-4D9C-88E1-475C1596D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PRAKTICKÁ STRÁNKA PSANÍ </a:t>
            </a:r>
            <a:r>
              <a:rPr lang="cs-CZ" dirty="0" smtClean="0"/>
              <a:t>ANOTACE (v odborném časopise)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6F5EA3-C0B1-4042-93EA-E34CB2F82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součástí anotace je bibliografický údaj  - jméno autora, úplný název knihy (včetně podtitulu)/textu, místo vydání, nakladatelství, rok vydání a počet stran (případně také informace o pořadí vydání, rozsahu příloh)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pokud je anotovaná kniha překladem, uvádí se také překladatel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stručná charakteristika knihy/textu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Stručné představení, o čem text pojednává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Stručný popis členění textu (zpravidla včetně plných názvů kapitol/podkapitol)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Stručné představení, jakého problému se daná část </a:t>
            </a:r>
            <a:r>
              <a:rPr lang="cs-CZ" dirty="0" smtClean="0"/>
              <a:t>zabývá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na začátku může být také stručné představení autora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177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PRAKTICKÁ STRÁNKA PSANÍ ANOTACE </a:t>
            </a:r>
            <a:r>
              <a:rPr lang="cs-CZ" dirty="0" smtClean="0"/>
              <a:t>(nakladatelské)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krom základních bibliografických údajů obsahuje také informaci o typu vazby, formát (rozměr knihy) a cenu doporučenou nakladatelstvím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velmi stručný popis obsahu knihy – či spíše tématu, kterému se kniha věnuje (dvě, tři věty)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6285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2464F5-767F-4237-9A9A-B63FC13A4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RECENZE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B5B75F-6CC9-4EBA-9006-9A6F424FE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b="1" dirty="0"/>
              <a:t>Hodnocení díla </a:t>
            </a:r>
            <a:r>
              <a:rPr lang="cs-CZ" dirty="0"/>
              <a:t>(stručná charakteristika + kritické zhodnocení)</a:t>
            </a:r>
            <a:endParaRPr lang="cs-CZ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recenzní řízení - slouží k připomínkování textu, který jeho autor následně podle tohoto komentáře upraví, v odborných časopisech anonymní, u knižních publikací je recenzent uveden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časopisecká – stejné vnější znaky textu jako uvádí anotace, informace o obsahu, autorovi, poté hodnotí obsah, deklarované cíle a jejich naplnění, argumentaci, práci se zdroji, strukturu, jazyk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Je nutné volit kritéria podle typu hodnoceného textu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Užívání citací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Čím kritičtěji pojatá, tím informativnější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935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ODBORNÁ STAŤ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jakýkoliv odborný text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jejím cílem je prohloubit dosavadní poznání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je zpravidla určena pro odbornou veřejnost – zpráva o uskutečněném výzkumu (resp. </a:t>
            </a:r>
            <a:r>
              <a:rPr lang="cs-CZ" dirty="0"/>
              <a:t>j</a:t>
            </a:r>
            <a:r>
              <a:rPr lang="cs-CZ" dirty="0" smtClean="0"/>
              <a:t>eho výsledky)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880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CBFC1E-ADB6-4766-9CA2-B49D33641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EMPIRICKÁ STAŤ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8F54A8-7E68-4234-A00A-7D3C4805A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smtClean="0"/>
              <a:t> text informující o empirickém výzkumu – zkušenostní výzkum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i="1" dirty="0" smtClean="0"/>
              <a:t>Anglosaský </a:t>
            </a:r>
            <a:r>
              <a:rPr lang="cs-CZ" i="1" dirty="0"/>
              <a:t>styl</a:t>
            </a:r>
            <a:r>
              <a:rPr lang="cs-CZ" dirty="0"/>
              <a:t>, přírodovědný, kvantitativní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Definice problému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Vyslovení hypotéz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Sběr a analýza </a:t>
            </a:r>
            <a:r>
              <a:rPr lang="cs-CZ" dirty="0" smtClean="0"/>
              <a:t>dat – pro ověření hypotéz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Diskuze a interpretace zjištění</a:t>
            </a:r>
          </a:p>
          <a:p>
            <a:pPr>
              <a:buNone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Sociálně-vědní (informující především o psychologických, ekonomických či sociologických kvantitativních výzkumech)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Volnější: úvod, stať(jádro), závěr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0889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4973F1-DA4C-4F27-87F3-BC51235B1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KOMPILÁT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18515B-E27F-4CB5-9CC2-D3DABF656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i="1" dirty="0"/>
              <a:t> </a:t>
            </a:r>
            <a:r>
              <a:rPr lang="cs-CZ" i="1" dirty="0" err="1"/>
              <a:t>Compilare</a:t>
            </a:r>
            <a:r>
              <a:rPr lang="cs-CZ" i="1" dirty="0"/>
              <a:t> </a:t>
            </a:r>
            <a:r>
              <a:rPr lang="cs-CZ" dirty="0"/>
              <a:t>– nakrást si (lat.)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sporný formát, negativní konotace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text, který vznikl sloučením prvků z jiných prací, přičemž </a:t>
            </a:r>
            <a:r>
              <a:rPr lang="cs-CZ" b="1" dirty="0"/>
              <a:t>neobsahuje nic nového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Systematický přehled stavu bádání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Učebnice, skripta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820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89182B-1589-4728-ABBB-C7A75F406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KOMPARACE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537627-D764-49C3-877B-AE217C54C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Srovnání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text podávající zprávu o průběhu a výsledcích porovnávání dvou či více textů, pojetí nebo přístupů k určitému problému nebo jeho řešení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předmětem mohou být i metody nebo empirické výzkumy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Vhodná volba souboru – společné znaky (třída)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Stanovení kritérií komparace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Výsledkem klasifikace – konstrukce ideální typů (podtřídy)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Synchronní x diachronní komparace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0226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57BEE9-5EC4-4145-A647-E0BC01758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ÚTVARY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34BFE7-A247-4511-A30B-7F1587044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b="1" dirty="0"/>
              <a:t>Recenzní stať </a:t>
            </a:r>
            <a:r>
              <a:rPr lang="cs-CZ" dirty="0"/>
              <a:t>– rozšířená recenze, </a:t>
            </a:r>
            <a:r>
              <a:rPr lang="cs-CZ" dirty="0" err="1"/>
              <a:t>kontextualizace</a:t>
            </a:r>
            <a:r>
              <a:rPr lang="cs-CZ" dirty="0"/>
              <a:t> díla a jeho komparace s dalšími práce na stejné téma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b="1" dirty="0"/>
              <a:t>Přehledová stať </a:t>
            </a:r>
            <a:r>
              <a:rPr lang="cs-CZ" dirty="0"/>
              <a:t>– hybrid komparace a kompilace, systematizuje dosavadní stav poznání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b="1" dirty="0"/>
              <a:t>Odborná esej </a:t>
            </a:r>
            <a:r>
              <a:rPr lang="cs-CZ" dirty="0"/>
              <a:t>– úvaha, založená na odborných znalostech, s odborným obsahem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b="1" dirty="0"/>
              <a:t>Původní teoretická stať </a:t>
            </a:r>
            <a:r>
              <a:rPr lang="cs-CZ" dirty="0"/>
              <a:t>– přináší nové teoretické </a:t>
            </a:r>
            <a:r>
              <a:rPr lang="cs-CZ" dirty="0" smtClean="0"/>
              <a:t>koncepce (snaha  uchopit problém v obecnější, abstraktní rovině)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Opírá se o kritickou analýzu vybraných teorií, nebo zobecňuje empirická zjištění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dirty="0" smtClean="0"/>
              <a:t>výsledkem je nová teorie či koncepce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636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9DE222-6D0F-4967-9BA2-F7AB84617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ABSTRAKT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27B674-55EE-4137-9A1D-8344788A1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Abstrakt = výtah, shrnutí, souhrn, resumé, synopse (</a:t>
            </a:r>
            <a:r>
              <a:rPr lang="cs-CZ" dirty="0" err="1"/>
              <a:t>synopsis</a:t>
            </a:r>
            <a:r>
              <a:rPr lang="cs-CZ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b="1" dirty="0"/>
              <a:t>zestručněná</a:t>
            </a:r>
            <a:r>
              <a:rPr lang="cs-CZ" dirty="0"/>
              <a:t> verze celého článku/odborné práce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 </a:t>
            </a:r>
            <a:r>
              <a:rPr lang="cs-CZ" u="sng" dirty="0"/>
              <a:t>obsahuje teze</a:t>
            </a:r>
            <a:r>
              <a:rPr lang="cs-CZ" dirty="0"/>
              <a:t>, </a:t>
            </a:r>
            <a:r>
              <a:rPr lang="cs-CZ" u="sng" dirty="0"/>
              <a:t>cíle</a:t>
            </a:r>
            <a:r>
              <a:rPr lang="cs-CZ" dirty="0"/>
              <a:t>, </a:t>
            </a:r>
            <a:r>
              <a:rPr lang="cs-CZ" u="sng" dirty="0"/>
              <a:t>metody</a:t>
            </a:r>
            <a:r>
              <a:rPr lang="cs-CZ" dirty="0"/>
              <a:t> (výsledky a závěry)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neobsahuje hodnocení textu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účelem je, aby se čtenář mohl rozhodnout, zda je pro něj přínosné číst celou práci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abstrakt se umisťuje na začátek práce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 abstraktu se neužívají citace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několik druhů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err="1"/>
              <a:t>rematické</a:t>
            </a:r>
            <a:r>
              <a:rPr lang="cs-CZ" dirty="0"/>
              <a:t> – přírodní vědy (sdělují i výsledky)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Tematické – lineární (= deskriptivní)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Témata nikoliv výsledky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globální (nesledují postup výkladu základního textu)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9658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460EA5-3752-4AB6-B875-B0FD5DBF2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PRAKTICKÁ STRÁNKA PSANÍ ABSTRAKTU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238C39-87D9-409C-BA95-C9DD046EE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stručný, explicitní, výstižný a jednoznačný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délka 250-500 slov (u článků v odborném časopise 100-150 slov)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užitečné= fráze: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Uvození: „Článek je příspěvkem k…, příspěvek je věnován…, těžištěm práce je…, příspěvek se snaží ukázat…, text informuje o…“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 Specifikace: „Tematickými okruhy jsou…, cílem je představit/přiblížit…, blíže se věnuje…“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 Metoda: „Autor zkoumá vztah mezi/funkci/přístupy/faktory které, ovlivňují/aspekty…; Autor kritizuje/poukazuje/dokládá/srovnává/analyzuje/dokazuje/navrhuje…; Výzkum se soustřeďoval na…“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 Závěr: „Závěry jsou…; Autor zjistil, že…“</a:t>
            </a:r>
          </a:p>
        </p:txBody>
      </p:sp>
    </p:spTree>
    <p:extLst>
      <p:ext uri="{BB962C8B-B14F-4D97-AF65-F5344CB8AC3E}">
        <p14:creationId xmlns:p14="http://schemas.microsoft.com/office/powerpoint/2010/main" val="4003134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F0E649-618D-49BA-A6DE-7C1F5FD02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ABSTRAKTŮ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748317-A79E-4DFA-9064-E3FB8A9E5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Filipová, Lucie. „Německo-francouzská partnerství měst a obcí: příklad soupeření SRN a NDR (1950–1990)“. </a:t>
            </a:r>
            <a:r>
              <a:rPr lang="cs-CZ" b="1" i="1" dirty="0"/>
              <a:t>Český časopis historický</a:t>
            </a:r>
            <a:r>
              <a:rPr lang="cs-CZ" b="1" dirty="0"/>
              <a:t> 105, č. 3 (2007), 585-608.</a:t>
            </a:r>
          </a:p>
          <a:p>
            <a:pPr algn="just"/>
            <a:r>
              <a:rPr lang="cs-CZ" u="sng" dirty="0"/>
              <a:t>Studie zkoumá partnerství</a:t>
            </a:r>
            <a:r>
              <a:rPr lang="cs-CZ" dirty="0"/>
              <a:t>, která vznikla v letech 1950–1990 mezi západoněmeckými a francouzskými městy a obcemi na jedné straně a mezi východoněmeckými a francouzskými komunami na straně druhé. </a:t>
            </a:r>
            <a:r>
              <a:rPr lang="cs-CZ" b="1" dirty="0"/>
              <a:t>(TOPIC SENTENCE) </a:t>
            </a:r>
            <a:r>
              <a:rPr lang="cs-CZ" u="sng" dirty="0"/>
              <a:t>Práce analyzuje </a:t>
            </a:r>
            <a:r>
              <a:rPr lang="cs-CZ" dirty="0"/>
              <a:t>odlišná východiska, která spočívala v různém ideologickém zdůvodnění této spolupráce, ve zcela jiném mezinárodněprávním postavení obou německých států i v rozdílných kompetencích příslušných komunálních orgánů. </a:t>
            </a:r>
            <a:r>
              <a:rPr lang="cs-CZ" b="1" dirty="0"/>
              <a:t>(METODA) </a:t>
            </a:r>
            <a:r>
              <a:rPr lang="cs-CZ" u="sng" dirty="0"/>
              <a:t>Text dále ukazuje</a:t>
            </a:r>
            <a:r>
              <a:rPr lang="cs-CZ" dirty="0"/>
              <a:t>, že rozdíly panovaly rovněž ve způsobu, jakým byla partnerství uzavírána, a poté udržována a rozvíjena. </a:t>
            </a:r>
            <a:r>
              <a:rPr lang="cs-CZ" b="1" dirty="0"/>
              <a:t>(ZÁVĚRY) </a:t>
            </a:r>
            <a:r>
              <a:rPr lang="cs-CZ" u="sng" dirty="0"/>
              <a:t>Studie upozorňuje </a:t>
            </a:r>
            <a:r>
              <a:rPr lang="cs-CZ" dirty="0"/>
              <a:t>i na odlišný způsob financování a značné rozdíly v počtu západoněmeckých a východoněmeckých partnerství. Současně je přiblížena role, kterou hrála německo-francouzská komunální partnerství ve vztazích mezi SRN a NDR.</a:t>
            </a:r>
          </a:p>
        </p:txBody>
      </p:sp>
    </p:spTree>
    <p:extLst>
      <p:ext uri="{BB962C8B-B14F-4D97-AF65-F5344CB8AC3E}">
        <p14:creationId xmlns:p14="http://schemas.microsoft.com/office/powerpoint/2010/main" val="83381879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1276</Words>
  <Application>Microsoft Office PowerPoint</Application>
  <PresentationFormat>Širokoúhlá obrazovka</PresentationFormat>
  <Paragraphs>93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Retrospektiva</vt:lpstr>
      <vt:lpstr>FORMY ODBORNÉHO TEXTU</vt:lpstr>
      <vt:lpstr>ODBORNÁ STAŤ</vt:lpstr>
      <vt:lpstr>EMPIRICKÁ STAŤ</vt:lpstr>
      <vt:lpstr>KOMPILÁT</vt:lpstr>
      <vt:lpstr>KOMPARACE</vt:lpstr>
      <vt:lpstr>DALŠÍ ÚTVARY</vt:lpstr>
      <vt:lpstr>ABSTRAKT</vt:lpstr>
      <vt:lpstr>PRAKTICKÁ STRÁNKA PSANÍ ABSTRAKTU</vt:lpstr>
      <vt:lpstr>PŘÍKLADY ABSTRAKTŮ</vt:lpstr>
      <vt:lpstr>PŘÍKLADY ABSTRAKTŮ</vt:lpstr>
      <vt:lpstr>PŘIKLADY ABSTRAKTŮ</vt:lpstr>
      <vt:lpstr>ANOTACE</vt:lpstr>
      <vt:lpstr>PRAKTICKÁ STRÁNKA PSANÍ ANOTACE (v odborném časopise)</vt:lpstr>
      <vt:lpstr>PRAKTICKÁ STRÁNKA PSANÍ ANOTACE (nakladatelské)</vt:lpstr>
      <vt:lpstr>RECENZE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FORMY ODBORNÉHO TEXTU</dc:title>
  <dc:creator>Klára Žaloudková</dc:creator>
  <cp:lastModifiedBy>42416299,Klra aloudkov,students</cp:lastModifiedBy>
  <cp:revision>10</cp:revision>
  <dcterms:created xsi:type="dcterms:W3CDTF">2019-11-20T08:09:30Z</dcterms:created>
  <dcterms:modified xsi:type="dcterms:W3CDTF">2019-11-20T11:16:11Z</dcterms:modified>
</cp:coreProperties>
</file>