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59" d="100"/>
          <a:sy n="59" d="100"/>
        </p:scale>
        <p:origin x="108" y="11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39F304-D034-DA2D-03A5-1A4C3A455A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F2083AF-A6C7-DC01-3BE3-A78B90CD9C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D4C4235-6775-4B8F-7CC2-2E0F96CDB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CD99D-C987-4A22-9D87-120E1E973E0E}" type="datetimeFigureOut">
              <a:rPr lang="cs-CZ" smtClean="0"/>
              <a:t>01.08.2023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1D3A9B-ABB5-CC42-F062-F510C8875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EA07324-64D6-776A-CC4F-E5F047D53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F5BA6-0CF6-4A46-B417-9C71918D74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6991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EB0D06-4DC1-564B-3EFE-767E53104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B3EC26B-2774-B4C5-6A0B-B55DA4E29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3D10B4-1969-430E-10A3-450A488FF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CD99D-C987-4A22-9D87-120E1E973E0E}" type="datetimeFigureOut">
              <a:rPr lang="cs-CZ" smtClean="0"/>
              <a:t>01.08.2023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23FBEC0-EDEE-0E29-6612-27061C1EC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1501B2-94AC-A4E2-833E-474F3EA41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F5BA6-0CF6-4A46-B417-9C71918D74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1989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E97349A-F24A-37C3-C963-9201F15D55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1EDE262-1BF6-07B8-2926-30F251D3A3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F3BAAED-CA30-DBA1-BCFF-88F32B107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CD99D-C987-4A22-9D87-120E1E973E0E}" type="datetimeFigureOut">
              <a:rPr lang="cs-CZ" smtClean="0"/>
              <a:t>01.08.2023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B2FE56D-3308-376A-B8CA-6BDF73538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CEFEF9-B5A1-619F-57E1-5E4528691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F5BA6-0CF6-4A46-B417-9C71918D74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55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1203DE-2437-2C12-0574-34EE9FC4B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26F1F4-EBB9-9825-3E6B-D334B83A9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D8E7EB-C7B5-3B49-2049-E73A9C9A5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CD99D-C987-4A22-9D87-120E1E973E0E}" type="datetimeFigureOut">
              <a:rPr lang="cs-CZ" smtClean="0"/>
              <a:t>01.08.2023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19F56A7-8106-12E5-FD12-E38A96FF1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375BFC-092E-59DF-8256-FD32C42C3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F5BA6-0CF6-4A46-B417-9C71918D74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2430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4D6F9F-F402-2CDB-A37E-E379597ED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CEDDEC2-9D69-B5DC-B01F-C272C3CDBE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7B6F8C-E1E5-F98F-3B85-E30AFE689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CD99D-C987-4A22-9D87-120E1E973E0E}" type="datetimeFigureOut">
              <a:rPr lang="cs-CZ" smtClean="0"/>
              <a:t>01.08.2023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12535AB-BB6C-22CA-CA88-EADCC544B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D44CC6-5077-A7C8-F93A-4DD362B0A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F5BA6-0CF6-4A46-B417-9C71918D74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7763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97F69B-563D-9F39-AE5E-BD72A523F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3D0115-E41F-874C-19A7-FC3C857DB9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645BD62-0BE2-0E26-1A84-7727626800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89DF301-422E-00A4-3CC6-F30E9A351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CD99D-C987-4A22-9D87-120E1E973E0E}" type="datetimeFigureOut">
              <a:rPr lang="cs-CZ" smtClean="0"/>
              <a:t>01.08.2023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38AA46D-405B-38A9-472A-A12006BF2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FA0141F-3122-1171-BFC0-9E9DCA881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F5BA6-0CF6-4A46-B417-9C71918D74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3730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1E5C64-1228-4C9C-08A8-6CEDD8EB9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E394C67-322A-0103-E598-0153FD05BF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0D17712-958A-4613-A30B-79AB241AC2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4A2DE1E-D3E2-35EF-8638-1EC6FE2AE8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8720DDE-BF87-8647-64CC-DA70BAA70E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76BC65D-ECB2-E96B-1374-C8B3199F6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CD99D-C987-4A22-9D87-120E1E973E0E}" type="datetimeFigureOut">
              <a:rPr lang="cs-CZ" smtClean="0"/>
              <a:t>01.08.2023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C92C241-FA9F-3D0E-2B8F-9030DDF74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098510F-63CF-0245-8E75-1ACFB5807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F5BA6-0CF6-4A46-B417-9C71918D74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969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E8818B-1B52-2791-F71C-F559AAF71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E761E2A-F3A5-9F63-8EAE-B2F877745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CD99D-C987-4A22-9D87-120E1E973E0E}" type="datetimeFigureOut">
              <a:rPr lang="cs-CZ" smtClean="0"/>
              <a:t>01.08.2023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B17706B-3821-A47E-F6CE-EC933404E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75B64AC-ABC1-7CC8-C235-98D64186A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F5BA6-0CF6-4A46-B417-9C71918D74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9798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972D1C0-9AF9-B323-B0F8-3E0C6732B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CD99D-C987-4A22-9D87-120E1E973E0E}" type="datetimeFigureOut">
              <a:rPr lang="cs-CZ" smtClean="0"/>
              <a:t>01.08.2023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CACE41D-FE6C-47AD-5761-33766A280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D4DFA56-3DC6-94A1-080D-288BD7DE6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F5BA6-0CF6-4A46-B417-9C71918D74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0965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978905-0770-0811-1203-E182994BA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E2439C-363C-A686-3FA1-2149D1943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65A362A-ACA9-5F02-4A7A-6394F9B88B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7C41B01-3659-AE88-0530-32B668822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CD99D-C987-4A22-9D87-120E1E973E0E}" type="datetimeFigureOut">
              <a:rPr lang="cs-CZ" smtClean="0"/>
              <a:t>01.08.2023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6B38F76-8DDF-4C12-EF5A-232412A3B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2163A1A-8A6E-C498-5085-E8CFDC7B2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F5BA6-0CF6-4A46-B417-9C71918D74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09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5DE11D-C931-D3C3-B8A1-D3CD72B8F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A203DA7-867A-3EB6-1AF5-08F858F1C5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BFEC5AC-D9AD-69C9-9FE7-4BA0FC4080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3FE57FE-086E-530D-B41E-748283A70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CD99D-C987-4A22-9D87-120E1E973E0E}" type="datetimeFigureOut">
              <a:rPr lang="cs-CZ" smtClean="0"/>
              <a:t>01.08.2023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5D59FC4-D07B-6D07-034B-6031A369E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C8C79ED-38F5-AC0B-08D5-BF54D8D0C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F5BA6-0CF6-4A46-B417-9C71918D74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2265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CAB9BA4-D41E-0FC4-9B05-6EC3354D2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F29FB43-5EBB-65DC-096D-5D6BC9D91A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106180D-B2A8-F1A6-F566-75416D07D2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CD99D-C987-4A22-9D87-120E1E973E0E}" type="datetimeFigureOut">
              <a:rPr lang="cs-CZ" smtClean="0"/>
              <a:t>01.08.2023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DBDE28-1E03-0F44-86BF-2FB8870B76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DC36EEC-04B2-BC12-2EE7-34D9D3851D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F5BA6-0CF6-4A46-B417-9C71918D74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3808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ABBA50-5614-06DF-9206-E52953E903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 století jako husitské století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520BBE4-8B43-611A-B801-0022E728EE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003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4B32AA-13C2-6437-6531-D9CDF3E25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8CAECA-DFEA-56AF-F349-278265E25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duchovní lyrika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prolínání duchovní a válečné písně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satirická a časová (veršovaná publicistika)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zahájena tradice kancionálů (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Jistebnický kancionál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31610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55380B-38D4-783B-7CD0-E86327E31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D0BDD1-268D-C1E6-382C-35B320AA4D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kázání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Čechy jako kazatelská velmoc pozdního středověku (prudký kvantitativní i kvalitativní rozvoj kazatelství od 60. let 14. století)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české náboženské reformní hnutí = kazatelské hnutí (požadavek svobodného hlásání slova Božího)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-kázání jako středověký hromadný sdělovací prostředek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Jan Hus: kázání dochována v celé škále variant písemného zachycení před realizací ústní promluvy či po ní </a:t>
            </a:r>
          </a:p>
          <a:p>
            <a:pPr marL="44958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Česká nedělní postila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Petr Chelčický: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Postila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(fenomén laického kazatelství a laických výkladů Písma)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71639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78E977-C3F4-8B94-FB6A-68DE3111D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915ECF-3015-5B7C-C7A4-2CD25D99B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apokalyptická proroctví (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visiones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žánr v době krizí a radikálních změn – efektivní prostředek vyjádření změny a její legitimizace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sepětí prorockého a reformního diskursu – výklady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Zjevení sv. Jana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Jakoubek ze Stříbra: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Výklad na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Zjevenie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sv. Jana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Jan Želivský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Mikuláš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Biskupec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27018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876F38-C405-B330-DDEB-D81F31DFC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C46501-B28A-669D-C976-A4496EBE7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(literární) list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viz potřebu komunikace „na dálku“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sbližování a interference žánrů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06995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41225C-4F74-952C-A24F-E87502EBF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EB7790-F628-8ECC-9C71-628112FC1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konstituování nových žánrů: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programová prohlášení („artikuly“, „články“)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manifest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relace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(Petr z Mladoňovic)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73906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CC1409-980A-2852-C26A-780703AC0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Jazyk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84AF0F-4D08-6889-7E7E-B62C39147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volba literárního jazyka dle funkce díla 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posílení prestiže a sociálního postavení češtiny</a:t>
            </a:r>
          </a:p>
          <a:p>
            <a:pPr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čeština jako liturgický jazyk (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Jistebnický kancionál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sč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bible s rejstříky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perikopních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čtení)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latina pro adresáta zahraničního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němčina mizí z literárního života v českých zemích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vzestup náboženského písemnictví ve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vernakulárních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jazycích v Evropě pozdního středověku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44441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A2EE78-3320-BE9C-BBAF-7C89DB954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Recipient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43D570-DA4F-1FE8-205A-EE0641D52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husitství základnu gramotnosti spíše zmenšilo, než zvětšilo, ale zároveň rozmach „literatury pro lid“ (včetně „knih pro negramotné“)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literární tvorba určená vzdělanému (zahraničnímu) publiku (funkce propagační)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59234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5883CC-CE55-9A75-B75A-6BEC39821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Autor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EE5B69-D7B2-590E-D0C6-CEB0E582C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- autoři vzdělávaní v době Václava IV. – odchovanci vyspělého univerzitního prostředí (Vavřinec z Březové)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autor-samouk (Chelčický), laický vykladač bible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kazatelská a literární aktivita žen v husitském hnutí?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84621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3FA88D-3430-6F8F-8BBA-7A2C793E8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Komunikační kanál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AEF8B4-D86E-D130-F982-9016696E4F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snaha o dostupnost slovesného díla – není k dispozici knihtisk („reformace bez knihtisku“)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velká odkázanost na mluvené slovo → intenzivní kazatelská činnost, zpívané slovo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množství opisovačů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„audiovizuální“ média (nástěnné a tabulové nápisy)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98305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02854D-55D9-77AD-A1F0-0A33549FF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0811DC-701A-59A9-E2EC-61414828C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odmítavý vztah ke knize u radikálních reformních skupin – obrazoborecké projevy    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změna ve 2. polovině 15. století (zájem literárního publika o literaturu doby lucemburské)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4077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BA1E1B-2567-850D-5680-94512921B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146E64-9779-AEFB-AA56-5FF8FA9CD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15. století jako „husitské století“?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Literatura husitského období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=  literatura husitská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soudobá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bohemikální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literatura protihusitská (katolická / „římská“) včetně literárních projevů české katolické emigrace (složka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extrateritoriální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literatura, která se k husitství nijak nevztahuje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křesťanský charakter všech 3 složek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16792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CCC297-1A86-4EEA-6199-3BAF64EFB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Kulturní kód</a:t>
            </a: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69F580-31BC-BB19-B3BC-5A0D2AE3A0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nálepka hnutí, které přerušilo kulturní vývoj, zničilo část dědictví a uvrhlo zemi do izolace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dobové vnímání Čech jako jeviště převratných dějů a hlubokých proměn – došlo v 15. století k proměně kulturní praxe?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snahy o přeznačení, předefinování normativních hodnotových znakových systémů (Boží zákon, pravda, kalich, Kristův rytíř, 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87181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C13F16-6579-6DB7-FA72-4A5D31ECE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CC6B6A-F10E-A933-36A1-E66263EE15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-2268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Bartlová, Milena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Husitské umění, nebo umění doby husitské? In P. Hlaváček et al.: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felix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Bohemia! Studie k dějinám české reformace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Filozofická fakulta UK –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Filosofia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Praha 2013, s. 119 – 126.</a:t>
            </a:r>
            <a:endParaRPr lang="cs-CZ" sz="15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-2268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Bartlová, Milena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Pravda zvítězila. Výtvarné umění a husitství 1380–1490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Academia, Praha 2015.</a:t>
            </a:r>
          </a:p>
          <a:p>
            <a:pPr marL="0" indent="-2268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Bartlová, Milena et al.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Husitské století. Nakladatelství Lidové noviny, Praha 2014.</a:t>
            </a:r>
          </a:p>
          <a:p>
            <a:pPr marL="0" indent="-2268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Cermanová, Pavlína – Soukup, Pavel 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eds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.): Husitské re-formace. Proměna kulturního kódu v 15. století. Nakladatelství Lidové noviny, Praha 2019.</a:t>
            </a:r>
          </a:p>
          <a:p>
            <a:pPr marL="0" indent="-2268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Čornej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Petr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Světla a stíny husitství. Události – osobnosti – texty – tradice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Nakladatelství Lidové noviny, Praha 2010.</a:t>
            </a:r>
          </a:p>
          <a:p>
            <a:pPr marL="0" indent="-2268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Doležalová, Lucie – Dragoun, Michal – Ctibor, Jan 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eds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Čítanka latinských textů z pozdně středověkých Čech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Scriptorium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Dolní Břežany 2017.</a:t>
            </a:r>
          </a:p>
          <a:p>
            <a:pPr marL="0" indent="-2268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Dragoun, Michal – Marek, Jindřich – </a:t>
            </a:r>
            <a:r>
              <a:rPr lang="cs-CZ" sz="15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Boldan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Kamil – Studničková, Milada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Knižní kultura českého středověku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Scriptorium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Dolní Břežany 2020.</a:t>
            </a:r>
          </a:p>
          <a:p>
            <a:pPr marL="0" indent="-2268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Horníčková, Kateřina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Martyrs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„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Our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Faith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Identity and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Cult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Saints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Post-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Hussite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Bohemia. In: N. H.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Petersen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A.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Mänd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S.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Salvadó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T. S.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Sands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eds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.):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Symbolic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Identity and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Cultural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Memory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Saints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Cambridge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Scholars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Publishing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Newcatle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upon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Tyne</a:t>
            </a:r>
            <a:r>
              <a:rPr lang="cs-CZ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2018, s. 59–90.</a:t>
            </a:r>
          </a:p>
          <a:p>
            <a:pPr marL="0" indent="-2268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Horníčková, Kateřina – Šroněk, Michal 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eds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Umění české reformace (1380 – 1620)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Academia, Praha 2010.</a:t>
            </a:r>
          </a:p>
        </p:txBody>
      </p:sp>
    </p:spTree>
    <p:extLst>
      <p:ext uri="{BB962C8B-B14F-4D97-AF65-F5344CB8AC3E}">
        <p14:creationId xmlns:p14="http://schemas.microsoft.com/office/powerpoint/2010/main" val="7424349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607CDB-3329-7640-D1C1-7AA97E205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A75E84-FC25-0D65-42CA-104558696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-2268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Hrabák, Josef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O zanikání a vznikání žánrů v literatuře doby husitské. In: týž: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Jedenáct století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Československý spisovatel, Praha 1982, s. 114–129.</a:t>
            </a:r>
          </a:p>
          <a:p>
            <a:pPr marL="0" indent="-2268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Jakobson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Roman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Měděný věk české poezie. In: týž: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Poetická funkce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H&amp;H, Jinočany 1995.</a:t>
            </a:r>
          </a:p>
          <a:p>
            <a:pPr marL="0" indent="-2268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Halama, Ota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Svatý Jan Hus. Stručný přehled projevů domácí úcty k českému mučedníku v letech 1415–1620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Kalich, Praha 2015.</a:t>
            </a:r>
          </a:p>
          <a:p>
            <a:pPr marL="0" indent="-2268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Kolár, Jaroslav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Návraty bez konce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Atlantis, Brno 1999.</a:t>
            </a:r>
          </a:p>
          <a:p>
            <a:pPr marL="0" indent="-2268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Rychterová, Pavlína – Soukup, Pavel 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eds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.):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Heresis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seminaria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Pojmy a koncepty v bádání o husitství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Filosofia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Praha 2013.</a:t>
            </a:r>
          </a:p>
          <a:p>
            <a:pPr marL="0" indent="-2268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Soukup, Pavel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Reformní kazatelé a Jakoubek ze Stříbra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Filosofia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Praha</a:t>
            </a:r>
            <a:r>
              <a:rPr lang="cs-CZ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2011.</a:t>
            </a:r>
          </a:p>
          <a:p>
            <a:pPr marL="0" indent="-2268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Šmahel, František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Idea národa v husitských Čechách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Argo, Praha</a:t>
            </a:r>
            <a:r>
              <a:rPr lang="cs-CZ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2000.</a:t>
            </a:r>
          </a:p>
          <a:p>
            <a:pPr marL="0" indent="-2268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Šmahel, František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Mezi středověkem a renesancí. Argo, Praha 2002.</a:t>
            </a:r>
          </a:p>
          <a:p>
            <a:pPr marL="0" indent="-2268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Šmahel, František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Jan Hus. Život a dílo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Argo, Praha 2013.</a:t>
            </a:r>
          </a:p>
          <a:p>
            <a:pPr marL="0" indent="-2268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Šmahel, František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Nahlédnutí do středověku. Mluva písma a četba obrazů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Karolinum, Praha 2017.</a:t>
            </a:r>
          </a:p>
          <a:p>
            <a:pPr marL="0" indent="-2268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Šmahel, František – Pavlíček, Ota 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eds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Companion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Jan Hus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Brill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Leiden 2015.</a:t>
            </a:r>
          </a:p>
          <a:p>
            <a:pPr marL="0" indent="-2268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 </a:t>
            </a:r>
            <a:r>
              <a:rPr lang="cs-CZ" sz="15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Dussen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Michael – Soukup, Pavel 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eds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Companion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Hussites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Brill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Leiden – Boston 2020.</a:t>
            </a:r>
          </a:p>
          <a:p>
            <a:pPr marL="0" indent="-2268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15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1737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796D05-70BD-8F13-06C0-5F0F7A978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D65229-A811-C831-D51E-EFF2DD848E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husitský program koncipován jako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univerzální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výzva návratu k čistému výkladu Božího zákona, ovšem značná část obyvatel Čech a Moravy a celá Evropa jej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odmítla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(→ svatá válka)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své pojetí Božího zákona obě strany prosazovaly dobově běžnými prostředky včetně prostředků slovesných 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zápas o výklad Božího zákona spoluurčuje charakter husitské kultury – vážná, exaltovaná, rigidní, plná aktualizací i agitačních výzev   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4182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2D6C44-62B1-1E21-6BDF-717BBDCFC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9E8D8F-EFAC-2995-7604-4E2162AF20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časové vymezení: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1402 – 1485 (P.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Čornej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svébytná kulturní epocha bez analogií v evropské kultuře?   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- 12./13. století – 16./17. století jako „věk reforem“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bylo husitství povýtce středověkou záležitostí, nebo progresivním historickým fenoménem?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(koncept tzv. první reformace /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předreformace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/ rané reformace / ….)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6696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CE357D-6167-7A38-5EDF-11A667B86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957179-07A4-9385-302C-EA3653987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(kulturní) izolace českého prostředí od ostatní Evropy (pověst kacířské země)  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písemnictví vzniká v prostředí výrazných názorových konfliktů, posléze ve válečném prostředí – literatura se mj. účastní duchovního boje (polemiky, disputace aj.) – angažovanost literatury, zesílení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persvaze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problematičnost teze J. Hrabáka o urychlení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demokratizace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laicizace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literatury v husitském období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4757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D9AB6F-1860-B6B3-F1C6-CC308C329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Žánry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7F1A7F-69FA-B8A7-7A27-643FE0411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husitské odsouzení „světských“ žánrů, vyostřený zájem o náboženskou tematiku 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chybí: 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liturgické drama aj. divadelní útvary   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hagiografie (x vytváření vlastních mučedníků a hagiografických narativů)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např. Jiří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Heremita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Život, to jest šlechetné obcování ctného svatého kněze Mistra Jana Husi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rytířská epika (x vlastní ideál Kristova rytíře – božího bojovníka)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světská milostná lyrika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5763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FE339F-38A2-826F-24B7-79D010770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842C03-D7CD-CF6B-1809-638AE607AC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tradiční žánry modifikovány: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traktát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aktuální problematika, zejm. náboženská (teoretické zdůvodnění husitského programu – Jan Hus, Jakoubek ze Stříbra, Mikuláš z Pelhřimova, Jan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Rokycana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Petr Chelčický, …)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též protihusitské zaměření (Štěpán z Dolan, Štěpán Páleč, Ondřej z Brodu,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Hilarius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Litoměřický, …)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polemicky vyhraněn („traktátová válka“)   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826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BCF27E-345E-53E7-1271-92CA77D9A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22B2AF-D1A5-2154-6B7D-7B894A4E93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spor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tématem spor dvojí konfese, obhajoba konfesijně-politického programu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Hádání Prahy s Kutnou Horou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Václav, Havel a Tábor čili Rozmlouvání o Čechách r. 1424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Štěpán z Dolan: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Ptačí dialog mezi husou a vrabcem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(1414)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Ctibor Tovačovský z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Cimburka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Hádání Pravdy a Lži o kněžské zboží a panování jich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(1467)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8370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EE8C51-79B1-12DE-E210-04A7E9B7F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6B84C1-8168-9571-CE14-E852ABFFC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kronika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tematické zaměření na bezprostředně předcházející minulost a současné dění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Vavřinec z Březové: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Husitská kronika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Staré letopisy české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přebírala též funkce zábavného čtení (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Kronika velmi pěkná o Janu Žižkovi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 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33887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1476</Words>
  <Application>Microsoft Office PowerPoint</Application>
  <PresentationFormat>Širokoúhlá obrazovka</PresentationFormat>
  <Paragraphs>139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Motiv Office</vt:lpstr>
      <vt:lpstr>15. století jako husitské století</vt:lpstr>
      <vt:lpstr>Prezentace aplikace PowerPoint</vt:lpstr>
      <vt:lpstr>Prezentace aplikace PowerPoint</vt:lpstr>
      <vt:lpstr>Prezentace aplikace PowerPoint</vt:lpstr>
      <vt:lpstr>Prezentace aplikace PowerPoint</vt:lpstr>
      <vt:lpstr>Žánry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Jazyk</vt:lpstr>
      <vt:lpstr>Recipient</vt:lpstr>
      <vt:lpstr>Autor</vt:lpstr>
      <vt:lpstr>Komunikační kanál</vt:lpstr>
      <vt:lpstr>Prezentace aplikace PowerPoint</vt:lpstr>
      <vt:lpstr>Kulturní kód</vt:lpstr>
      <vt:lpstr>Literatura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15. století jako husitské století</dc:title>
  <dc:creator>Činčurová, Bára</dc:creator>
  <cp:lastModifiedBy>Činčurová, Bára</cp:lastModifiedBy>
  <cp:revision>4</cp:revision>
  <dcterms:created xsi:type="dcterms:W3CDTF">2023-08-01T03:31:00Z</dcterms:created>
  <dcterms:modified xsi:type="dcterms:W3CDTF">2023-08-01T20:45:56Z</dcterms:modified>
</cp:coreProperties>
</file>