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59" r:id="rId5"/>
    <p:sldId id="280" r:id="rId6"/>
    <p:sldId id="281" r:id="rId7"/>
    <p:sldId id="282" r:id="rId8"/>
    <p:sldId id="260" r:id="rId9"/>
    <p:sldId id="261" r:id="rId10"/>
    <p:sldId id="262" r:id="rId11"/>
    <p:sldId id="263" r:id="rId12"/>
    <p:sldId id="279" r:id="rId13"/>
    <p:sldId id="264" r:id="rId14"/>
    <p:sldId id="283" r:id="rId15"/>
    <p:sldId id="265" r:id="rId16"/>
    <p:sldId id="266" r:id="rId17"/>
    <p:sldId id="267" r:id="rId18"/>
    <p:sldId id="268" r:id="rId19"/>
    <p:sldId id="284" r:id="rId20"/>
    <p:sldId id="269" r:id="rId21"/>
    <p:sldId id="270" r:id="rId22"/>
    <p:sldId id="285" r:id="rId23"/>
    <p:sldId id="271" r:id="rId24"/>
    <p:sldId id="286" r:id="rId25"/>
    <p:sldId id="272" r:id="rId26"/>
    <p:sldId id="273" r:id="rId27"/>
    <p:sldId id="275" r:id="rId28"/>
    <p:sldId id="276" r:id="rId29"/>
    <p:sldId id="277" r:id="rId30"/>
    <p:sldId id="278" r:id="rId31"/>
    <p:sldId id="274" r:id="rId32"/>
    <p:sldId id="288" r:id="rId33"/>
    <p:sldId id="287" r:id="rId34"/>
    <p:sldId id="289" r:id="rId35"/>
  </p:sldIdLst>
  <p:sldSz cx="10080625" cy="7559675"/>
  <p:notesSz cx="7559675" cy="10691813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364"/>
    <p:restoredTop sz="94705"/>
  </p:normalViewPr>
  <p:slideViewPr>
    <p:cSldViewPr>
      <p:cViewPr varScale="1">
        <p:scale>
          <a:sx n="98" d="100"/>
          <a:sy n="98" d="100"/>
        </p:scale>
        <p:origin x="1656" y="192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1">
            <a:extLst>
              <a:ext uri="{FF2B5EF4-FFF2-40B4-BE49-F238E27FC236}">
                <a16:creationId xmlns:a16="http://schemas.microsoft.com/office/drawing/2014/main" id="{4BE135DC-3C33-BB02-0FBB-40DF3F2D0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39" name="AutoShape 2">
            <a:extLst>
              <a:ext uri="{FF2B5EF4-FFF2-40B4-BE49-F238E27FC236}">
                <a16:creationId xmlns:a16="http://schemas.microsoft.com/office/drawing/2014/main" id="{22C8CAE4-D2AF-97A4-91FA-B1355A1E6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0" name="AutoShape 3">
            <a:extLst>
              <a:ext uri="{FF2B5EF4-FFF2-40B4-BE49-F238E27FC236}">
                <a16:creationId xmlns:a16="http://schemas.microsoft.com/office/drawing/2014/main" id="{95DE76F0-65D7-5C03-B5E3-0C268E8794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DE"/>
          </a:p>
        </p:txBody>
      </p:sp>
      <p:sp>
        <p:nvSpPr>
          <p:cNvPr id="14341" name="Rectangle 4">
            <a:extLst>
              <a:ext uri="{FF2B5EF4-FFF2-40B4-BE49-F238E27FC236}">
                <a16:creationId xmlns:a16="http://schemas.microsoft.com/office/drawing/2014/main" id="{91A83E3D-1A4C-5397-A465-7BD722A5B099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38762" cy="400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sp>
      <p:sp>
        <p:nvSpPr>
          <p:cNvPr id="2053" name="Rectangle 5">
            <a:extLst>
              <a:ext uri="{FF2B5EF4-FFF2-40B4-BE49-F238E27FC236}">
                <a16:creationId xmlns:a16="http://schemas.microsoft.com/office/drawing/2014/main" id="{83B1A11E-3E09-F01F-0DB9-C936F72C6E7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2025" cy="480536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DE" noProof="0"/>
          </a:p>
        </p:txBody>
      </p:sp>
      <p:sp>
        <p:nvSpPr>
          <p:cNvPr id="2054" name="Rectangle 6">
            <a:extLst>
              <a:ext uri="{FF2B5EF4-FFF2-40B4-BE49-F238E27FC236}">
                <a16:creationId xmlns:a16="http://schemas.microsoft.com/office/drawing/2014/main" id="{4A1DC35D-9241-B138-9F6A-FAF9DE86D819}"/>
              </a:ext>
            </a:extLst>
          </p:cNvPr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5013" cy="528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55" name="Rectangle 7">
            <a:extLst>
              <a:ext uri="{FF2B5EF4-FFF2-40B4-BE49-F238E27FC236}">
                <a16:creationId xmlns:a16="http://schemas.microsoft.com/office/drawing/2014/main" id="{6042D478-B796-8955-E5F5-C9F4DB48086D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5012" cy="5286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56" name="Rectangle 8">
            <a:extLst>
              <a:ext uri="{FF2B5EF4-FFF2-40B4-BE49-F238E27FC236}">
                <a16:creationId xmlns:a16="http://schemas.microsoft.com/office/drawing/2014/main" id="{79F7A75D-6337-94C2-C556-7372402CAFCF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0" y="10155238"/>
            <a:ext cx="3275013" cy="5286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2057" name="Rectangle 9">
            <a:extLst>
              <a:ext uri="{FF2B5EF4-FFF2-40B4-BE49-F238E27FC236}">
                <a16:creationId xmlns:a16="http://schemas.microsoft.com/office/drawing/2014/main" id="{83974118-69EC-5827-E233-D0688EA7F450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5238"/>
            <a:ext cx="3275012" cy="52863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400">
                <a:solidFill>
                  <a:srgbClr val="000000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8B7A8C3-47FE-574C-A682-5CBE8E9EF2EF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ＭＳ Ｐゴシック" charset="0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anose="02020603050405020304" pitchFamily="18" charset="0"/>
      <a:defRPr sz="1200" kern="1200">
        <a:solidFill>
          <a:srgbClr val="000000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9">
            <a:extLst>
              <a:ext uri="{FF2B5EF4-FFF2-40B4-BE49-F238E27FC236}">
                <a16:creationId xmlns:a16="http://schemas.microsoft.com/office/drawing/2014/main" id="{185C229E-1002-3EF5-1021-D83E5B65530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738BE29-99B4-CB40-BBCF-22C91325FAAC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6387" name="Text Box 1">
            <a:extLst>
              <a:ext uri="{FF2B5EF4-FFF2-40B4-BE49-F238E27FC236}">
                <a16:creationId xmlns:a16="http://schemas.microsoft.com/office/drawing/2014/main" id="{20C21A2B-2252-D310-8396-5197EFF40CC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Text Box 2">
            <a:extLst>
              <a:ext uri="{FF2B5EF4-FFF2-40B4-BE49-F238E27FC236}">
                <a16:creationId xmlns:a16="http://schemas.microsoft.com/office/drawing/2014/main" id="{BD59FAA4-AD20-0FC8-012B-E7EE33CBE3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9">
            <a:extLst>
              <a:ext uri="{FF2B5EF4-FFF2-40B4-BE49-F238E27FC236}">
                <a16:creationId xmlns:a16="http://schemas.microsoft.com/office/drawing/2014/main" id="{46E00B68-D699-022F-336D-9B4A6585918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67EB757-B7D2-4E4B-BD34-89EC808B111D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4819" name="Text Box 1">
            <a:extLst>
              <a:ext uri="{FF2B5EF4-FFF2-40B4-BE49-F238E27FC236}">
                <a16:creationId xmlns:a16="http://schemas.microsoft.com/office/drawing/2014/main" id="{D6794F71-D335-5F53-4AE3-9704299F46D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6" name="Text Box 2">
            <a:extLst>
              <a:ext uri="{FF2B5EF4-FFF2-40B4-BE49-F238E27FC236}">
                <a16:creationId xmlns:a16="http://schemas.microsoft.com/office/drawing/2014/main" id="{8E104AA9-2AC6-1F38-E196-63ABD1990F3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9">
            <a:extLst>
              <a:ext uri="{FF2B5EF4-FFF2-40B4-BE49-F238E27FC236}">
                <a16:creationId xmlns:a16="http://schemas.microsoft.com/office/drawing/2014/main" id="{7457F4CC-9676-FEEC-DCB6-DBB5425EEC39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BDB1B0-EFBC-4F4F-AB56-7F987AB46975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6867" name="Text Box 1">
            <a:extLst>
              <a:ext uri="{FF2B5EF4-FFF2-40B4-BE49-F238E27FC236}">
                <a16:creationId xmlns:a16="http://schemas.microsoft.com/office/drawing/2014/main" id="{6B3B3585-18C5-FA4A-0F95-F355DE1CA0C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398459B0-75D9-2C81-CE2E-9F094A207D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9">
            <a:extLst>
              <a:ext uri="{FF2B5EF4-FFF2-40B4-BE49-F238E27FC236}">
                <a16:creationId xmlns:a16="http://schemas.microsoft.com/office/drawing/2014/main" id="{F3753B77-EE5F-C5BE-6F5C-F20D5D796AC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7CAC804-1E80-0E45-B2BA-12AF25DF37E2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915" name="Text Box 1">
            <a:extLst>
              <a:ext uri="{FF2B5EF4-FFF2-40B4-BE49-F238E27FC236}">
                <a16:creationId xmlns:a16="http://schemas.microsoft.com/office/drawing/2014/main" id="{2E39E3B0-29B3-F556-C7E7-586B8F7DF62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Text Box 2">
            <a:extLst>
              <a:ext uri="{FF2B5EF4-FFF2-40B4-BE49-F238E27FC236}">
                <a16:creationId xmlns:a16="http://schemas.microsoft.com/office/drawing/2014/main" id="{98EC645E-2E29-2BF9-F2A0-B8377D1503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9">
            <a:extLst>
              <a:ext uri="{FF2B5EF4-FFF2-40B4-BE49-F238E27FC236}">
                <a16:creationId xmlns:a16="http://schemas.microsoft.com/office/drawing/2014/main" id="{33B95B72-9E90-3C2F-0F92-4AA7F1B6444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37B35E9-FA26-1C4A-8F1A-C07EE1B4527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0963" name="Text Box 1">
            <a:extLst>
              <a:ext uri="{FF2B5EF4-FFF2-40B4-BE49-F238E27FC236}">
                <a16:creationId xmlns:a16="http://schemas.microsoft.com/office/drawing/2014/main" id="{CA0E4BFE-9954-B344-7859-1B3E95A1F32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C3CD3D52-FDAF-F09B-1A09-A09C3D2B40F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9">
            <a:extLst>
              <a:ext uri="{FF2B5EF4-FFF2-40B4-BE49-F238E27FC236}">
                <a16:creationId xmlns:a16="http://schemas.microsoft.com/office/drawing/2014/main" id="{BB45B720-AAFB-1B4C-42E1-50E3A06F13B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8C2E693-78FC-AE46-822C-510109FC6AA1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3011" name="Text Box 1">
            <a:extLst>
              <a:ext uri="{FF2B5EF4-FFF2-40B4-BE49-F238E27FC236}">
                <a16:creationId xmlns:a16="http://schemas.microsoft.com/office/drawing/2014/main" id="{45B8A1A6-B829-7B93-F03C-D55A0144E29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4" name="Text Box 2">
            <a:extLst>
              <a:ext uri="{FF2B5EF4-FFF2-40B4-BE49-F238E27FC236}">
                <a16:creationId xmlns:a16="http://schemas.microsoft.com/office/drawing/2014/main" id="{F96FFF9B-C9EF-94D2-2600-9BA950C7002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9">
            <a:extLst>
              <a:ext uri="{FF2B5EF4-FFF2-40B4-BE49-F238E27FC236}">
                <a16:creationId xmlns:a16="http://schemas.microsoft.com/office/drawing/2014/main" id="{8A6B7553-043A-EFC3-EE2C-300F6DB766E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763D000-3F62-694A-9640-AD45F9BB3C05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5059" name="Text Box 1">
            <a:extLst>
              <a:ext uri="{FF2B5EF4-FFF2-40B4-BE49-F238E27FC236}">
                <a16:creationId xmlns:a16="http://schemas.microsoft.com/office/drawing/2014/main" id="{124555E9-725A-9366-3D2D-FB1E94BDB3F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Text Box 2">
            <a:extLst>
              <a:ext uri="{FF2B5EF4-FFF2-40B4-BE49-F238E27FC236}">
                <a16:creationId xmlns:a16="http://schemas.microsoft.com/office/drawing/2014/main" id="{F9F643D9-4451-8942-713C-A8481FF1D6D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9">
            <a:extLst>
              <a:ext uri="{FF2B5EF4-FFF2-40B4-BE49-F238E27FC236}">
                <a16:creationId xmlns:a16="http://schemas.microsoft.com/office/drawing/2014/main" id="{7D0A9EE0-D009-2238-B5D8-4FA11A54740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8C015A-9572-BA48-B581-37F65FE7CBFE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7107" name="Text Box 1">
            <a:extLst>
              <a:ext uri="{FF2B5EF4-FFF2-40B4-BE49-F238E27FC236}">
                <a16:creationId xmlns:a16="http://schemas.microsoft.com/office/drawing/2014/main" id="{737741FF-5A83-E7F9-9A2D-F4FE60DD5E7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2" name="Text Box 2">
            <a:extLst>
              <a:ext uri="{FF2B5EF4-FFF2-40B4-BE49-F238E27FC236}">
                <a16:creationId xmlns:a16="http://schemas.microsoft.com/office/drawing/2014/main" id="{5D5207F5-7D6A-B575-3041-CEF156D259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9">
            <a:extLst>
              <a:ext uri="{FF2B5EF4-FFF2-40B4-BE49-F238E27FC236}">
                <a16:creationId xmlns:a16="http://schemas.microsoft.com/office/drawing/2014/main" id="{E4D90BBD-4CCB-915B-8301-D3FED8B3232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27A5E7A-F8BA-7144-9258-E06DDCD97246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49155" name="Text Box 1">
            <a:extLst>
              <a:ext uri="{FF2B5EF4-FFF2-40B4-BE49-F238E27FC236}">
                <a16:creationId xmlns:a16="http://schemas.microsoft.com/office/drawing/2014/main" id="{335314CB-CB03-91CA-3FAA-210A5BBAD7B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Text Box 2">
            <a:extLst>
              <a:ext uri="{FF2B5EF4-FFF2-40B4-BE49-F238E27FC236}">
                <a16:creationId xmlns:a16="http://schemas.microsoft.com/office/drawing/2014/main" id="{451A32B2-1039-0EF0-1D3A-0EEA8450853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9">
            <a:extLst>
              <a:ext uri="{FF2B5EF4-FFF2-40B4-BE49-F238E27FC236}">
                <a16:creationId xmlns:a16="http://schemas.microsoft.com/office/drawing/2014/main" id="{9CB59232-3ABA-006D-BC08-C5CFC3855CC5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F17F7D-C349-3047-9AE4-C28E20F0541E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1203" name="Text Box 1">
            <a:extLst>
              <a:ext uri="{FF2B5EF4-FFF2-40B4-BE49-F238E27FC236}">
                <a16:creationId xmlns:a16="http://schemas.microsoft.com/office/drawing/2014/main" id="{965C043A-63E9-7EA2-083B-F182CD70725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999A5AB2-0DFE-16D3-8309-1E352A32F24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9">
            <a:extLst>
              <a:ext uri="{FF2B5EF4-FFF2-40B4-BE49-F238E27FC236}">
                <a16:creationId xmlns:a16="http://schemas.microsoft.com/office/drawing/2014/main" id="{5C5D968B-8701-198A-D38F-4B125580F3F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858E388-276E-9F4E-BD39-8F6B391D73FA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3251" name="Text Box 1">
            <a:extLst>
              <a:ext uri="{FF2B5EF4-FFF2-40B4-BE49-F238E27FC236}">
                <a16:creationId xmlns:a16="http://schemas.microsoft.com/office/drawing/2014/main" id="{56ECB671-A665-51AC-96C4-01BF358DC9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0" name="Text Box 2">
            <a:extLst>
              <a:ext uri="{FF2B5EF4-FFF2-40B4-BE49-F238E27FC236}">
                <a16:creationId xmlns:a16="http://schemas.microsoft.com/office/drawing/2014/main" id="{F0B89D8C-9AEC-D701-1F44-BBC8518262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9">
            <a:extLst>
              <a:ext uri="{FF2B5EF4-FFF2-40B4-BE49-F238E27FC236}">
                <a16:creationId xmlns:a16="http://schemas.microsoft.com/office/drawing/2014/main" id="{09A99871-2FEB-8D99-EF0C-6A0620684A8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B3DA154-B7C1-3F48-9D62-F775A5F9CC01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8435" name="Text Box 1">
            <a:extLst>
              <a:ext uri="{FF2B5EF4-FFF2-40B4-BE49-F238E27FC236}">
                <a16:creationId xmlns:a16="http://schemas.microsoft.com/office/drawing/2014/main" id="{23CC6305-49E2-07D5-733B-9004AE39470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Text Box 2">
            <a:extLst>
              <a:ext uri="{FF2B5EF4-FFF2-40B4-BE49-F238E27FC236}">
                <a16:creationId xmlns:a16="http://schemas.microsoft.com/office/drawing/2014/main" id="{15C679F0-FDD2-5494-77E2-AFC71A4E765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9">
            <a:extLst>
              <a:ext uri="{FF2B5EF4-FFF2-40B4-BE49-F238E27FC236}">
                <a16:creationId xmlns:a16="http://schemas.microsoft.com/office/drawing/2014/main" id="{7AFC3144-048C-6C0E-02E7-89D01A499CB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30E2D54-372D-B049-9EE7-E62526EF7F7B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5299" name="Text Box 1">
            <a:extLst>
              <a:ext uri="{FF2B5EF4-FFF2-40B4-BE49-F238E27FC236}">
                <a16:creationId xmlns:a16="http://schemas.microsoft.com/office/drawing/2014/main" id="{6DF579C1-E2AB-AA95-6DC9-D7F82D3CF2C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Text Box 2">
            <a:extLst>
              <a:ext uri="{FF2B5EF4-FFF2-40B4-BE49-F238E27FC236}">
                <a16:creationId xmlns:a16="http://schemas.microsoft.com/office/drawing/2014/main" id="{CE045B1B-A5D9-2F99-CA22-88ADB857F80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9">
            <a:extLst>
              <a:ext uri="{FF2B5EF4-FFF2-40B4-BE49-F238E27FC236}">
                <a16:creationId xmlns:a16="http://schemas.microsoft.com/office/drawing/2014/main" id="{E386DE80-9BE1-8752-FE1B-93AB8972B99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476571E-874C-504A-9A10-D07EFDD0B85D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7347" name="Text Box 1">
            <a:extLst>
              <a:ext uri="{FF2B5EF4-FFF2-40B4-BE49-F238E27FC236}">
                <a16:creationId xmlns:a16="http://schemas.microsoft.com/office/drawing/2014/main" id="{6039AECB-F6AB-BFB0-C464-A594F4BD8EA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FFE8DED5-80C4-C191-64E0-29A223E739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9">
            <a:extLst>
              <a:ext uri="{FF2B5EF4-FFF2-40B4-BE49-F238E27FC236}">
                <a16:creationId xmlns:a16="http://schemas.microsoft.com/office/drawing/2014/main" id="{7783625C-DDEA-5CC1-189F-483FEFF9DEC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DCB2E5-160A-E343-B84A-1612083BD08C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59395" name="Text Box 1">
            <a:extLst>
              <a:ext uri="{FF2B5EF4-FFF2-40B4-BE49-F238E27FC236}">
                <a16:creationId xmlns:a16="http://schemas.microsoft.com/office/drawing/2014/main" id="{DD96D07C-027E-8BEC-7850-8F2E291427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Text Box 2">
            <a:extLst>
              <a:ext uri="{FF2B5EF4-FFF2-40B4-BE49-F238E27FC236}">
                <a16:creationId xmlns:a16="http://schemas.microsoft.com/office/drawing/2014/main" id="{B56DC224-AB0A-9356-FC81-6273EBBD8F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9">
            <a:extLst>
              <a:ext uri="{FF2B5EF4-FFF2-40B4-BE49-F238E27FC236}">
                <a16:creationId xmlns:a16="http://schemas.microsoft.com/office/drawing/2014/main" id="{3FEAF668-4085-6AE7-009C-3DE80E05290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072818-A8BF-114D-8524-595568D70219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1443" name="Text Box 1">
            <a:extLst>
              <a:ext uri="{FF2B5EF4-FFF2-40B4-BE49-F238E27FC236}">
                <a16:creationId xmlns:a16="http://schemas.microsoft.com/office/drawing/2014/main" id="{BA0929DB-1C5D-CB33-365F-D5EA8F6CB06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B6B37D7B-08EF-BC31-C0E1-320BE8A2B2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9">
            <a:extLst>
              <a:ext uri="{FF2B5EF4-FFF2-40B4-BE49-F238E27FC236}">
                <a16:creationId xmlns:a16="http://schemas.microsoft.com/office/drawing/2014/main" id="{14E1EAEF-52C8-C017-5975-D6D0A9E4E63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468EDA-088C-5346-82B9-9A4B2F94CFF4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3491" name="Text Box 1">
            <a:extLst>
              <a:ext uri="{FF2B5EF4-FFF2-40B4-BE49-F238E27FC236}">
                <a16:creationId xmlns:a16="http://schemas.microsoft.com/office/drawing/2014/main" id="{B818FDF0-9FC8-180C-203F-4E7A3C10C5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Text Box 2">
            <a:extLst>
              <a:ext uri="{FF2B5EF4-FFF2-40B4-BE49-F238E27FC236}">
                <a16:creationId xmlns:a16="http://schemas.microsoft.com/office/drawing/2014/main" id="{46CBC682-3974-D009-62CD-436F5241B4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9">
            <a:extLst>
              <a:ext uri="{FF2B5EF4-FFF2-40B4-BE49-F238E27FC236}">
                <a16:creationId xmlns:a16="http://schemas.microsoft.com/office/drawing/2014/main" id="{5AFA52D2-5A80-C3BB-EA7C-4B70CB93793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5389305-A111-F949-9BAC-79EA81949EAE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5539" name="Text Box 1">
            <a:extLst>
              <a:ext uri="{FF2B5EF4-FFF2-40B4-BE49-F238E27FC236}">
                <a16:creationId xmlns:a16="http://schemas.microsoft.com/office/drawing/2014/main" id="{EDF4C822-4D30-0483-3D82-FED03E4E351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Text Box 2">
            <a:extLst>
              <a:ext uri="{FF2B5EF4-FFF2-40B4-BE49-F238E27FC236}">
                <a16:creationId xmlns:a16="http://schemas.microsoft.com/office/drawing/2014/main" id="{1D854E53-9BD1-A9EA-767D-C85357A4B56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4">
            <a:extLst>
              <a:ext uri="{FF2B5EF4-FFF2-40B4-BE49-F238E27FC236}">
                <a16:creationId xmlns:a16="http://schemas.microsoft.com/office/drawing/2014/main" id="{E2E6C19D-E6FC-6804-36D4-AC8D14B8C91C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3D1C6B0-4D0D-F540-862B-C554FB08CE20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7587" name="Text Box 1">
            <a:extLst>
              <a:ext uri="{FF2B5EF4-FFF2-40B4-BE49-F238E27FC236}">
                <a16:creationId xmlns:a16="http://schemas.microsoft.com/office/drawing/2014/main" id="{FC8A65F7-9208-CC5E-15FB-1EDBB82754A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48655455-994E-FD8B-59FC-7C702FCBAD5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4">
            <a:extLst>
              <a:ext uri="{FF2B5EF4-FFF2-40B4-BE49-F238E27FC236}">
                <a16:creationId xmlns:a16="http://schemas.microsoft.com/office/drawing/2014/main" id="{2DC5B958-E603-D8D4-8C32-8A5317E3F88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A04159-E229-A249-A480-5C600FEE686A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69635" name="Text Box 1">
            <a:extLst>
              <a:ext uri="{FF2B5EF4-FFF2-40B4-BE49-F238E27FC236}">
                <a16:creationId xmlns:a16="http://schemas.microsoft.com/office/drawing/2014/main" id="{34A856E6-A343-BDF3-1DCC-1B2349AD29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524A8530-A066-F12C-1162-A657E8646AD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4">
            <a:extLst>
              <a:ext uri="{FF2B5EF4-FFF2-40B4-BE49-F238E27FC236}">
                <a16:creationId xmlns:a16="http://schemas.microsoft.com/office/drawing/2014/main" id="{C52BFF98-26B7-4A76-96FE-AE765DF73E81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08B4D55-6310-0B4C-8C1A-E3708E4B3B75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28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1683" name="Text Box 1">
            <a:extLst>
              <a:ext uri="{FF2B5EF4-FFF2-40B4-BE49-F238E27FC236}">
                <a16:creationId xmlns:a16="http://schemas.microsoft.com/office/drawing/2014/main" id="{2F6A1E00-64B7-FDEA-593B-35708898D14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7E0227A9-C65A-E7F7-82F3-D3EFC9C9C05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4">
            <a:extLst>
              <a:ext uri="{FF2B5EF4-FFF2-40B4-BE49-F238E27FC236}">
                <a16:creationId xmlns:a16="http://schemas.microsoft.com/office/drawing/2014/main" id="{740D221C-3D3C-5D84-7E07-3BCF386D8D77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DFEA033-5BF0-024B-B6D2-4919EAD43FBE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29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3731" name="Text Box 1">
            <a:extLst>
              <a:ext uri="{FF2B5EF4-FFF2-40B4-BE49-F238E27FC236}">
                <a16:creationId xmlns:a16="http://schemas.microsoft.com/office/drawing/2014/main" id="{7D9F18E3-8986-A829-79CC-C0943DF16192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DD75DE65-E7DF-B9D3-9796-F659D8D72B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9">
            <a:extLst>
              <a:ext uri="{FF2B5EF4-FFF2-40B4-BE49-F238E27FC236}">
                <a16:creationId xmlns:a16="http://schemas.microsoft.com/office/drawing/2014/main" id="{2644ECB9-52A4-5FB0-B416-F1375821636F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73A90E9-45A8-F94F-902F-6A46F297D12B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0483" name="Text Box 1">
            <a:extLst>
              <a:ext uri="{FF2B5EF4-FFF2-40B4-BE49-F238E27FC236}">
                <a16:creationId xmlns:a16="http://schemas.microsoft.com/office/drawing/2014/main" id="{2342E14F-ADE5-F2C3-FBFB-89360E7EF7F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0" name="Text Box 2">
            <a:extLst>
              <a:ext uri="{FF2B5EF4-FFF2-40B4-BE49-F238E27FC236}">
                <a16:creationId xmlns:a16="http://schemas.microsoft.com/office/drawing/2014/main" id="{43FBA3A2-0618-8016-1E66-05F31B6A504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14">
            <a:extLst>
              <a:ext uri="{FF2B5EF4-FFF2-40B4-BE49-F238E27FC236}">
                <a16:creationId xmlns:a16="http://schemas.microsoft.com/office/drawing/2014/main" id="{086E6F5A-0EB4-7B71-1515-96C0011408B2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3B9E2AF-BEF7-5A44-95B3-CCEC86D2094C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30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5779" name="Text Box 1">
            <a:extLst>
              <a:ext uri="{FF2B5EF4-FFF2-40B4-BE49-F238E27FC236}">
                <a16:creationId xmlns:a16="http://schemas.microsoft.com/office/drawing/2014/main" id="{BD8BA39F-7551-D6A6-1474-F17FBA147AD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5AC1A2D7-5E9D-0ABD-2FA6-D4A425FDC8F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14">
            <a:extLst>
              <a:ext uri="{FF2B5EF4-FFF2-40B4-BE49-F238E27FC236}">
                <a16:creationId xmlns:a16="http://schemas.microsoft.com/office/drawing/2014/main" id="{F2066190-D572-BF44-020C-964349AF461B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1A25D6E-3869-A549-A0E2-11CC75EEC89F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31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7827" name="Text Box 1">
            <a:extLst>
              <a:ext uri="{FF2B5EF4-FFF2-40B4-BE49-F238E27FC236}">
                <a16:creationId xmlns:a16="http://schemas.microsoft.com/office/drawing/2014/main" id="{5FCE9A04-A2DF-87F4-37C9-E41AB77339F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C01BDFCE-B547-D3B8-32F5-9A6AF1C2CB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14">
            <a:extLst>
              <a:ext uri="{FF2B5EF4-FFF2-40B4-BE49-F238E27FC236}">
                <a16:creationId xmlns:a16="http://schemas.microsoft.com/office/drawing/2014/main" id="{F03ABF4B-7C97-000D-AB29-05EE3728F930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BE97B5-90FB-D94F-9B22-92D9A59EC13C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32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9875" name="Text Box 1">
            <a:extLst>
              <a:ext uri="{FF2B5EF4-FFF2-40B4-BE49-F238E27FC236}">
                <a16:creationId xmlns:a16="http://schemas.microsoft.com/office/drawing/2014/main" id="{51ABD2B2-6DE5-0892-2D3A-9AFC1F96145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6D6BBE70-2112-079A-10DC-3F8ED5F5FB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14">
            <a:extLst>
              <a:ext uri="{FF2B5EF4-FFF2-40B4-BE49-F238E27FC236}">
                <a16:creationId xmlns:a16="http://schemas.microsoft.com/office/drawing/2014/main" id="{E3A18008-1163-ADC7-4585-A71AD0F2BC1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7F829D5-C08E-1C40-9EF3-C8EE075D3456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33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1923" name="Text Box 1">
            <a:extLst>
              <a:ext uri="{FF2B5EF4-FFF2-40B4-BE49-F238E27FC236}">
                <a16:creationId xmlns:a16="http://schemas.microsoft.com/office/drawing/2014/main" id="{20C2D705-F463-A697-AC5A-DC5D1D6E07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158D6F86-09FF-FFFA-0C67-5C1FC50815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14">
            <a:extLst>
              <a:ext uri="{FF2B5EF4-FFF2-40B4-BE49-F238E27FC236}">
                <a16:creationId xmlns:a16="http://schemas.microsoft.com/office/drawing/2014/main" id="{6EECB64D-958A-28E9-91A9-AC43ED6C4D9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27BFA31-9AA8-414D-B509-D699806192ED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34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3971" name="Text Box 1">
            <a:extLst>
              <a:ext uri="{FF2B5EF4-FFF2-40B4-BE49-F238E27FC236}">
                <a16:creationId xmlns:a16="http://schemas.microsoft.com/office/drawing/2014/main" id="{C781B9DA-C746-08B9-36D2-57D0FC27D459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Text Box 2">
            <a:extLst>
              <a:ext uri="{FF2B5EF4-FFF2-40B4-BE49-F238E27FC236}">
                <a16:creationId xmlns:a16="http://schemas.microsoft.com/office/drawing/2014/main" id="{A9C0B090-3245-A98E-A55B-8F106CCA3D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9">
            <a:extLst>
              <a:ext uri="{FF2B5EF4-FFF2-40B4-BE49-F238E27FC236}">
                <a16:creationId xmlns:a16="http://schemas.microsoft.com/office/drawing/2014/main" id="{764BA732-3B8D-021C-5C2D-62EF74991A5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BE7C3254-8CC8-2D43-B231-C1FE181B5539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2531" name="Text Box 1">
            <a:extLst>
              <a:ext uri="{FF2B5EF4-FFF2-40B4-BE49-F238E27FC236}">
                <a16:creationId xmlns:a16="http://schemas.microsoft.com/office/drawing/2014/main" id="{9206EB27-C846-3652-5D4A-5DF62924A8E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5EDC352C-BCC4-7CDA-31FA-2AA9C54055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9">
            <a:extLst>
              <a:ext uri="{FF2B5EF4-FFF2-40B4-BE49-F238E27FC236}">
                <a16:creationId xmlns:a16="http://schemas.microsoft.com/office/drawing/2014/main" id="{5911EE9B-6990-37BA-2F61-FF7AAD95F254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2681AB8-EF97-844E-89DA-6F1716540DF8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4579" name="Text Box 1">
            <a:extLst>
              <a:ext uri="{FF2B5EF4-FFF2-40B4-BE49-F238E27FC236}">
                <a16:creationId xmlns:a16="http://schemas.microsoft.com/office/drawing/2014/main" id="{444F53A6-8CAC-C409-A86F-CB16A74E6BF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B5288923-E4C3-BD82-7289-5D0A76B6D0C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9">
            <a:extLst>
              <a:ext uri="{FF2B5EF4-FFF2-40B4-BE49-F238E27FC236}">
                <a16:creationId xmlns:a16="http://schemas.microsoft.com/office/drawing/2014/main" id="{223B8668-78A9-71F6-17C0-65AA38747426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AC82758-8433-B643-AD31-3F098E46D932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6627" name="Text Box 1">
            <a:extLst>
              <a:ext uri="{FF2B5EF4-FFF2-40B4-BE49-F238E27FC236}">
                <a16:creationId xmlns:a16="http://schemas.microsoft.com/office/drawing/2014/main" id="{98D9A30F-A501-9C1B-2FC6-6775C08761DA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65D8A703-E623-0619-9210-AC136DD8DC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9">
            <a:extLst>
              <a:ext uri="{FF2B5EF4-FFF2-40B4-BE49-F238E27FC236}">
                <a16:creationId xmlns:a16="http://schemas.microsoft.com/office/drawing/2014/main" id="{5D68C9FA-0881-AAB7-C6D0-2E3C27783538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B21C898-89C5-0047-BC7E-E77CFD32B749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8675" name="Text Box 1">
            <a:extLst>
              <a:ext uri="{FF2B5EF4-FFF2-40B4-BE49-F238E27FC236}">
                <a16:creationId xmlns:a16="http://schemas.microsoft.com/office/drawing/2014/main" id="{BAE6A412-5313-5EA6-DEEB-93E7F2ED3D1C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Text Box 2">
            <a:extLst>
              <a:ext uri="{FF2B5EF4-FFF2-40B4-BE49-F238E27FC236}">
                <a16:creationId xmlns:a16="http://schemas.microsoft.com/office/drawing/2014/main" id="{08C07638-FDF2-380E-E217-C19A280B142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9">
            <a:extLst>
              <a:ext uri="{FF2B5EF4-FFF2-40B4-BE49-F238E27FC236}">
                <a16:creationId xmlns:a16="http://schemas.microsoft.com/office/drawing/2014/main" id="{44524764-D658-84BC-3C6F-3BEABEE6ADF3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519CD8B-A28E-A945-8A1C-27FE13399721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0723" name="Text Box 1">
            <a:extLst>
              <a:ext uri="{FF2B5EF4-FFF2-40B4-BE49-F238E27FC236}">
                <a16:creationId xmlns:a16="http://schemas.microsoft.com/office/drawing/2014/main" id="{77E9DE08-0282-CD1F-E768-33F88AA915E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" name="Text Box 2">
            <a:extLst>
              <a:ext uri="{FF2B5EF4-FFF2-40B4-BE49-F238E27FC236}">
                <a16:creationId xmlns:a16="http://schemas.microsoft.com/office/drawing/2014/main" id="{C9A90859-399D-A036-3AE7-315F4CC889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9">
            <a:extLst>
              <a:ext uri="{FF2B5EF4-FFF2-40B4-BE49-F238E27FC236}">
                <a16:creationId xmlns:a16="http://schemas.microsoft.com/office/drawing/2014/main" id="{5B533F6A-7EB6-61BB-E5E7-E3B76545122D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449263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00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0A1E850-B7ED-8340-9BAA-F36F7E54FCFB}" type="slidenum">
              <a:rPr lang="de-CH" altLang="de-DE" sz="1400" smtClean="0">
                <a:ea typeface="Arial Unicode MS" panose="020B0604020202020204" pitchFamily="34" charset="-128"/>
                <a:cs typeface="Arial Unicode MS" panose="020B0604020202020204" pitchFamily="34" charset="-128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de-CH" altLang="de-DE" sz="1400"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2771" name="Text Box 1">
            <a:extLst>
              <a:ext uri="{FF2B5EF4-FFF2-40B4-BE49-F238E27FC236}">
                <a16:creationId xmlns:a16="http://schemas.microsoft.com/office/drawing/2014/main" id="{5050445F-A55F-CE13-560E-B420691ED88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Text Box 2">
            <a:extLst>
              <a:ext uri="{FF2B5EF4-FFF2-40B4-BE49-F238E27FC236}">
                <a16:creationId xmlns:a16="http://schemas.microsoft.com/office/drawing/2014/main" id="{52281298-DB13-E38B-D116-03DB059221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</p:spPr>
        <p:txBody>
          <a:bodyPr wrap="none" anchor="ctr"/>
          <a:lstStyle/>
          <a:p>
            <a:pPr>
              <a:buFont typeface="Times New Roman" charset="0"/>
              <a:buNone/>
              <a:defRPr/>
            </a:pPr>
            <a:endParaRPr lang="de-DE"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CH"/>
              <a:t>Master-Untertitelformat bearbeiten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4B83965-F634-E4B7-10E2-3C435589379A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5C19D3-C8D5-104B-E82D-F5179BCD1BD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A01CCB-7FBD-C7F7-6BE5-F5F9CF5FDB4F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DF98C-4198-5940-ADA8-F072B16234DF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21831129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F2BD479-2C8A-6C41-F571-F8111DC07ED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BC14BEC-A1B6-312A-5A1C-EB4B51C62E6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AFA74C6-FB07-3938-264B-0D00D5B5C948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B7E594-A2C8-3F4F-A2EF-75DACCAA1054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174708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302500" y="301625"/>
            <a:ext cx="2265363" cy="6450013"/>
          </a:xfrm>
        </p:spPr>
        <p:txBody>
          <a:bodyPr vert="eaVert"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6862" cy="6450013"/>
          </a:xfrm>
        </p:spPr>
        <p:txBody>
          <a:bodyPr vert="eaVert"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91D597D-DF5A-9AB8-86DB-37796758170F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49BA1A1-3CD2-63A3-E569-550C419A0DF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30CB0C-69B3-1F5B-6A8D-8D8853F8EE9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D4DFD-6CC0-4C40-96FC-8FF6A9EAE332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533514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3238" y="301625"/>
            <a:ext cx="9064625" cy="1255713"/>
          </a:xfrm>
        </p:spPr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CCE5782-7DF2-8300-3620-ED1C7442BC56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3404493-BFA5-E383-4D10-E352CA8451DB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A38EE9C8-5E12-8954-9221-B7AC2127D8E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5922E7-E876-F649-A033-C17B81728BB5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444994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27ECC5-571D-8C5E-9549-CA2BF3B1272C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D02923C-CE89-5813-29AA-549D6CF41B3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43D8B28-355E-ECE2-F4F0-AC1927EEC47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13BD9-9620-E040-AA74-E7A182D1BD73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237225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38242EA-8483-9A1A-FD25-45E0935E94A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77933F4-AE9F-0ED1-41E1-C9A9D145DF2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C871F9C-091E-46B9-4EA3-D1A9CDABF0A2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1797D-00E8-AF49-89AF-FF5FD9185BB8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56979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6112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111750" y="1768475"/>
            <a:ext cx="4456113" cy="49831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5A7B396B-88A6-AC9A-F2D3-D382E7724CD4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F9B10391-A9EA-8620-7E19-AADAD539DA43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EF9BDA45-BDCC-B069-76C2-33F4D1E10C0C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6E02B9-1D05-B540-BB21-83CB98020CF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420298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D1FA9B36-EC4C-E349-455A-BE814D497BF8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8" name="Rectangle 4">
            <a:extLst>
              <a:ext uri="{FF2B5EF4-FFF2-40B4-BE49-F238E27FC236}">
                <a16:creationId xmlns:a16="http://schemas.microsoft.com/office/drawing/2014/main" id="{CC915955-104A-D1CE-2DB4-02516CCE8E2A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8D236128-F8E3-8766-24CA-FAA62CC95B7D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AD67B-C163-D248-AB9F-5B0C86290F26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822498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61262619-96CD-418D-D9E7-3E0BE33E345D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9674EC2-052F-3206-6BA4-F29900584CEF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33104B5-0E63-8C35-D781-958E86713759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56660C-D65F-E94B-9D62-419FFC7E57A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337527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>
            <a:extLst>
              <a:ext uri="{FF2B5EF4-FFF2-40B4-BE49-F238E27FC236}">
                <a16:creationId xmlns:a16="http://schemas.microsoft.com/office/drawing/2014/main" id="{8003636B-F90D-5834-157A-2B6F456E6F82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DB5E9C1-A5DB-C9F4-0689-CCF42DBE1C29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1970A23-D71A-8163-DE70-86FE931AE017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EC0543-421B-594A-9656-F985CCB3B6BB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7868912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3279B64-3943-7EEE-BA9A-57B57218D8D3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351ACE6-E41E-3C79-6AB3-F42B257E9236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37407B32-9989-A60F-FA5A-7D94636A7F4A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9A7FA5-985A-B644-A1D0-A29CA15062DE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409144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CH"/>
              <a:t>Mastertitelformat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CH"/>
              <a:t>Mastertextformat bearbeiten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750AAC3A-EE86-4322-F71C-A3F31F7B4915}"/>
              </a:ext>
            </a:extLst>
          </p:cNvPr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3FB3D4B8-4192-878D-B306-5D59E5AE4B1E}"/>
              </a:ext>
            </a:extLst>
          </p:cNvPr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94CF1FE8-39C1-B618-CF84-2D1F58D8EE05}"/>
              </a:ext>
            </a:extLst>
          </p:cNvPr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254C76-B4D5-DA42-A06C-CE51A9BC42E1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  <p:extLst>
      <p:ext uri="{BB962C8B-B14F-4D97-AF65-F5344CB8AC3E}">
        <p14:creationId xmlns:p14="http://schemas.microsoft.com/office/powerpoint/2010/main" val="1905696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>
            <a:extLst>
              <a:ext uri="{FF2B5EF4-FFF2-40B4-BE49-F238E27FC236}">
                <a16:creationId xmlns:a16="http://schemas.microsoft.com/office/drawing/2014/main" id="{EE17271A-55AF-320E-4665-F92E0236E5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462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das Format des Titeltextes zu bearbeiten</a:t>
            </a:r>
          </a:p>
        </p:txBody>
      </p:sp>
      <p:sp>
        <p:nvSpPr>
          <p:cNvPr id="1027" name="Rectangle 2">
            <a:extLst>
              <a:ext uri="{FF2B5EF4-FFF2-40B4-BE49-F238E27FC236}">
                <a16:creationId xmlns:a16="http://schemas.microsoft.com/office/drawing/2014/main" id="{E7B1BA24-F0D6-E07D-EB59-77CE59030FC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4625" cy="498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de-DE"/>
              <a:t>Klicken Sie, um die Formate des Gliederungstextes zu bearbeiten</a:t>
            </a:r>
          </a:p>
          <a:p>
            <a:pPr lvl="1"/>
            <a:r>
              <a:rPr lang="en-GB" altLang="de-DE"/>
              <a:t>Zweite Gliederungsebene</a:t>
            </a:r>
          </a:p>
          <a:p>
            <a:pPr lvl="2"/>
            <a:r>
              <a:rPr lang="en-GB" altLang="de-DE"/>
              <a:t>Dritte Gliederungsebene</a:t>
            </a:r>
          </a:p>
          <a:p>
            <a:pPr lvl="3"/>
            <a:r>
              <a:rPr lang="en-GB" altLang="de-DE"/>
              <a:t>Vierte Gliederungsebene</a:t>
            </a:r>
          </a:p>
          <a:p>
            <a:pPr lvl="4"/>
            <a:r>
              <a:rPr lang="en-GB" altLang="de-DE"/>
              <a:t>Fünfte Gliederungsebene</a:t>
            </a:r>
          </a:p>
          <a:p>
            <a:pPr lvl="4"/>
            <a:r>
              <a:rPr lang="en-GB" altLang="de-DE"/>
              <a:t>Sechste Gliederungsebene</a:t>
            </a:r>
          </a:p>
          <a:p>
            <a:pPr lvl="4"/>
            <a:r>
              <a:rPr lang="en-GB" altLang="de-DE"/>
              <a:t>Siebente Gliederungsebene</a:t>
            </a:r>
          </a:p>
          <a:p>
            <a:pPr lvl="4"/>
            <a:r>
              <a:rPr lang="en-GB" altLang="de-DE"/>
              <a:t>Achte Gliederungsebene</a:t>
            </a:r>
          </a:p>
          <a:p>
            <a:pPr lvl="4"/>
            <a:r>
              <a:rPr lang="en-GB" altLang="de-DE"/>
              <a:t>Neunte Gliederungsebene</a:t>
            </a:r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EAA6A05D-69F6-2692-A504-344C08670B9A}"/>
              </a:ext>
            </a:extLst>
          </p:cNvPr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1562" cy="514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4FBC538-8CE9-B864-46D2-A1252FFD0100}"/>
              </a:ext>
            </a:extLst>
          </p:cNvPr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89288" cy="514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ClrTx/>
              <a:buSzPct val="100000"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ＭＳ Ｐゴシック" charset="0"/>
                <a:cs typeface="Arial Unicode MS" charset="0"/>
              </a:defRPr>
            </a:lvl1pPr>
          </a:lstStyle>
          <a:p>
            <a:pPr>
              <a:defRPr/>
            </a:pPr>
            <a:endParaRPr lang="de-CH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80B30BD-EB3B-B98B-800D-57FFA4093195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 bwMode="auto">
          <a:xfrm>
            <a:off x="7227888" y="6886575"/>
            <a:ext cx="2341562" cy="5143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eaLnBrk="1">
              <a:lnSpc>
                <a:spcPct val="93000"/>
              </a:lnSpc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4130F3C-7024-DB44-BB6F-79B36DD616FF}" type="slidenum">
              <a:rPr lang="de-CH" altLang="de-DE"/>
              <a:pPr>
                <a:defRPr/>
              </a:pPr>
              <a:t>‹Nr.›</a:t>
            </a:fld>
            <a:endParaRPr lang="de-CH" alt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anose="02020603050405020304" pitchFamily="18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Arial Unicode MS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anose="02020603050405020304" pitchFamily="18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anose="02020603050405020304" pitchFamily="18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anose="02020603050405020304" pitchFamily="18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anose="02020603050405020304" pitchFamily="18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>
            <a:extLst>
              <a:ext uri="{FF2B5EF4-FFF2-40B4-BE49-F238E27FC236}">
                <a16:creationId xmlns:a16="http://schemas.microsoft.com/office/drawing/2014/main" id="{2919CE36-CD68-1990-0A39-A6BBF74701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744538"/>
            <a:ext cx="9070975" cy="1285875"/>
          </a:xfrm>
        </p:spPr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CZ" b="1">
                <a:latin typeface="Times New Roman" panose="02020603050405020304" pitchFamily="18" charset="0"/>
              </a:rPr>
              <a:t>Актуальные аспекты развития современного русского языка I</a:t>
            </a:r>
            <a:endParaRPr lang="de-CH" altLang="de-DE">
              <a:latin typeface="Times New Roman" panose="02020603050405020304" pitchFamily="18" charset="0"/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E36BB05E-5301-343D-008E-15D9B1F8DE5E}"/>
              </a:ext>
            </a:extLst>
          </p:cNvPr>
          <p:cNvSpPr>
            <a:spLocks noGrp="1" noChangeArrowheads="1"/>
          </p:cNvSpPr>
          <p:nvPr>
            <p:ph type="subTitle" idx="4294967295"/>
          </p:nvPr>
        </p:nvSpPr>
        <p:spPr>
          <a:xfrm>
            <a:off x="503238" y="1768475"/>
            <a:ext cx="9070975" cy="4989513"/>
          </a:xfrm>
        </p:spPr>
        <p:txBody>
          <a:bodyPr anchor="ctr"/>
          <a:lstStyle/>
          <a:p>
            <a:pPr marL="0" indent="0" algn="ctr" eaLnBrk="1">
              <a:spcAft>
                <a:spcPct val="0"/>
              </a:spcAft>
              <a:buClrTx/>
              <a:buFontTx/>
              <a:buNone/>
              <a:tabLst>
                <a:tab pos="0" algn="l"/>
                <a:tab pos="104775" algn="l"/>
                <a:tab pos="554038" algn="l"/>
                <a:tab pos="1003300" algn="l"/>
                <a:tab pos="1452563" algn="l"/>
                <a:tab pos="1901825" algn="l"/>
                <a:tab pos="2351088" algn="l"/>
                <a:tab pos="2800350" algn="l"/>
                <a:tab pos="3249613" algn="l"/>
                <a:tab pos="3698875" algn="l"/>
                <a:tab pos="4148138" algn="l"/>
                <a:tab pos="4597400" algn="l"/>
                <a:tab pos="5046663" algn="l"/>
                <a:tab pos="5495925" algn="l"/>
                <a:tab pos="5945188" algn="l"/>
                <a:tab pos="6394450" algn="l"/>
                <a:tab pos="6843713" algn="l"/>
                <a:tab pos="7292975" algn="l"/>
                <a:tab pos="7742238" algn="l"/>
                <a:tab pos="8191500" algn="l"/>
                <a:tab pos="8640763" algn="l"/>
                <a:tab pos="8686800" algn="l"/>
              </a:tabLst>
            </a:pPr>
            <a:r>
              <a:rPr lang="de-CH" altLang="de-DE">
                <a:latin typeface="Times New Roman" panose="02020603050405020304" pitchFamily="18" charset="0"/>
              </a:rPr>
              <a:t>Markus Giger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>
            <a:extLst>
              <a:ext uri="{FF2B5EF4-FFF2-40B4-BE49-F238E27FC236}">
                <a16:creationId xmlns:a16="http://schemas.microsoft.com/office/drawing/2014/main" id="{7B00421D-4593-EEA9-A271-3278DC35ED1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03238" y="338138"/>
            <a:ext cx="9359900" cy="6932612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Это состояние – особенность русского языка, ничего подобного нет ни в одном другом славянском языке, хотя конкуренция окончаний /</a:t>
            </a:r>
            <a:r>
              <a:rPr lang="de-CH" altLang="de-DE" sz="2800" dirty="0">
                <a:latin typeface="Times New Roman" panose="02020603050405020304" pitchFamily="18" charset="0"/>
              </a:rPr>
              <a:t>a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</a:t>
            </a:r>
            <a:r>
              <a:rPr lang="de-CH" altLang="de-DE" sz="2800" dirty="0">
                <a:latin typeface="Times New Roman" panose="02020603050405020304" pitchFamily="18" charset="0"/>
              </a:rPr>
              <a:t> /</a:t>
            </a:r>
            <a:r>
              <a:rPr lang="de-CH" altLang="de-DE" sz="2800" dirty="0" err="1">
                <a:latin typeface="Times New Roman" panose="02020603050405020304" pitchFamily="18" charset="0"/>
              </a:rPr>
              <a:t>u</a:t>
            </a:r>
            <a:r>
              <a:rPr lang="de-CH" altLang="de-DE" sz="2800" dirty="0">
                <a:latin typeface="Times New Roman" panose="02020603050405020304" pitchFamily="18" charset="0"/>
              </a:rPr>
              <a:t>/</a:t>
            </a:r>
            <a:r>
              <a:rPr lang="ru-RU" altLang="de-DE" sz="2800" dirty="0">
                <a:latin typeface="Times New Roman" panose="02020603050405020304" pitchFamily="18" charset="0"/>
              </a:rPr>
              <a:t> как таковая широко распространена в славянских языках (если конечно они сохраняют склонение существительного по падежам)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Это состояние является инновацией, его не было ни в праславянском ни в древнерусском языке (но также не было типов конкуренции окончаний /</a:t>
            </a:r>
            <a:r>
              <a:rPr lang="de-CH" altLang="de-DE" sz="2800" dirty="0">
                <a:latin typeface="Times New Roman" panose="02020603050405020304" pitchFamily="18" charset="0"/>
              </a:rPr>
              <a:t>a</a:t>
            </a:r>
            <a:r>
              <a:rPr lang="ru-RU" altLang="de-DE" sz="2800" dirty="0">
                <a:latin typeface="Times New Roman" panose="02020603050405020304" pitchFamily="18" charset="0"/>
              </a:rPr>
              <a:t>/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</a:t>
            </a:r>
            <a:r>
              <a:rPr lang="de-CH" altLang="de-DE" sz="2800" dirty="0">
                <a:latin typeface="Times New Roman" panose="02020603050405020304" pitchFamily="18" charset="0"/>
              </a:rPr>
              <a:t> /</a:t>
            </a:r>
            <a:r>
              <a:rPr lang="de-CH" altLang="de-DE" sz="2800" dirty="0" err="1">
                <a:latin typeface="Times New Roman" panose="02020603050405020304" pitchFamily="18" charset="0"/>
              </a:rPr>
              <a:t>u</a:t>
            </a:r>
            <a:r>
              <a:rPr lang="de-CH" altLang="de-DE" sz="2800" dirty="0">
                <a:latin typeface="Times New Roman" panose="02020603050405020304" pitchFamily="18" charset="0"/>
              </a:rPr>
              <a:t>/</a:t>
            </a:r>
            <a:r>
              <a:rPr lang="ru-RU" altLang="de-DE" sz="2800" dirty="0">
                <a:latin typeface="Times New Roman" panose="02020603050405020304" pitchFamily="18" charset="0"/>
              </a:rPr>
              <a:t>, которые мы сегодня находим в других славянских языках, напр. в чешском, польском, украинском или словенском)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Первоначальное состояние можно наблюдать в старославянском или древнерусском. Дистрибуция окончаний определяется образцом склонения. Принцип является индоевропейским наследием, разные окончания имеют отношение к первоначальным основообразующим (тематическим) гласным. Ср. в древнерусском: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">
            <a:extLst>
              <a:ext uri="{FF2B5EF4-FFF2-40B4-BE49-F238E27FC236}">
                <a16:creationId xmlns:a16="http://schemas.microsoft.com/office/drawing/2014/main" id="{5DC1087C-581A-9714-5180-387BA0F51C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80963"/>
            <a:ext cx="7942263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3" name="Bild 1" descr="Scannen.pdf">
            <a:extLst>
              <a:ext uri="{FF2B5EF4-FFF2-40B4-BE49-F238E27FC236}">
                <a16:creationId xmlns:a16="http://schemas.microsoft.com/office/drawing/2014/main" id="{46BA81DC-FC2C-A42E-C94F-932B30BAA8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4356100"/>
            <a:ext cx="5792788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>
            <a:extLst>
              <a:ext uri="{FF2B5EF4-FFF2-40B4-BE49-F238E27FC236}">
                <a16:creationId xmlns:a16="http://schemas.microsoft.com/office/drawing/2014/main" id="{D16F278C-C887-C4BA-EB40-DFBACFBEF0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275" y="80963"/>
            <a:ext cx="7942263" cy="4383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891" name="Bild 1" descr="Scannen.pdf">
            <a:extLst>
              <a:ext uri="{FF2B5EF4-FFF2-40B4-BE49-F238E27FC236}">
                <a16:creationId xmlns:a16="http://schemas.microsoft.com/office/drawing/2014/main" id="{A2E7BA50-5EF7-627D-5234-7603EBEB35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6125" y="4356100"/>
            <a:ext cx="5792788" cy="320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2" name="Oval 1">
            <a:extLst>
              <a:ext uri="{FF2B5EF4-FFF2-40B4-BE49-F238E27FC236}">
                <a16:creationId xmlns:a16="http://schemas.microsoft.com/office/drawing/2014/main" id="{1E88115C-F374-F9E4-0E3F-17DF4E234E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35263" y="6011863"/>
            <a:ext cx="792162" cy="215900"/>
          </a:xfrm>
          <a:prstGeom prst="ellipse">
            <a:avLst/>
          </a:prstGeom>
          <a:noFill/>
          <a:ln w="952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eaLnBrk="1">
              <a:lnSpc>
                <a:spcPct val="93000"/>
              </a:lnSpc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</a:pPr>
            <a:endParaRPr lang="de-DE" altLang="de-CZ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C5B11967-8E51-10E4-D45D-E509521BB05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60363" y="287338"/>
            <a:ext cx="9504362" cy="6932612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Образец с основой на -</a:t>
            </a:r>
            <a:r>
              <a:rPr lang="de-CH" altLang="de-DE" sz="2800" dirty="0">
                <a:latin typeface="Times New Roman" panose="02020603050405020304" pitchFamily="18" charset="0"/>
              </a:rPr>
              <a:t>*</a:t>
            </a:r>
            <a:r>
              <a:rPr lang="ru-RU" altLang="de-DE" sz="2800" i="1" dirty="0">
                <a:latin typeface="Times New Roman" panose="02020603050405020304" pitchFamily="18" charset="0"/>
              </a:rPr>
              <a:t>о</a:t>
            </a:r>
            <a:r>
              <a:rPr lang="ru-RU" altLang="de-DE" sz="2800" dirty="0">
                <a:latin typeface="Times New Roman" panose="02020603050405020304" pitchFamily="18" charset="0"/>
              </a:rPr>
              <a:t> (тип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городъ</a:t>
            </a:r>
            <a:r>
              <a:rPr lang="ru-RU" altLang="de-DE" sz="2800" i="1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дроугъ</a:t>
            </a:r>
            <a:r>
              <a:rPr lang="ru-RU" altLang="de-DE" sz="2800" dirty="0">
                <a:latin typeface="Times New Roman" panose="02020603050405020304" pitchFamily="18" charset="0"/>
              </a:rPr>
              <a:t>) широко распространен и продуктивен, образец с основой на</a:t>
            </a:r>
            <a:r>
              <a:rPr lang="cs-CZ" altLang="de-DE" sz="2800" dirty="0">
                <a:latin typeface="Times New Roman" panose="02020603050405020304" pitchFamily="18" charset="0"/>
              </a:rPr>
              <a:t> -*</a:t>
            </a:r>
            <a:r>
              <a:rPr lang="cs-CZ" altLang="de-DE" sz="2800" i="1" dirty="0">
                <a:latin typeface="Times New Roman" panose="02020603050405020304" pitchFamily="18" charset="0"/>
              </a:rPr>
              <a:t>u</a:t>
            </a:r>
            <a:r>
              <a:rPr lang="ru-RU" altLang="de-DE" sz="2800" dirty="0">
                <a:latin typeface="Times New Roman" panose="02020603050405020304" pitchFamily="18" charset="0"/>
              </a:rPr>
              <a:t> содержит всего несколько слов </a:t>
            </a:r>
            <a:r>
              <a:rPr lang="ru-RU" altLang="de-DE" sz="2800" i="1" dirty="0">
                <a:latin typeface="Times New Roman" panose="02020603050405020304" pitchFamily="18" charset="0"/>
              </a:rPr>
              <a:t>(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сынъ</a:t>
            </a:r>
            <a:r>
              <a:rPr lang="ru-RU" altLang="de-DE" sz="2800" i="1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домъ</a:t>
            </a:r>
            <a:r>
              <a:rPr lang="ru-RU" altLang="de-DE" sz="2800" i="1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волъ</a:t>
            </a:r>
            <a:r>
              <a:rPr lang="ru-RU" altLang="de-DE" sz="2800" i="1" dirty="0">
                <a:latin typeface="Times New Roman" panose="02020603050405020304" pitchFamily="18" charset="0"/>
              </a:rPr>
              <a:t>)</a:t>
            </a:r>
            <a:r>
              <a:rPr lang="ru-RU" altLang="de-DE" sz="2800" dirty="0">
                <a:latin typeface="Times New Roman" panose="02020603050405020304" pitchFamily="18" charset="0"/>
              </a:rPr>
              <a:t>, хотя большинство из них имеет высокую частоту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Историческое развитие</a:t>
            </a:r>
            <a:r>
              <a:rPr lang="ru-RU" altLang="de-DE" sz="2800" i="1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такое, что парадигмы сливаются, но окончания обеих парадигм продолжают существовать по той или другой мере, ср. дат. п. с окончаниями </a:t>
            </a:r>
            <a:r>
              <a:rPr lang="cs-CZ" altLang="de-DE" sz="2800" dirty="0">
                <a:latin typeface="Times New Roman" panose="02020603050405020304" pitchFamily="18" charset="0"/>
              </a:rPr>
              <a:t>-</a:t>
            </a:r>
            <a:r>
              <a:rPr lang="cs-CZ" altLang="de-DE" sz="2800" i="1" dirty="0">
                <a:latin typeface="Times New Roman" panose="02020603050405020304" pitchFamily="18" charset="0"/>
              </a:rPr>
              <a:t>u / -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ovi</a:t>
            </a:r>
            <a:br>
              <a:rPr lang="ru-RU" altLang="de-DE" sz="2800" i="1" dirty="0">
                <a:latin typeface="Times New Roman" panose="02020603050405020304" pitchFamily="18" charset="0"/>
              </a:rPr>
            </a:br>
            <a:r>
              <a:rPr lang="ru-RU" altLang="de-DE" sz="2800" dirty="0">
                <a:latin typeface="Times New Roman" panose="02020603050405020304" pitchFamily="18" charset="0"/>
              </a:rPr>
              <a:t>в чешском или словацком, им. п. мн. ч. с окончаниями </a:t>
            </a:r>
            <a:r>
              <a:rPr lang="cs-CZ" altLang="de-DE" sz="2800" dirty="0">
                <a:latin typeface="Times New Roman" panose="02020603050405020304" pitchFamily="18" charset="0"/>
              </a:rPr>
              <a:t>-</a:t>
            </a:r>
            <a:r>
              <a:rPr lang="cs-CZ" altLang="de-DE" sz="2800" i="1" dirty="0">
                <a:latin typeface="Times New Roman" panose="02020603050405020304" pitchFamily="18" charset="0"/>
              </a:rPr>
              <a:t>i / </a:t>
            </a:r>
            <a:br>
              <a:rPr lang="ru-RU" altLang="de-DE" sz="2800" i="1" dirty="0">
                <a:latin typeface="Times New Roman" panose="02020603050405020304" pitchFamily="18" charset="0"/>
              </a:rPr>
            </a:br>
            <a:r>
              <a:rPr lang="cs-CZ" altLang="de-DE" sz="2800" i="1" dirty="0">
                <a:latin typeface="Times New Roman" panose="02020603050405020304" pitchFamily="18" charset="0"/>
              </a:rPr>
              <a:t>-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ové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в чешском или род. п. мн. ч. с окончаниями </a:t>
            </a:r>
            <a:r>
              <a:rPr lang="cs-CZ" altLang="de-DE" sz="2800" dirty="0">
                <a:latin typeface="Times New Roman" panose="02020603050405020304" pitchFamily="18" charset="0"/>
              </a:rPr>
              <a:t>-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Ø</a:t>
            </a:r>
            <a:r>
              <a:rPr lang="cs-CZ" altLang="de-DE" sz="2800" i="1" dirty="0">
                <a:latin typeface="Times New Roman" panose="02020603050405020304" pitchFamily="18" charset="0"/>
              </a:rPr>
              <a:t> / -ov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в русском. Окончание </a:t>
            </a:r>
            <a:r>
              <a:rPr lang="cs-CZ" altLang="de-DE" sz="2800" i="1" dirty="0">
                <a:latin typeface="Times New Roman" panose="02020603050405020304" pitchFamily="18" charset="0"/>
              </a:rPr>
              <a:t>-ov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(-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ов</a:t>
            </a:r>
            <a:r>
              <a:rPr lang="ru-RU" altLang="de-DE" sz="2800" i="1" dirty="0">
                <a:latin typeface="Times New Roman" panose="02020603050405020304" pitchFamily="18" charset="0"/>
              </a:rPr>
              <a:t>, -ев </a:t>
            </a:r>
            <a:r>
              <a:rPr lang="ru-RU" altLang="de-DE" sz="2800" dirty="0">
                <a:latin typeface="Times New Roman" panose="02020603050405020304" pitchFamily="18" charset="0"/>
              </a:rPr>
              <a:t>в русском, -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ů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в чешском) наверно самое успешное из окончаний старого склонения на </a:t>
            </a:r>
            <a:r>
              <a:rPr lang="cs-CZ" altLang="de-DE" sz="2800" dirty="0">
                <a:latin typeface="Times New Roman" panose="02020603050405020304" pitchFamily="18" charset="0"/>
              </a:rPr>
              <a:t>-*</a:t>
            </a:r>
            <a:r>
              <a:rPr lang="cs-CZ" altLang="de-DE" sz="2800" i="1" dirty="0">
                <a:latin typeface="Times New Roman" panose="02020603050405020304" pitchFamily="18" charset="0"/>
              </a:rPr>
              <a:t>u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endParaRPr lang="cs-CZ" altLang="de-DE" sz="2800" i="1" dirty="0">
              <a:latin typeface="Times New Roman" panose="02020603050405020304" pitchFamily="18" charset="0"/>
            </a:endParaRP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Оппозиция окончаний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 </a:t>
            </a:r>
            <a:r>
              <a:rPr lang="ru-RU" altLang="de-DE" sz="2800" i="1" dirty="0">
                <a:latin typeface="Times New Roman" panose="02020603050405020304" pitchFamily="18" charset="0"/>
              </a:rPr>
              <a:t>-а/я </a:t>
            </a:r>
            <a:r>
              <a:rPr lang="ru-RU" altLang="de-DE" sz="2800" dirty="0">
                <a:latin typeface="Times New Roman" panose="02020603050405020304" pitchFamily="18" charset="0"/>
              </a:rPr>
              <a:t>того же происхождения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>
            <a:extLst>
              <a:ext uri="{FF2B5EF4-FFF2-40B4-BE49-F238E27FC236}">
                <a16:creationId xmlns:a16="http://schemas.microsoft.com/office/drawing/2014/main" id="{8D738ECA-4CE1-3EC4-76AA-CD37FC64DE6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60363" y="287338"/>
            <a:ext cx="9504362" cy="6932612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С исторической точки зрения это значит, что склонение основ на </a:t>
            </a:r>
            <a:r>
              <a:rPr lang="cs-CZ" altLang="de-DE" sz="2800" dirty="0">
                <a:latin typeface="Times New Roman" panose="02020603050405020304" pitchFamily="18" charset="0"/>
              </a:rPr>
              <a:t>-*</a:t>
            </a:r>
            <a:r>
              <a:rPr lang="cs-CZ" altLang="de-DE" sz="2800" i="1" dirty="0">
                <a:latin typeface="Times New Roman" panose="02020603050405020304" pitchFamily="18" charset="0"/>
              </a:rPr>
              <a:t>u</a:t>
            </a:r>
            <a:r>
              <a:rPr lang="ru-RU" altLang="de-DE" sz="2800" dirty="0">
                <a:latin typeface="Times New Roman" panose="02020603050405020304" pitchFamily="18" charset="0"/>
              </a:rPr>
              <a:t> как самостоятельная парадигма исчезла, но в то же время количество слов образующих окончания первоначального склонение на -*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u</a:t>
            </a:r>
            <a:r>
              <a:rPr lang="ru-RU" altLang="de-DE" sz="2800" dirty="0">
                <a:latin typeface="Times New Roman" panose="02020603050405020304" pitchFamily="18" charset="0"/>
              </a:rPr>
              <a:t> (между ними и род. п. ед. ч.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</a:t>
            </a:r>
            <a:r>
              <a:rPr lang="ru-RU" altLang="de-DE" sz="2800" dirty="0">
                <a:latin typeface="Times New Roman" panose="02020603050405020304" pitchFamily="18" charset="0"/>
              </a:rPr>
              <a:t>) резко повысилось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Функциональное различие между этими двумя окончаниями, как оно описано у Виноградова или Исаченко, невозможно  наблюдать на протяжении многих веков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По видимому, основные черты современного состояния формируются </a:t>
            </a:r>
            <a:r>
              <a:rPr lang="cs-CZ" altLang="de-DE" sz="2800" dirty="0">
                <a:latin typeface="Times New Roman" panose="02020603050405020304" pitchFamily="18" charset="0"/>
              </a:rPr>
              <a:t>(</a:t>
            </a:r>
            <a:r>
              <a:rPr lang="ru-RU" altLang="de-DE" sz="2800" dirty="0">
                <a:latin typeface="Times New Roman" panose="02020603050405020304" pitchFamily="18" charset="0"/>
              </a:rPr>
              <a:t>или появляются на поверхности</a:t>
            </a:r>
            <a:r>
              <a:rPr lang="cs-CZ" altLang="de-DE" sz="2800" dirty="0">
                <a:latin typeface="Times New Roman" panose="02020603050405020304" pitchFamily="18" charset="0"/>
              </a:rPr>
              <a:t>) </a:t>
            </a:r>
            <a:r>
              <a:rPr lang="ru-RU" altLang="de-DE" sz="2800" dirty="0">
                <a:latin typeface="Times New Roman" panose="02020603050405020304" pitchFamily="18" charset="0"/>
              </a:rPr>
              <a:t>только в </a:t>
            </a:r>
            <a:r>
              <a:rPr lang="cs-CZ" altLang="de-DE" sz="2800" dirty="0">
                <a:latin typeface="Times New Roman" panose="02020603050405020304" pitchFamily="18" charset="0"/>
              </a:rPr>
              <a:t>XVIII </a:t>
            </a:r>
            <a:r>
              <a:rPr lang="ru-RU" altLang="de-DE" sz="2800" dirty="0">
                <a:latin typeface="Times New Roman" panose="02020603050405020304" pitchFamily="18" charset="0"/>
              </a:rPr>
              <a:t>в.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>
            <a:extLst>
              <a:ext uri="{FF2B5EF4-FFF2-40B4-BE49-F238E27FC236}">
                <a16:creationId xmlns:a16="http://schemas.microsoft.com/office/drawing/2014/main" id="{9EFB7523-6D2D-7676-9479-9DE8EFE5B5E4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576263" y="482600"/>
            <a:ext cx="9215437" cy="6500813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cs-CZ" altLang="de-DE" sz="2800" dirty="0" err="1">
                <a:latin typeface="Times New Roman" panose="02020603050405020304" pitchFamily="18" charset="0"/>
              </a:rPr>
              <a:t>Bahensky</a:t>
            </a:r>
            <a:r>
              <a:rPr lang="cs-CZ" altLang="de-DE" sz="2800" dirty="0">
                <a:latin typeface="Times New Roman" panose="02020603050405020304" pitchFamily="18" charset="0"/>
              </a:rPr>
              <a:t> (2011)</a:t>
            </a:r>
            <a:r>
              <a:rPr lang="ru-RU" altLang="de-DE" sz="2800" dirty="0">
                <a:latin typeface="Times New Roman" panose="02020603050405020304" pitchFamily="18" charset="0"/>
              </a:rPr>
              <a:t> выдвигает гипотезу о том, что корни сегодняшней дифференциации следует искать в развитии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паукального</a:t>
            </a:r>
            <a:r>
              <a:rPr lang="ru-RU" altLang="de-DE" sz="2800" dirty="0">
                <a:latin typeface="Times New Roman" panose="02020603050405020304" pitchFamily="18" charset="0"/>
              </a:rPr>
              <a:t> род. п. ед. ч.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а/я</a:t>
            </a:r>
            <a:r>
              <a:rPr lang="ru-RU" altLang="de-DE" sz="2800" dirty="0">
                <a:latin typeface="Times New Roman" panose="02020603050405020304" pitchFamily="18" charset="0"/>
              </a:rPr>
              <a:t> после числительных </a:t>
            </a:r>
            <a:r>
              <a:rPr lang="ru-RU" altLang="de-DE" sz="2800" i="1" dirty="0">
                <a:latin typeface="Times New Roman" panose="02020603050405020304" pitchFamily="18" charset="0"/>
              </a:rPr>
              <a:t>два, три, четыре</a:t>
            </a:r>
            <a:r>
              <a:rPr lang="ru-RU" altLang="de-DE" sz="2800" dirty="0">
                <a:latin typeface="Times New Roman" panose="02020603050405020304" pitchFamily="18" charset="0"/>
              </a:rPr>
              <a:t> (возникшего из бывшего им. п.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дв</a:t>
            </a:r>
            <a:r>
              <a:rPr lang="ru-RU" altLang="de-DE" sz="2800" dirty="0">
                <a:latin typeface="Times New Roman" panose="02020603050405020304" pitchFamily="18" charset="0"/>
              </a:rPr>
              <a:t>. ч. м. р. с тем же гласным -</a:t>
            </a:r>
            <a:r>
              <a:rPr lang="ru-RU" altLang="de-DE" sz="2800" i="1" dirty="0">
                <a:latin typeface="Times New Roman" panose="02020603050405020304" pitchFamily="18" charset="0"/>
              </a:rPr>
              <a:t>а/я</a:t>
            </a:r>
            <a:r>
              <a:rPr lang="ru-RU" altLang="de-DE" sz="2800" dirty="0">
                <a:latin typeface="Times New Roman" panose="02020603050405020304" pitchFamily="18" charset="0"/>
              </a:rPr>
              <a:t>, ср. СТОЛА «два стола»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итп</a:t>
            </a:r>
            <a:r>
              <a:rPr lang="ru-RU" altLang="de-DE" sz="2800" dirty="0">
                <a:latin typeface="Times New Roman" panose="02020603050405020304" pitchFamily="18" charset="0"/>
              </a:rPr>
              <a:t>.).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Согласно Б., окончание -</a:t>
            </a:r>
            <a:r>
              <a:rPr lang="ru-RU" altLang="de-DE" sz="2800" i="1" dirty="0">
                <a:latin typeface="Times New Roman" panose="02020603050405020304" pitchFamily="18" charset="0"/>
              </a:rPr>
              <a:t>а/я</a:t>
            </a:r>
            <a:r>
              <a:rPr lang="de-DE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так стало знаком счетных существительных (тех, которые можно связать с числительными </a:t>
            </a:r>
            <a:r>
              <a:rPr lang="ru-RU" altLang="de-DE" sz="2800" i="1" dirty="0">
                <a:latin typeface="Times New Roman" panose="02020603050405020304" pitchFamily="18" charset="0"/>
              </a:rPr>
              <a:t>два, три, четыре</a:t>
            </a:r>
            <a:r>
              <a:rPr lang="ru-RU" altLang="de-DE" sz="2800" dirty="0">
                <a:latin typeface="Times New Roman" panose="02020603050405020304" pitchFamily="18" charset="0"/>
              </a:rPr>
              <a:t>), а окончание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</a:t>
            </a:r>
            <a:r>
              <a:rPr lang="de-DE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стало знаком несчетных существительных, тех, которые нельзя связать с числительными </a:t>
            </a:r>
            <a:r>
              <a:rPr lang="ru-RU" altLang="de-DE" sz="2800" i="1" dirty="0">
                <a:latin typeface="Times New Roman" panose="02020603050405020304" pitchFamily="18" charset="0"/>
              </a:rPr>
              <a:t>два, три, четыре</a:t>
            </a:r>
            <a:r>
              <a:rPr lang="ru-RU" altLang="de-DE" sz="2800" dirty="0">
                <a:latin typeface="Times New Roman" panose="02020603050405020304" pitchFamily="18" charset="0"/>
              </a:rPr>
              <a:t>.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Таким образом могла возникнуть оппозиция, которую считают некоторые русисты падежной, когда обозначают формы типа </a:t>
            </a:r>
            <a:r>
              <a:rPr lang="cs-CZ" altLang="de-DE" sz="2800" i="1" dirty="0">
                <a:latin typeface="Times New Roman" panose="02020603050405020304" pitchFamily="18" charset="0"/>
              </a:rPr>
              <a:t>(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много</a:t>
            </a:r>
            <a:r>
              <a:rPr lang="cs-CZ" altLang="de-DE" sz="2800" i="1" dirty="0">
                <a:latin typeface="Times New Roman" panose="02020603050405020304" pitchFamily="18" charset="0"/>
              </a:rPr>
              <a:t>)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чаю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сахару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как особенную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грамему</a:t>
            </a:r>
            <a:r>
              <a:rPr lang="ru-RU" altLang="de-DE" sz="2800" dirty="0">
                <a:latin typeface="Times New Roman" panose="02020603050405020304" pitchFamily="18" charset="0"/>
              </a:rPr>
              <a:t> (или частичную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грамему</a:t>
            </a:r>
            <a:r>
              <a:rPr lang="ru-RU" altLang="de-DE" sz="2800" dirty="0">
                <a:latin typeface="Times New Roman" panose="02020603050405020304" pitchFamily="18" charset="0"/>
              </a:rPr>
              <a:t>) падежной системы русского литературного языка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>
            <a:extLst>
              <a:ext uri="{FF2B5EF4-FFF2-40B4-BE49-F238E27FC236}">
                <a16:creationId xmlns:a16="http://schemas.microsoft.com/office/drawing/2014/main" id="{24D11AF9-631A-BBC0-0684-6EF127C7C19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31800" y="360363"/>
            <a:ext cx="9359900" cy="6911975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Эта оппозиция продолжала развиваться на протяжении последних 250 лет истории русского языка. Относительно обширные свидетельства дает работа Панова и др., опубликованная в 1968 г.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Авторы провели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эксцерпции</a:t>
            </a:r>
            <a:r>
              <a:rPr lang="ru-RU" altLang="de-DE" sz="2800" dirty="0">
                <a:latin typeface="Times New Roman" panose="02020603050405020304" pitchFamily="18" charset="0"/>
              </a:rPr>
              <a:t> литературы, как практически ориентированной литературы (рецепты, поваренные книги) так и художественной литературы, и связали этот метод с анкетным опросом и с записью спонтанной разговорной речи (в некоторых магазинах трех советских городов)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Результаты  следующие:</a:t>
            </a:r>
            <a:endParaRPr lang="cs-CZ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">
            <a:extLst>
              <a:ext uri="{FF2B5EF4-FFF2-40B4-BE49-F238E27FC236}">
                <a16:creationId xmlns:a16="http://schemas.microsoft.com/office/drawing/2014/main" id="{AB55D36C-05DC-CEC8-9DB2-5EF77DFAA96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5721350"/>
            <a:ext cx="9070975" cy="1262063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2800">
                <a:latin typeface="Times New Roman" panose="02020603050405020304" pitchFamily="18" charset="0"/>
              </a:rPr>
              <a:t>Эксцерпция поваренных книг</a:t>
            </a:r>
            <a:endParaRPr lang="de-CH" altLang="de-DE" sz="2800">
              <a:latin typeface="Times New Roman" panose="02020603050405020304" pitchFamily="18" charset="0"/>
            </a:endParaRPr>
          </a:p>
        </p:txBody>
      </p:sp>
      <p:pic>
        <p:nvPicPr>
          <p:cNvPr id="48131" name="Picture 2">
            <a:extLst>
              <a:ext uri="{FF2B5EF4-FFF2-40B4-BE49-F238E27FC236}">
                <a16:creationId xmlns:a16="http://schemas.microsoft.com/office/drawing/2014/main" id="{3BBA504E-9413-7768-BECD-DADAC8035D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725" y="144463"/>
            <a:ext cx="8640763" cy="583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5C54F25E-7C4E-A809-AD13-047B02C587F0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287338"/>
            <a:ext cx="9431337" cy="7056437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Этому отвечает и развитие в художественных произведениях подвергаемых </a:t>
            </a:r>
            <a:r>
              <a:rPr lang="ru-RU" altLang="de-DE" sz="2800" dirty="0" err="1">
                <a:latin typeface="Times New Roman" panose="02020603050405020304" pitchFamily="18" charset="0"/>
              </a:rPr>
              <a:t>эксцерпции</a:t>
            </a:r>
            <a:r>
              <a:rPr lang="ru-RU" altLang="de-DE" sz="2800" dirty="0">
                <a:latin typeface="Times New Roman" panose="02020603050405020304" pitchFamily="18" charset="0"/>
              </a:rPr>
              <a:t>, но это развитие произошло медленнее</a:t>
            </a:r>
            <a:r>
              <a:rPr lang="de-CH" altLang="de-DE" sz="2800" dirty="0">
                <a:latin typeface="Times New Roman" panose="02020603050405020304" pitchFamily="18" charset="0"/>
              </a:rPr>
              <a:t>; </a:t>
            </a:r>
            <a:r>
              <a:rPr lang="ru-RU" altLang="de-DE" sz="2800" dirty="0">
                <a:latin typeface="Times New Roman" panose="02020603050405020304" pitchFamily="18" charset="0"/>
              </a:rPr>
              <a:t>окончание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 </a:t>
            </a:r>
            <a:r>
              <a:rPr lang="ru-RU" altLang="de-DE" sz="2800" dirty="0">
                <a:latin typeface="Times New Roman" panose="02020603050405020304" pitchFamily="18" charset="0"/>
              </a:rPr>
              <a:t>является более стабильным, чем в рецептах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Интересно также то, что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в материале Панова и его коллектива была частота окончания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 </a:t>
            </a:r>
            <a:r>
              <a:rPr lang="ru-RU" altLang="de-DE" sz="2800" dirty="0">
                <a:latin typeface="Times New Roman" panose="02020603050405020304" pitchFamily="18" charset="0"/>
              </a:rPr>
              <a:t>в начале столетия более высокая в поваренных книгах, чем в художественной литературе, но в 60-х годах это было наоборот. Это по видимому значит, что в деловых текстах окончание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 </a:t>
            </a:r>
            <a:r>
              <a:rPr lang="ru-RU" altLang="de-DE" sz="2800" dirty="0">
                <a:latin typeface="Times New Roman" panose="02020603050405020304" pitchFamily="18" charset="0"/>
              </a:rPr>
              <a:t>в род. п. ед. ч. м. р. больше не употреблялось так часто, как раньше, но в художественной литературе оно осталось из-за консерватизма этого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жанра или как средство стилизованной разговорной речи персонажей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>
            <a:extLst>
              <a:ext uri="{FF2B5EF4-FFF2-40B4-BE49-F238E27FC236}">
                <a16:creationId xmlns:a16="http://schemas.microsoft.com/office/drawing/2014/main" id="{92B017C4-2465-6C8F-CE16-EA17D65922E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287338"/>
            <a:ext cx="9431337" cy="7056437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Анкетный опрос показывает те же тенденции: в группах информаторов родившихся между 1870 и 1949 г.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«популярность» нас интересующего окончания постепенно снижается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>
            <a:extLst>
              <a:ext uri="{FF2B5EF4-FFF2-40B4-BE49-F238E27FC236}">
                <a16:creationId xmlns:a16="http://schemas.microsoft.com/office/drawing/2014/main" id="{3060A148-130E-CA6C-5081-75904C3A370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03238" y="238125"/>
            <a:ext cx="9070975" cy="1387475"/>
          </a:xfrm>
        </p:spPr>
        <p:txBody>
          <a:bodyPr tIns="28080"/>
          <a:lstStyle/>
          <a:p>
            <a:pPr eaLnBrk="1"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3200">
                <a:latin typeface="Times New Roman" panose="02020603050405020304" pitchFamily="18" charset="0"/>
              </a:rPr>
              <a:t>Актуальные процессы морфологии: сущест-вительное </a:t>
            </a:r>
            <a:r>
              <a:rPr lang="de-CH" altLang="de-DE" sz="3200">
                <a:latin typeface="Times New Roman" panose="02020603050405020304" pitchFamily="18" charset="0"/>
              </a:rPr>
              <a:t>I (</a:t>
            </a:r>
            <a:r>
              <a:rPr lang="ru-RU" altLang="de-DE" sz="3200">
                <a:latin typeface="Times New Roman" panose="02020603050405020304" pitchFamily="18" charset="0"/>
              </a:rPr>
              <a:t>род. и пред. п. ед. ч. м. р. на -</a:t>
            </a:r>
            <a:r>
              <a:rPr lang="ru-RU" altLang="de-DE" sz="3200" i="1">
                <a:latin typeface="Times New Roman" panose="02020603050405020304" pitchFamily="18" charset="0"/>
              </a:rPr>
              <a:t>у/ю</a:t>
            </a:r>
            <a:r>
              <a:rPr lang="de-CH" altLang="de-DE" sz="3200">
                <a:latin typeface="Times New Roman" panose="02020603050405020304" pitchFamily="18" charset="0"/>
              </a:rPr>
              <a:t>)</a:t>
            </a: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CA2C57CF-AFFF-8BE2-66D0-1B3E4586410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03238" y="1768475"/>
            <a:ext cx="9359900" cy="5646738"/>
          </a:xfrm>
        </p:spPr>
        <p:txBody>
          <a:bodyPr tIns="24840"/>
          <a:lstStyle/>
          <a:p>
            <a:pPr marL="427038" indent="-322263" eaLnBrk="1"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cs-CZ" altLang="de-DE" sz="2800">
                <a:latin typeface="Times New Roman" panose="02020603050405020304" pitchFamily="18" charset="0"/>
              </a:rPr>
              <a:t>A)  </a:t>
            </a:r>
            <a:r>
              <a:rPr lang="ru-RU" altLang="de-DE" sz="2800">
                <a:latin typeface="Times New Roman" panose="02020603050405020304" pitchFamily="18" charset="0"/>
              </a:rPr>
              <a:t>Род. п. ед. ч. м. р. на -</a:t>
            </a:r>
            <a:r>
              <a:rPr lang="ru-RU" altLang="de-DE" sz="2800" i="1">
                <a:latin typeface="Times New Roman" panose="02020603050405020304" pitchFamily="18" charset="0"/>
              </a:rPr>
              <a:t>у/ю</a:t>
            </a:r>
            <a:r>
              <a:rPr lang="cs-CZ" altLang="de-DE" sz="2800">
                <a:latin typeface="Times New Roman" panose="02020603050405020304" pitchFamily="18" charset="0"/>
              </a:rPr>
              <a:t>:</a:t>
            </a:r>
          </a:p>
          <a:p>
            <a:pPr marL="427038" indent="-322263" eaLnBrk="1"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ru-RU" altLang="de-DE" sz="2800">
                <a:latin typeface="Times New Roman" panose="02020603050405020304" pitchFamily="18" charset="0"/>
              </a:rPr>
              <a:t>Род. п. ед. ч. м. р. на -</a:t>
            </a:r>
            <a:r>
              <a:rPr lang="ru-RU" altLang="de-DE" sz="2800" i="1">
                <a:latin typeface="Times New Roman" panose="02020603050405020304" pitchFamily="18" charset="0"/>
              </a:rPr>
              <a:t>у/ю </a:t>
            </a:r>
            <a:r>
              <a:rPr lang="ru-RU" altLang="de-DE" sz="2800">
                <a:latin typeface="Times New Roman" panose="02020603050405020304" pitchFamily="18" charset="0"/>
              </a:rPr>
              <a:t>типа</a:t>
            </a:r>
            <a:r>
              <a:rPr lang="de-CH" altLang="de-DE" sz="2800">
                <a:latin typeface="Times New Roman" panose="02020603050405020304" pitchFamily="18" charset="0"/>
              </a:rPr>
              <a:t> </a:t>
            </a:r>
            <a:r>
              <a:rPr lang="de-CH" altLang="de-DE" sz="2800" i="1">
                <a:latin typeface="Times New Roman" panose="02020603050405020304" pitchFamily="18" charset="0"/>
              </a:rPr>
              <a:t>(много)</a:t>
            </a:r>
            <a:r>
              <a:rPr lang="de-CH" altLang="de-DE" sz="2800">
                <a:latin typeface="Times New Roman" panose="02020603050405020304" pitchFamily="18" charset="0"/>
              </a:rPr>
              <a:t> </a:t>
            </a:r>
            <a:r>
              <a:rPr lang="de-CH" altLang="de-DE" sz="2800" i="1">
                <a:latin typeface="Times New Roman" panose="02020603050405020304" pitchFamily="18" charset="0"/>
              </a:rPr>
              <a:t>чаю, сахару, народу</a:t>
            </a:r>
            <a:r>
              <a:rPr lang="cs-CZ" altLang="de-DE" sz="2800" i="1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–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классическая тема лингвистической русистики, писали о нем такие лингвисты как Р. О. Якобсон, И. А. Мельчук или Б. А. Успенский и др.</a:t>
            </a:r>
            <a:endParaRPr lang="de-CH" altLang="de-DE" sz="2800">
              <a:latin typeface="Times New Roman" panose="02020603050405020304" pitchFamily="18" charset="0"/>
            </a:endParaRPr>
          </a:p>
          <a:p>
            <a:pPr marL="427038" indent="-322263" eaLnBrk="1"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r>
              <a:rPr lang="ru-RU" altLang="de-DE" sz="2800">
                <a:latin typeface="Times New Roman" panose="02020603050405020304" pitchFamily="18" charset="0"/>
              </a:rPr>
              <a:t>Интересны прежде всего семантические аспекты, позиция в системе (является ли «второй родительный» самостоя-тельным падежом или вариантом</a:t>
            </a:r>
            <a:r>
              <a:rPr lang="cs-CZ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родительного?), но и синтаксические и стилистические вопросы</a:t>
            </a:r>
          </a:p>
          <a:p>
            <a:pPr marL="427038" indent="-322263" eaLnBrk="1"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</a:pPr>
            <a:endParaRPr lang="ru-RU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>
            <a:extLst>
              <a:ext uri="{FF2B5EF4-FFF2-40B4-BE49-F238E27FC236}">
                <a16:creationId xmlns:a16="http://schemas.microsoft.com/office/drawing/2014/main" id="{A7F099A8-FD58-09FB-890D-C873960DD7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47700" y="6010275"/>
            <a:ext cx="9070975" cy="1262063"/>
          </a:xfrm>
        </p:spPr>
        <p:txBody>
          <a:bodyPr tIns="2484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altLang="de-DE" sz="2800">
                <a:latin typeface="Times New Roman" panose="02020603050405020304" pitchFamily="18" charset="0"/>
              </a:rPr>
              <a:t>Результаты анкетного опроса</a:t>
            </a:r>
            <a:endParaRPr lang="de-CH" altLang="de-DE" sz="2800">
              <a:latin typeface="Times New Roman" panose="02020603050405020304" pitchFamily="18" charset="0"/>
            </a:endParaRPr>
          </a:p>
        </p:txBody>
      </p:sp>
      <p:pic>
        <p:nvPicPr>
          <p:cNvPr id="54275" name="Picture 2">
            <a:extLst>
              <a:ext uri="{FF2B5EF4-FFF2-40B4-BE49-F238E27FC236}">
                <a16:creationId xmlns:a16="http://schemas.microsoft.com/office/drawing/2014/main" id="{3A857AC8-FF46-5739-5164-26FAA6DCD7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11163"/>
            <a:ext cx="8856663" cy="585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E7B73469-23F0-7694-B260-B6EA5E72AF09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360363"/>
            <a:ext cx="9504362" cy="6551612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Роль играет и синтаксический контекст: так, как мы читали у Виноградова (изданного приблизительно за 10 лет до исследований Панова и его коллектива), и здесь видно, что в именной группе с атрибутом типа </a:t>
            </a:r>
            <a:r>
              <a:rPr lang="ru-RU" altLang="de-DE" sz="2800" i="1" dirty="0">
                <a:latin typeface="Times New Roman" panose="02020603050405020304" pitchFamily="18" charset="0"/>
              </a:rPr>
              <a:t>стакан крепкого чаю (стакан крепкого чая)</a:t>
            </a:r>
            <a:r>
              <a:rPr lang="ru-RU" altLang="de-DE" sz="2800" dirty="0">
                <a:latin typeface="Times New Roman" panose="02020603050405020304" pitchFamily="18" charset="0"/>
              </a:rPr>
              <a:t> окончание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 </a:t>
            </a:r>
            <a:r>
              <a:rPr lang="ru-RU" altLang="de-DE" sz="2800" dirty="0">
                <a:latin typeface="Times New Roman" panose="02020603050405020304" pitchFamily="18" charset="0"/>
              </a:rPr>
              <a:t>сохраняется хуже, чем без атрибута (</a:t>
            </a:r>
            <a:r>
              <a:rPr lang="ru-RU" altLang="de-DE" sz="2800" i="1" dirty="0">
                <a:latin typeface="Times New Roman" panose="02020603050405020304" pitchFamily="18" charset="0"/>
              </a:rPr>
              <a:t>стакан чаю</a:t>
            </a:r>
            <a:r>
              <a:rPr lang="ru-RU" altLang="de-DE" sz="2800" dirty="0">
                <a:latin typeface="Times New Roman" panose="02020603050405020304" pitchFamily="18" charset="0"/>
              </a:rPr>
              <a:t> – </a:t>
            </a:r>
            <a:r>
              <a:rPr lang="ru-RU" altLang="de-DE" sz="2800" i="1" dirty="0">
                <a:latin typeface="Times New Roman" panose="02020603050405020304" pitchFamily="18" charset="0"/>
              </a:rPr>
              <a:t>стакан чая</a:t>
            </a:r>
            <a:r>
              <a:rPr lang="ru-RU" altLang="de-DE" sz="2800" dirty="0">
                <a:latin typeface="Times New Roman" panose="02020603050405020304" pitchFamily="18" charset="0"/>
              </a:rPr>
              <a:t>)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Наоборот специализированный партитив лучше сохраняется после переходных глаголов, чем после именных или наречных квантификаторов: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налить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кипятку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прибавить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перцу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положить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творогу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итп</a:t>
            </a:r>
            <a:r>
              <a:rPr lang="ru-RU" altLang="de-DE" sz="2800" dirty="0">
                <a:latin typeface="Times New Roman" panose="02020603050405020304" pitchFamily="18" charset="0"/>
              </a:rPr>
              <a:t>. Интересно, что здесь конкуренция не только с основным родительным падежом, но и с винительным падежом.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">
            <a:extLst>
              <a:ext uri="{FF2B5EF4-FFF2-40B4-BE49-F238E27FC236}">
                <a16:creationId xmlns:a16="http://schemas.microsoft.com/office/drawing/2014/main" id="{FE0FD548-865D-2E02-A51D-6B895614ABA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360363"/>
            <a:ext cx="9504362" cy="6551612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Можно возразить, что между ними семантическая разница (часть или целое), однако развитие в других славянских языках показывает, что это не предотвращает исчезновение разделительного родительного как такового, ср. ч. </a:t>
            </a:r>
            <a:r>
              <a:rPr lang="cs-CZ" altLang="de-DE" sz="2800" i="1" dirty="0">
                <a:latin typeface="Times New Roman" panose="02020603050405020304" pitchFamily="18" charset="0"/>
              </a:rPr>
              <a:t>Dej mi vody / vodu!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 У Панова и др. это видно в материале из магазинов, где часто употребляется винительный падеж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0143F7DB-110C-3B31-7D22-B0C8DF7DA355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31800" y="250825"/>
            <a:ext cx="9431338" cy="6480175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Роль играют также отдельные лексемы: лексемы с высокой частотой как </a:t>
            </a:r>
            <a:r>
              <a:rPr lang="ru-RU" altLang="de-DE" sz="2800" i="1" dirty="0">
                <a:latin typeface="Times New Roman" panose="02020603050405020304" pitchFamily="18" charset="0"/>
              </a:rPr>
              <a:t>чай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или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</a:rPr>
              <a:t>сахар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лучше сохраняют окончание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</a:t>
            </a:r>
            <a:r>
              <a:rPr lang="ru-RU" altLang="de-DE" sz="2800" dirty="0">
                <a:latin typeface="Times New Roman" panose="02020603050405020304" pitchFamily="18" charset="0"/>
              </a:rPr>
              <a:t>, чем менее частые существительные или существительные иностранного происхождения типа </a:t>
            </a:r>
            <a:r>
              <a:rPr lang="ru-RU" altLang="de-DE" sz="2800" i="1" dirty="0">
                <a:latin typeface="Times New Roman" panose="02020603050405020304" pitchFamily="18" charset="0"/>
              </a:rPr>
              <a:t>лимонад, бульон, желатин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итд</a:t>
            </a:r>
            <a:r>
              <a:rPr lang="ru-RU" altLang="de-DE" sz="2800" dirty="0">
                <a:latin typeface="Times New Roman" panose="02020603050405020304" pitchFamily="18" charset="0"/>
              </a:rPr>
              <a:t>.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Анкетный метод конечно имеет свои проблемы, раз мы знаем, что окончание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</a:t>
            </a:r>
            <a:r>
              <a:rPr lang="ru-RU" altLang="de-DE" sz="2800" dirty="0">
                <a:latin typeface="Times New Roman" panose="02020603050405020304" pitchFamily="18" charset="0"/>
              </a:rPr>
              <a:t> имеет разговорный оттенок, нельзя исключить, что некоторые информаторы его в анкете не приводят, потому что не уверены, что оно «правильное», «литературное»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итд</a:t>
            </a:r>
            <a:r>
              <a:rPr lang="ru-RU" altLang="de-DE" sz="2800" dirty="0">
                <a:latin typeface="Times New Roman" panose="02020603050405020304" pitchFamily="18" charset="0"/>
              </a:rPr>
              <a:t>., но это не обязательно значит, что его вообще не употребляют.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Региональное происхождение информаторов роли не играло (Крысин 1974)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1">
            <a:extLst>
              <a:ext uri="{FF2B5EF4-FFF2-40B4-BE49-F238E27FC236}">
                <a16:creationId xmlns:a16="http://schemas.microsoft.com/office/drawing/2014/main" id="{00CDA072-4824-C0DE-EBD3-CCA71A3D6572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431800" y="539750"/>
            <a:ext cx="9431338" cy="6480175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 err="1">
                <a:latin typeface="Times New Roman" panose="02020603050405020304" pitchFamily="18" charset="0"/>
              </a:rPr>
              <a:t>Бремер</a:t>
            </a:r>
            <a:r>
              <a:rPr lang="ru-RU" altLang="de-DE" sz="2800" dirty="0">
                <a:latin typeface="Times New Roman" panose="02020603050405020304" pitchFamily="18" charset="0"/>
              </a:rPr>
              <a:t> употребляет только письменные источники, конкретно НКРЯ, где он следует род. п. ед. ч. м. р. на 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</a:t>
            </a:r>
            <a:r>
              <a:rPr lang="ru-RU" altLang="de-DE" sz="2800" dirty="0">
                <a:latin typeface="Times New Roman" panose="02020603050405020304" pitchFamily="18" charset="0"/>
              </a:rPr>
              <a:t> с 1801 до 2006 г.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В этом материале частота окончания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</a:t>
            </a:r>
            <a:r>
              <a:rPr lang="ru-RU" altLang="de-DE" sz="2800" dirty="0">
                <a:latin typeface="Times New Roman" panose="02020603050405020304" pitchFamily="18" charset="0"/>
              </a:rPr>
              <a:t> снижается очень медленно, но кажется, что в конце периода</a:t>
            </a:r>
            <a:r>
              <a:rPr lang="cs-CZ" altLang="de-DE" sz="2800" dirty="0">
                <a:latin typeface="Times New Roman" panose="02020603050405020304" pitchFamily="18" charset="0"/>
              </a:rPr>
              <a:t>,</a:t>
            </a:r>
            <a:r>
              <a:rPr lang="ru-RU" altLang="de-DE" sz="2800" dirty="0">
                <a:latin typeface="Times New Roman" panose="02020603050405020304" pitchFamily="18" charset="0"/>
              </a:rPr>
              <a:t> с 2000 г., процесс ускоряется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Роль синтаксических контекстов </a:t>
            </a:r>
            <a:r>
              <a:rPr lang="cs-CZ" altLang="de-DE" sz="2800" dirty="0">
                <a:latin typeface="Times New Roman" panose="02020603050405020304" pitchFamily="18" charset="0"/>
              </a:rPr>
              <a:t>(</a:t>
            </a:r>
            <a:r>
              <a:rPr lang="ru-RU" altLang="de-DE" sz="2800" dirty="0">
                <a:latin typeface="Times New Roman" panose="02020603050405020304" pitchFamily="18" charset="0"/>
              </a:rPr>
              <a:t>атрибуты с одной стороны, переходные глаголы с другой) та же самая, но более выразительна, чем раньше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У специального собирательного существительного </a:t>
            </a:r>
            <a:r>
              <a:rPr lang="ru-RU" altLang="de-DE" sz="2800" i="1" dirty="0">
                <a:latin typeface="Times New Roman" panose="02020603050405020304" pitchFamily="18" charset="0"/>
              </a:rPr>
              <a:t>народ</a:t>
            </a:r>
            <a:r>
              <a:rPr lang="ru-RU" altLang="de-DE" sz="2800" dirty="0">
                <a:latin typeface="Times New Roman" panose="02020603050405020304" pitchFamily="18" charset="0"/>
              </a:rPr>
              <a:t> по разному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ведут себя разные квантификаторы: существительные чаще всего не связываются с окончанием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</a:t>
            </a:r>
            <a:r>
              <a:rPr lang="ru-RU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i="1" dirty="0">
                <a:latin typeface="Times New Roman" panose="02020603050405020304" pitchFamily="18" charset="0"/>
              </a:rPr>
              <a:t>(масса народа)</a:t>
            </a:r>
            <a:r>
              <a:rPr lang="ru-RU" altLang="de-DE" sz="2800" dirty="0">
                <a:latin typeface="Times New Roman" panose="02020603050405020304" pitchFamily="18" charset="0"/>
              </a:rPr>
              <a:t>, а наречия все еще связываются </a:t>
            </a:r>
            <a:r>
              <a:rPr lang="ru-RU" altLang="de-DE" sz="2800" i="1" dirty="0">
                <a:latin typeface="Times New Roman" panose="02020603050405020304" pitchFamily="18" charset="0"/>
              </a:rPr>
              <a:t>(много народу)</a:t>
            </a:r>
            <a:r>
              <a:rPr lang="ru-RU" altLang="de-DE" sz="2800" dirty="0">
                <a:latin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1">
            <a:extLst>
              <a:ext uri="{FF2B5EF4-FFF2-40B4-BE49-F238E27FC236}">
                <a16:creationId xmlns:a16="http://schemas.microsoft.com/office/drawing/2014/main" id="{B769963E-D99F-40D7-8FEC-829691E70B1A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87338" y="215900"/>
            <a:ext cx="9359900" cy="6840538"/>
          </a:xfrm>
        </p:spPr>
        <p:txBody>
          <a:bodyPr tIns="24840" anchor="t"/>
          <a:lstStyle/>
          <a:p>
            <a:pPr marL="428625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Ср</a:t>
            </a:r>
            <a:r>
              <a:rPr lang="cs-CZ" altLang="de-DE" sz="2800" dirty="0">
                <a:latin typeface="Times New Roman" panose="02020603050405020304" pitchFamily="18" charset="0"/>
              </a:rPr>
              <a:t>. </a:t>
            </a:r>
            <a:r>
              <a:rPr lang="cs-CZ" altLang="de-DE" sz="2800" dirty="0" err="1">
                <a:latin typeface="Times New Roman" panose="02020603050405020304" pitchFamily="18" charset="0"/>
              </a:rPr>
              <a:t>Brehmer</a:t>
            </a:r>
            <a:r>
              <a:rPr lang="ru-RU" altLang="de-DE" sz="2800" dirty="0">
                <a:latin typeface="Times New Roman" panose="02020603050405020304" pitchFamily="18" charset="0"/>
              </a:rPr>
              <a:t> (2006)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с</a:t>
            </a:r>
            <a:r>
              <a:rPr lang="cs-CZ" altLang="de-DE" sz="2800" dirty="0">
                <a:latin typeface="Times New Roman" panose="02020603050405020304" pitchFamily="18" charset="0"/>
              </a:rPr>
              <a:t>. 62-64</a:t>
            </a:r>
          </a:p>
          <a:p>
            <a:pPr marL="428625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428625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8625" algn="l"/>
                <a:tab pos="533400" algn="l"/>
                <a:tab pos="982663" algn="l"/>
                <a:tab pos="1431925" algn="l"/>
                <a:tab pos="1881188" algn="l"/>
                <a:tab pos="2330450" algn="l"/>
                <a:tab pos="2779713" algn="l"/>
                <a:tab pos="3228975" algn="l"/>
                <a:tab pos="3678238" algn="l"/>
                <a:tab pos="4127500" algn="l"/>
                <a:tab pos="4576763" algn="l"/>
                <a:tab pos="5026025" algn="l"/>
                <a:tab pos="5475288" algn="l"/>
                <a:tab pos="5924550" algn="l"/>
                <a:tab pos="6373813" algn="l"/>
                <a:tab pos="6823075" algn="l"/>
                <a:tab pos="7272338" algn="l"/>
                <a:tab pos="7721600" algn="l"/>
                <a:tab pos="8170863" algn="l"/>
                <a:tab pos="8620125" algn="l"/>
                <a:tab pos="9069388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В конце концов можно констатировать, что происходит постепенная </a:t>
            </a:r>
            <a:r>
              <a:rPr lang="ru-RU" altLang="de-DE" sz="2800" b="1" dirty="0" err="1">
                <a:latin typeface="Times New Roman" panose="02020603050405020304" pitchFamily="18" charset="0"/>
              </a:rPr>
              <a:t>фразеологизация</a:t>
            </a:r>
            <a:r>
              <a:rPr lang="ru-RU" altLang="de-DE" sz="2800" dirty="0">
                <a:latin typeface="Times New Roman" panose="02020603050405020304" pitchFamily="18" charset="0"/>
              </a:rPr>
              <a:t> контекстов не только для окончания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</a:t>
            </a:r>
            <a:r>
              <a:rPr lang="ru-RU" altLang="de-DE" sz="2800" dirty="0">
                <a:latin typeface="Times New Roman" panose="02020603050405020304" pitchFamily="18" charset="0"/>
              </a:rPr>
              <a:t> как такового, но и в его партитивном значении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2">
            <a:extLst>
              <a:ext uri="{FF2B5EF4-FFF2-40B4-BE49-F238E27FC236}">
                <a16:creationId xmlns:a16="http://schemas.microsoft.com/office/drawing/2014/main" id="{E6986C68-71EE-0B0C-6CBE-384CBC30814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466725"/>
            <a:ext cx="9648825" cy="6769100"/>
          </a:xfrm>
        </p:spPr>
        <p:txBody>
          <a:bodyPr tIns="24840"/>
          <a:lstStyle/>
          <a:p>
            <a:pPr marL="419100" indent="-314325" eaLnBrk="1">
              <a:buSzPct val="45000"/>
              <a:buFont typeface="Wingdings" pitchFamily="2" charset="2"/>
              <a:buChar char="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Два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дополнения:</a:t>
            </a:r>
          </a:p>
          <a:p>
            <a:pPr marL="104775" indent="0" eaLnBrk="1">
              <a:buSzPct val="45000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</a:endParaRPr>
          </a:p>
          <a:p>
            <a:pPr marL="419100" indent="-314325" eaLnBrk="1">
              <a:buSzPct val="45000"/>
              <a:buFont typeface="Wingdings" pitchFamily="2" charset="2"/>
              <a:buChar char="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Ломоносов </a:t>
            </a:r>
            <a:r>
              <a:rPr lang="cs-CZ" altLang="de-DE" sz="2800" dirty="0">
                <a:latin typeface="Times New Roman" panose="02020603050405020304" pitchFamily="18" charset="0"/>
              </a:rPr>
              <a:t>(1755): </a:t>
            </a:r>
            <a:r>
              <a:rPr lang="ru-RU" altLang="de-DE" sz="2800" dirty="0">
                <a:latin typeface="Times New Roman" panose="02020603050405020304" pitchFamily="18" charset="0"/>
              </a:rPr>
              <a:t>род. п. ед. ч. м. р.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 </a:t>
            </a:r>
            <a:r>
              <a:rPr lang="ru-RU" altLang="de-DE" sz="2800" dirty="0">
                <a:latin typeface="Times New Roman" panose="02020603050405020304" pitchFamily="18" charset="0"/>
              </a:rPr>
              <a:t>принадлежит низкому стилю, судя по всему, потому что он не отвечает системе церковнославянского языка (ср.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§</a:t>
            </a:r>
            <a:r>
              <a:rPr lang="cs-CZ" altLang="de-DE" sz="2800" dirty="0">
                <a:latin typeface="Times New Roman" panose="02020603050405020304" pitchFamily="18" charset="0"/>
              </a:rPr>
              <a:t>171-179):</a:t>
            </a:r>
          </a:p>
          <a:p>
            <a:pPr>
              <a:defRPr/>
            </a:pPr>
            <a:r>
              <a:rPr lang="de-DE" dirty="0"/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«§ 171</a:t>
            </a: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Имена второго склонения,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кончащиеся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ъ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знаменующие животных, родительный падеж имеют всегда на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который в прочих на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часто кончится: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человѣкъ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человѣка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сынъ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сына;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dirty="0"/>
              <a:t> </a:t>
            </a:r>
            <a:endParaRPr lang="de-DE" dirty="0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2">
            <a:extLst>
              <a:ext uri="{FF2B5EF4-FFF2-40B4-BE49-F238E27FC236}">
                <a16:creationId xmlns:a16="http://schemas.microsoft.com/office/drawing/2014/main" id="{5617C4F4-851D-1C3C-2E46-55B2625771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466725"/>
            <a:ext cx="9648825" cy="6769100"/>
          </a:xfrm>
        </p:spPr>
        <p:txBody>
          <a:bodyPr tIns="24840"/>
          <a:lstStyle/>
          <a:p>
            <a:r>
              <a:rPr lang="ru-RU" altLang="de-CZ" sz="2800" i="1">
                <a:latin typeface="Times New Roman" panose="02020603050405020304" pitchFamily="18" charset="0"/>
              </a:rPr>
              <a:t>   </a:t>
            </a:r>
            <a:r>
              <a:rPr lang="ru-RU" altLang="de-CZ" sz="2800">
                <a:latin typeface="Times New Roman" panose="02020603050405020304" pitchFamily="18" charset="0"/>
              </a:rPr>
              <a:t>§172 Происшедшие от глаголов употребительнее имеют в родительном </a:t>
            </a:r>
            <a:r>
              <a:rPr lang="ru-RU" altLang="de-CZ" sz="2800" i="1">
                <a:latin typeface="Times New Roman" panose="02020603050405020304" pitchFamily="18" charset="0"/>
              </a:rPr>
              <a:t>у</a:t>
            </a:r>
            <a:r>
              <a:rPr lang="ru-RU" altLang="de-CZ" sz="2800">
                <a:latin typeface="Times New Roman" panose="02020603050405020304" pitchFamily="18" charset="0"/>
              </a:rPr>
              <a:t> и тем больше оное принимают, чем далее от славенского отходят, а славенские, в разговорах мало употребляемые, лучше удерживают </a:t>
            </a:r>
            <a:r>
              <a:rPr lang="ru-RU" altLang="de-CZ" sz="2800" i="1">
                <a:latin typeface="Times New Roman" panose="02020603050405020304" pitchFamily="18" charset="0"/>
              </a:rPr>
              <a:t>а: размахъ, размаху;  взглядъ, взгляду; визгъ, визгу; грузъ, грузу; переносъ, переносу; возрастъ, возрасту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возраста; видъ, виду</a:t>
            </a:r>
            <a:r>
              <a:rPr lang="ru-RU" altLang="de-CZ" sz="2800">
                <a:latin typeface="Times New Roman" panose="02020603050405020304" pitchFamily="18" charset="0"/>
              </a:rPr>
              <a:t> и </a:t>
            </a:r>
            <a:r>
              <a:rPr lang="ru-RU" altLang="de-CZ" sz="2800" i="1">
                <a:latin typeface="Times New Roman" panose="02020603050405020304" pitchFamily="18" charset="0"/>
              </a:rPr>
              <a:t>вида </a:t>
            </a:r>
            <a:r>
              <a:rPr lang="ru-RU" altLang="de-DE" sz="2800"/>
              <a:t> </a:t>
            </a:r>
          </a:p>
          <a:p>
            <a:r>
              <a:rPr lang="ru-RU" altLang="de-DE" sz="2800">
                <a:latin typeface="Times New Roman" panose="02020603050405020304" pitchFamily="18" charset="0"/>
              </a:rPr>
              <a:t>§ 173 Сие различие древности слов и важности знаменуемых вещей весьма чувствительно и показывает себя нередко в одном имени, ибо мы говорим: </a:t>
            </a:r>
            <a:r>
              <a:rPr lang="ru-RU" altLang="de-DE" sz="2800" i="1">
                <a:latin typeface="Times New Roman" panose="02020603050405020304" pitchFamily="18" charset="0"/>
              </a:rPr>
              <a:t>святаго духа; человѣческаго долга; Ангельскаго гласа</a:t>
            </a:r>
            <a:r>
              <a:rPr lang="ru-RU" altLang="de-DE" sz="2800">
                <a:latin typeface="Times New Roman" panose="02020603050405020304" pitchFamily="18" charset="0"/>
              </a:rPr>
              <a:t>, а не </a:t>
            </a:r>
            <a:r>
              <a:rPr lang="ru-RU" altLang="de-DE" sz="2800" i="1">
                <a:latin typeface="Times New Roman" panose="02020603050405020304" pitchFamily="18" charset="0"/>
              </a:rPr>
              <a:t>святаго духу; человѣческаго долгу; ангельскаго гласу</a:t>
            </a:r>
            <a:r>
              <a:rPr lang="ru-RU" altLang="de-DE" sz="2800">
                <a:latin typeface="Times New Roman" panose="02020603050405020304" pitchFamily="18" charset="0"/>
              </a:rPr>
              <a:t>. Напротив того, свойственнее говорится: </a:t>
            </a:r>
            <a:r>
              <a:rPr lang="ru-RU" altLang="de-DE" sz="2800" i="1">
                <a:latin typeface="Times New Roman" panose="02020603050405020304" pitchFamily="18" charset="0"/>
              </a:rPr>
              <a:t>розоваго духу; прошлогоднаго долгу; птичья голосу</a:t>
            </a:r>
            <a:r>
              <a:rPr lang="ru-RU" altLang="de-DE" sz="2800">
                <a:latin typeface="Times New Roman" panose="02020603050405020304" pitchFamily="18" charset="0"/>
              </a:rPr>
              <a:t>, нежели </a:t>
            </a:r>
            <a:r>
              <a:rPr lang="ru-RU" altLang="de-DE" sz="2800" i="1">
                <a:latin typeface="Times New Roman" panose="02020603050405020304" pitchFamily="18" charset="0"/>
              </a:rPr>
              <a:t>розового духа; прошлогоднаго долга; птичья голоса</a:t>
            </a:r>
            <a:r>
              <a:rPr lang="ru-RU" altLang="de-DE" sz="2800">
                <a:latin typeface="Times New Roman" panose="02020603050405020304" pitchFamily="18" charset="0"/>
              </a:rPr>
              <a:t>.</a:t>
            </a:r>
            <a:endParaRPr lang="de-DE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2">
            <a:extLst>
              <a:ext uri="{FF2B5EF4-FFF2-40B4-BE49-F238E27FC236}">
                <a16:creationId xmlns:a16="http://schemas.microsoft.com/office/drawing/2014/main" id="{3AA2F75F-AC4A-2A43-98CC-ADFBC41BCC6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466725"/>
            <a:ext cx="9648825" cy="6913563"/>
          </a:xfrm>
        </p:spPr>
        <p:txBody>
          <a:bodyPr tIns="24840"/>
          <a:lstStyle/>
          <a:p>
            <a:r>
              <a:rPr lang="ru-RU" altLang="de-DE" sz="2800">
                <a:latin typeface="Times New Roman" panose="02020603050405020304" pitchFamily="18" charset="0"/>
              </a:rPr>
              <a:t>§174 </a:t>
            </a:r>
            <a:r>
              <a:rPr lang="ru-RU" altLang="de-DE" sz="2800" u="sng">
                <a:latin typeface="Times New Roman" panose="02020603050405020304" pitchFamily="18" charset="0"/>
              </a:rPr>
              <a:t>Имена собирательные и тех вещей, которые по мере, по числу или по весу разделяются</a:t>
            </a:r>
            <a:r>
              <a:rPr lang="ru-RU" altLang="de-DE" sz="2800">
                <a:latin typeface="Times New Roman" panose="02020603050405020304" pitchFamily="18" charset="0"/>
              </a:rPr>
              <a:t>, в родительном больше кончатся на </a:t>
            </a:r>
            <a:r>
              <a:rPr lang="ru-RU" altLang="de-DE" sz="2800" i="1">
                <a:latin typeface="Times New Roman" panose="02020603050405020304" pitchFamily="18" charset="0"/>
              </a:rPr>
              <a:t>у</a:t>
            </a:r>
            <a:r>
              <a:rPr lang="ru-RU" altLang="de-DE" sz="2800">
                <a:latin typeface="Times New Roman" panose="02020603050405020304" pitchFamily="18" charset="0"/>
              </a:rPr>
              <a:t>, нежели на </a:t>
            </a:r>
            <a:r>
              <a:rPr lang="ru-RU" altLang="de-DE" sz="2800" i="1">
                <a:latin typeface="Times New Roman" panose="02020603050405020304" pitchFamily="18" charset="0"/>
              </a:rPr>
              <a:t>а: анисъ, анису; бархатъ, бархату; бисеръ, бисеру; воскъ, воску; квасъ, квасу; чеснокъ, чесноку; ледъ, льду; </a:t>
            </a:r>
            <a:r>
              <a:rPr lang="ru-RU" altLang="de-DE" sz="2800">
                <a:latin typeface="Times New Roman" panose="02020603050405020304" pitchFamily="18" charset="0"/>
              </a:rPr>
              <a:t>(!</a:t>
            </a:r>
            <a:r>
              <a:rPr lang="cs-CZ" altLang="de-DE" sz="2800">
                <a:latin typeface="Times New Roman" panose="02020603050405020304" pitchFamily="18" charset="0"/>
              </a:rPr>
              <a:t> - MG</a:t>
            </a:r>
            <a:r>
              <a:rPr lang="ru-RU" altLang="de-DE" sz="2800">
                <a:latin typeface="Times New Roman" panose="02020603050405020304" pitchFamily="18" charset="0"/>
              </a:rPr>
              <a:t>)</a:t>
            </a:r>
            <a:endParaRPr lang="de-DE" altLang="de-DE" sz="2800">
              <a:latin typeface="Times New Roman" panose="02020603050405020304" pitchFamily="18" charset="0"/>
            </a:endParaRPr>
          </a:p>
          <a:p>
            <a:r>
              <a:rPr lang="ru-RU" altLang="de-DE" sz="2800">
                <a:latin typeface="Times New Roman" panose="02020603050405020304" pitchFamily="18" charset="0"/>
              </a:rPr>
              <a:t>§175 Время и место значащие существительные по большей части в родительном единственном на </a:t>
            </a:r>
            <a:r>
              <a:rPr lang="ru-RU" altLang="de-DE" sz="2800" i="1">
                <a:latin typeface="Times New Roman" panose="02020603050405020304" pitchFamily="18" charset="0"/>
              </a:rPr>
              <a:t>у</a:t>
            </a:r>
            <a:r>
              <a:rPr lang="ru-RU" altLang="de-DE" sz="2800">
                <a:latin typeface="Times New Roman" panose="02020603050405020304" pitchFamily="18" charset="0"/>
              </a:rPr>
              <a:t> склоняются: </a:t>
            </a:r>
            <a:r>
              <a:rPr lang="ru-RU" altLang="de-DE" sz="2800" i="1">
                <a:latin typeface="Times New Roman" panose="02020603050405020304" pitchFamily="18" charset="0"/>
              </a:rPr>
              <a:t>базаръ, базару; берегъ, берегу; верьхъ, верьху; низъ, низу; передъ, переду; задъ, заду; вечеръ, вечеру</a:t>
            </a:r>
            <a:r>
              <a:rPr lang="ru-RU" altLang="de-DE" sz="2800">
                <a:latin typeface="Times New Roman" panose="02020603050405020304" pitchFamily="18" charset="0"/>
              </a:rPr>
              <a:t> и </a:t>
            </a:r>
            <a:r>
              <a:rPr lang="ru-RU" altLang="de-DE" sz="2800" i="1">
                <a:latin typeface="Times New Roman" panose="02020603050405020304" pitchFamily="18" charset="0"/>
              </a:rPr>
              <a:t>вечера; вѣкъ, вѣку</a:t>
            </a:r>
            <a:r>
              <a:rPr lang="ru-RU" altLang="de-DE" sz="2800">
                <a:latin typeface="Times New Roman" panose="02020603050405020304" pitchFamily="18" charset="0"/>
              </a:rPr>
              <a:t> и </a:t>
            </a:r>
            <a:r>
              <a:rPr lang="ru-RU" altLang="de-DE" sz="2800" i="1">
                <a:latin typeface="Times New Roman" panose="02020603050405020304" pitchFamily="18" charset="0"/>
              </a:rPr>
              <a:t>вѣка; лугъ, лугу</a:t>
            </a:r>
            <a:r>
              <a:rPr lang="ru-RU" altLang="de-DE" sz="2800">
                <a:latin typeface="Times New Roman" panose="02020603050405020304" pitchFamily="18" charset="0"/>
              </a:rPr>
              <a:t> и </a:t>
            </a:r>
            <a:r>
              <a:rPr lang="ru-RU" altLang="de-DE" sz="2800" i="1">
                <a:latin typeface="Times New Roman" panose="02020603050405020304" pitchFamily="18" charset="0"/>
              </a:rPr>
              <a:t>луга</a:t>
            </a:r>
            <a:r>
              <a:rPr lang="ru-RU" altLang="de-DE" sz="2800">
                <a:latin typeface="Times New Roman" panose="02020603050405020304" pitchFamily="18" charset="0"/>
              </a:rPr>
              <a:t>.</a:t>
            </a:r>
            <a:endParaRPr lang="de-DE" altLang="de-DE" sz="2800">
              <a:latin typeface="Times New Roman" panose="02020603050405020304" pitchFamily="18" charset="0"/>
            </a:endParaRPr>
          </a:p>
          <a:p>
            <a:r>
              <a:rPr lang="ru-RU" altLang="de-DE" sz="2800">
                <a:latin typeface="Times New Roman" panose="02020603050405020304" pitchFamily="18" charset="0"/>
              </a:rPr>
              <a:t> </a:t>
            </a:r>
            <a:endParaRPr lang="de-DE" altLang="de-DE" sz="2800">
              <a:latin typeface="Times New Roman" panose="02020603050405020304" pitchFamily="18" charset="0"/>
            </a:endParaRPr>
          </a:p>
          <a:p>
            <a:r>
              <a:rPr lang="ru-RU" altLang="de-DE" sz="2800">
                <a:latin typeface="Times New Roman" panose="02020603050405020304" pitchFamily="18" charset="0"/>
              </a:rPr>
              <a:t>§176 Которыми именами значатся снасти, платье, строение, посуда и сим подобные, те в родительном больше </a:t>
            </a:r>
            <a:r>
              <a:rPr lang="ru-RU" altLang="de-DE" sz="2800" i="1">
                <a:latin typeface="Times New Roman" panose="02020603050405020304" pitchFamily="18" charset="0"/>
              </a:rPr>
              <a:t>а</a:t>
            </a:r>
            <a:r>
              <a:rPr lang="ru-RU" altLang="de-DE" sz="2800">
                <a:latin typeface="Times New Roman" panose="02020603050405020304" pitchFamily="18" charset="0"/>
              </a:rPr>
              <a:t> содержат: </a:t>
            </a:r>
            <a:r>
              <a:rPr lang="ru-RU" altLang="de-DE" sz="2800" i="1">
                <a:latin typeface="Times New Roman" panose="02020603050405020304" pitchFamily="18" charset="0"/>
              </a:rPr>
              <a:t>топоръ, топора; клинъ, клина; брусъ, бруса; дворъ, двора; хафтанъ, кафтана; сапогъ, сапога; поясъ, пояса</a:t>
            </a:r>
            <a:endParaRPr lang="de-DE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2">
            <a:extLst>
              <a:ext uri="{FF2B5EF4-FFF2-40B4-BE49-F238E27FC236}">
                <a16:creationId xmlns:a16="http://schemas.microsoft.com/office/drawing/2014/main" id="{ABE8D6A7-8B3F-1DB2-3627-1856D58AAE1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466725"/>
            <a:ext cx="9648825" cy="6769100"/>
          </a:xfrm>
        </p:spPr>
        <p:txBody>
          <a:bodyPr tIns="24840"/>
          <a:lstStyle/>
          <a:p>
            <a:r>
              <a:rPr lang="ru-RU" altLang="de-DE"/>
              <a:t> </a:t>
            </a:r>
            <a:r>
              <a:rPr lang="ru-RU" altLang="de-DE" sz="2800">
                <a:latin typeface="Times New Roman" panose="02020603050405020304" pitchFamily="18" charset="0"/>
              </a:rPr>
              <a:t>§177</a:t>
            </a:r>
            <a:r>
              <a:rPr lang="de-DE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Имена, выключающие в родительном из окончания самогласные и соединяющие согласные, больше на </a:t>
            </a:r>
            <a:r>
              <a:rPr lang="ru-RU" altLang="de-DE" sz="2800" i="1">
                <a:latin typeface="Times New Roman" panose="02020603050405020304" pitchFamily="18" charset="0"/>
              </a:rPr>
              <a:t>а</a:t>
            </a:r>
            <a:r>
              <a:rPr lang="ru-RU" altLang="de-DE" sz="2800">
                <a:latin typeface="Times New Roman" panose="02020603050405020304" pitchFamily="18" charset="0"/>
              </a:rPr>
              <a:t> кончатся: </a:t>
            </a:r>
            <a:r>
              <a:rPr lang="ru-RU" altLang="de-DE" sz="2800" i="1">
                <a:latin typeface="Times New Roman" panose="02020603050405020304" pitchFamily="18" charset="0"/>
              </a:rPr>
              <a:t>желудокъ, желудка; конецъ, конца; овесъ, овса; палецъ, пальца</a:t>
            </a:r>
            <a:endParaRPr lang="de-DE" altLang="de-DE" sz="2800">
              <a:latin typeface="Times New Roman" panose="02020603050405020304" pitchFamily="18" charset="0"/>
            </a:endParaRPr>
          </a:p>
          <a:p>
            <a:r>
              <a:rPr lang="ru-RU" altLang="de-DE" sz="2800">
                <a:latin typeface="Times New Roman" panose="02020603050405020304" pitchFamily="18" charset="0"/>
              </a:rPr>
              <a:t> </a:t>
            </a:r>
            <a:endParaRPr lang="de-DE" altLang="de-DE" sz="2800">
              <a:latin typeface="Times New Roman" panose="02020603050405020304" pitchFamily="18" charset="0"/>
            </a:endParaRPr>
          </a:p>
          <a:p>
            <a:r>
              <a:rPr lang="ru-RU" altLang="de-DE" sz="2800">
                <a:latin typeface="Times New Roman" panose="02020603050405020304" pitchFamily="18" charset="0"/>
              </a:rPr>
              <a:t>§178</a:t>
            </a:r>
            <a:r>
              <a:rPr lang="de-DE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Присем примечать должно, как нередко одно правило отнимает силу другого. </a:t>
            </a:r>
            <a:r>
              <a:rPr lang="ru-RU" altLang="de-DE" sz="2800" i="1">
                <a:latin typeface="Times New Roman" panose="02020603050405020304" pitchFamily="18" charset="0"/>
              </a:rPr>
              <a:t>Овесъ</a:t>
            </a:r>
            <a:r>
              <a:rPr lang="ru-RU" altLang="de-DE" sz="2800">
                <a:latin typeface="Times New Roman" panose="02020603050405020304" pitchFamily="18" charset="0"/>
              </a:rPr>
              <a:t> по </a:t>
            </a:r>
            <a:r>
              <a:rPr lang="ru-RU" altLang="de-DE" sz="2800" u="sng">
                <a:latin typeface="Times New Roman" panose="02020603050405020304" pitchFamily="18" charset="0"/>
              </a:rPr>
              <a:t>§174</a:t>
            </a:r>
            <a:r>
              <a:rPr lang="ru-RU" altLang="de-DE" sz="2800">
                <a:latin typeface="Times New Roman" panose="02020603050405020304" pitchFamily="18" charset="0"/>
              </a:rPr>
              <a:t> должен бы иметь в родительном </a:t>
            </a:r>
            <a:r>
              <a:rPr lang="ru-RU" altLang="de-DE" sz="2800" i="1">
                <a:latin typeface="Times New Roman" panose="02020603050405020304" pitchFamily="18" charset="0"/>
              </a:rPr>
              <a:t>овсу</a:t>
            </a:r>
            <a:r>
              <a:rPr lang="ru-RU" altLang="de-DE" sz="2800">
                <a:latin typeface="Times New Roman" panose="02020603050405020304" pitchFamily="18" charset="0"/>
              </a:rPr>
              <a:t>, однако по </a:t>
            </a:r>
            <a:r>
              <a:rPr lang="ru-RU" altLang="de-DE" sz="2800" u="sng">
                <a:latin typeface="Times New Roman" panose="02020603050405020304" pitchFamily="18" charset="0"/>
              </a:rPr>
              <a:t>§177</a:t>
            </a:r>
            <a:r>
              <a:rPr lang="ru-RU" altLang="de-DE" sz="2800">
                <a:latin typeface="Times New Roman" panose="02020603050405020304" pitchFamily="18" charset="0"/>
              </a:rPr>
              <a:t> имеет </a:t>
            </a:r>
            <a:r>
              <a:rPr lang="ru-RU" altLang="de-DE" sz="2800" i="1">
                <a:latin typeface="Times New Roman" panose="02020603050405020304" pitchFamily="18" charset="0"/>
              </a:rPr>
              <a:t>овса</a:t>
            </a:r>
            <a:r>
              <a:rPr lang="ru-RU" altLang="de-DE" sz="2800">
                <a:latin typeface="Times New Roman" panose="02020603050405020304" pitchFamily="18" charset="0"/>
              </a:rPr>
              <a:t>. Напротив того, невзирая на </a:t>
            </a:r>
            <a:r>
              <a:rPr lang="ru-RU" altLang="de-DE" sz="2800" u="sng">
                <a:latin typeface="Times New Roman" panose="02020603050405020304" pitchFamily="18" charset="0"/>
              </a:rPr>
              <a:t>§177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ru-RU" altLang="de-DE" sz="2800" i="1">
                <a:latin typeface="Times New Roman" panose="02020603050405020304" pitchFamily="18" charset="0"/>
              </a:rPr>
              <a:t>песокъ, песку; перецъ, перцу</a:t>
            </a:r>
            <a:r>
              <a:rPr lang="ru-RU" altLang="de-DE" sz="2800">
                <a:latin typeface="Times New Roman" panose="02020603050405020304" pitchFamily="18" charset="0"/>
              </a:rPr>
              <a:t> удерживают </a:t>
            </a:r>
            <a:r>
              <a:rPr lang="ru-RU" altLang="de-DE" sz="2800" i="1">
                <a:latin typeface="Times New Roman" panose="02020603050405020304" pitchFamily="18" charset="0"/>
              </a:rPr>
              <a:t>у</a:t>
            </a:r>
            <a:r>
              <a:rPr lang="ru-RU" altLang="de-DE" sz="2800">
                <a:latin typeface="Times New Roman" panose="02020603050405020304" pitchFamily="18" charset="0"/>
              </a:rPr>
              <a:t> по </a:t>
            </a:r>
            <a:r>
              <a:rPr lang="ru-RU" altLang="de-DE" sz="2800" u="sng">
                <a:latin typeface="Times New Roman" panose="02020603050405020304" pitchFamily="18" charset="0"/>
              </a:rPr>
              <a:t>§174</a:t>
            </a:r>
            <a:r>
              <a:rPr lang="ru-RU" altLang="de-DE" sz="2800">
                <a:latin typeface="Times New Roman" panose="02020603050405020304" pitchFamily="18" charset="0"/>
              </a:rPr>
              <a:t>.</a:t>
            </a:r>
            <a:endParaRPr lang="de-DE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>
            <a:extLst>
              <a:ext uri="{FF2B5EF4-FFF2-40B4-BE49-F238E27FC236}">
                <a16:creationId xmlns:a16="http://schemas.microsoft.com/office/drawing/2014/main" id="{6E2AE8A0-2FAD-37A3-3EEE-54FE800B2696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23850" y="179388"/>
            <a:ext cx="9540875" cy="7272337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Панов, М. В. и др. 1968. </a:t>
            </a:r>
            <a:r>
              <a:rPr lang="ru-RU" altLang="de-DE" sz="2800" i="1" dirty="0">
                <a:latin typeface="Times New Roman" panose="02020603050405020304" pitchFamily="18" charset="0"/>
              </a:rPr>
              <a:t>Морфология и синтаксис современного русского литературного языка</a:t>
            </a:r>
            <a:r>
              <a:rPr lang="ru-RU" altLang="de-DE" sz="2800" dirty="0">
                <a:latin typeface="Times New Roman" panose="02020603050405020304" pitchFamily="18" charset="0"/>
              </a:rPr>
              <a:t>. Москва. (Русский язык и советское общество </a:t>
            </a:r>
            <a:r>
              <a:rPr lang="de-CH" altLang="de-DE" sz="2800" dirty="0">
                <a:latin typeface="Times New Roman" panose="02020603050405020304" pitchFamily="18" charset="0"/>
              </a:rPr>
              <a:t>[3]) (</a:t>
            </a:r>
            <a:r>
              <a:rPr lang="ru-RU" altLang="de-DE" sz="2800" dirty="0">
                <a:latin typeface="Times New Roman" panose="02020603050405020304" pitchFamily="18" charset="0"/>
              </a:rPr>
              <a:t>с</a:t>
            </a:r>
            <a:r>
              <a:rPr lang="de-CH" altLang="de-DE" sz="2800" dirty="0">
                <a:latin typeface="Times New Roman" panose="02020603050405020304" pitchFamily="18" charset="0"/>
              </a:rPr>
              <a:t>. 175-200)</a:t>
            </a:r>
            <a:endParaRPr lang="ru-RU" altLang="de-DE" sz="2800" dirty="0">
              <a:latin typeface="Times New Roman" panose="02020603050405020304" pitchFamily="18" charset="0"/>
            </a:endParaRP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de-CH" altLang="de-DE" sz="2800" dirty="0">
                <a:latin typeface="Times New Roman" panose="02020603050405020304" pitchFamily="18" charset="0"/>
              </a:rPr>
              <a:t>Brehmer, B. 2009. </a:t>
            </a:r>
            <a:r>
              <a:rPr lang="de-CH" altLang="de-DE" sz="2800" dirty="0" err="1">
                <a:latin typeface="Times New Roman" panose="02020603050405020304" pitchFamily="18" charset="0"/>
              </a:rPr>
              <a:t>Changes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and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persistencies</a:t>
            </a:r>
            <a:r>
              <a:rPr lang="de-CH" altLang="de-DE" sz="2800" dirty="0">
                <a:latin typeface="Times New Roman" panose="02020603050405020304" pitchFamily="18" charset="0"/>
              </a:rPr>
              <a:t> in </a:t>
            </a:r>
            <a:r>
              <a:rPr lang="de-CH" altLang="de-DE" sz="2800" dirty="0" err="1">
                <a:latin typeface="Times New Roman" panose="02020603050405020304" pitchFamily="18" charset="0"/>
              </a:rPr>
              <a:t>the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use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of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Russian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masculine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genitives</a:t>
            </a:r>
            <a:r>
              <a:rPr lang="de-CH" altLang="de-DE" sz="2800" dirty="0">
                <a:latin typeface="Times New Roman" panose="02020603050405020304" pitchFamily="18" charset="0"/>
              </a:rPr>
              <a:t> in -</a:t>
            </a:r>
            <a:r>
              <a:rPr lang="de-CH" altLang="de-DE" sz="2800" i="1" dirty="0">
                <a:latin typeface="Times New Roman" panose="02020603050405020304" pitchFamily="18" charset="0"/>
              </a:rPr>
              <a:t>u</a:t>
            </a:r>
            <a:r>
              <a:rPr lang="de-CH" altLang="de-DE" sz="2800" dirty="0">
                <a:latin typeface="Times New Roman" panose="02020603050405020304" pitchFamily="18" charset="0"/>
              </a:rPr>
              <a:t>. New </a:t>
            </a:r>
            <a:r>
              <a:rPr lang="de-CH" altLang="de-DE" sz="2800" dirty="0" err="1">
                <a:latin typeface="Times New Roman" panose="02020603050405020304" pitchFamily="18" charset="0"/>
              </a:rPr>
              <a:t>evidence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from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corpus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de-CH" altLang="de-DE" sz="2800" dirty="0" err="1">
                <a:latin typeface="Times New Roman" panose="02020603050405020304" pitchFamily="18" charset="0"/>
              </a:rPr>
              <a:t>linguistics</a:t>
            </a:r>
            <a:r>
              <a:rPr lang="de-CH" altLang="de-DE" sz="2800" dirty="0">
                <a:latin typeface="Times New Roman" panose="02020603050405020304" pitchFamily="18" charset="0"/>
              </a:rPr>
              <a:t>. In: </a:t>
            </a:r>
            <a:r>
              <a:rPr lang="de-CH" altLang="de-DE" sz="2800" dirty="0" err="1">
                <a:latin typeface="Times New Roman" panose="02020603050405020304" pitchFamily="18" charset="0"/>
              </a:rPr>
              <a:t>Birzer</a:t>
            </a:r>
            <a:r>
              <a:rPr lang="de-CH" altLang="de-DE" sz="2800" dirty="0">
                <a:latin typeface="Times New Roman" panose="02020603050405020304" pitchFamily="18" charset="0"/>
              </a:rPr>
              <a:t>, S. et al. (red.): </a:t>
            </a:r>
            <a:r>
              <a:rPr lang="de-CH" altLang="de-DE" sz="2800" i="1" dirty="0" err="1">
                <a:latin typeface="Times New Roman" panose="02020603050405020304" pitchFamily="18" charset="0"/>
              </a:rPr>
              <a:t>Proceedings</a:t>
            </a:r>
            <a:r>
              <a:rPr lang="de-CH" altLang="de-DE" sz="2800" i="1" dirty="0">
                <a:latin typeface="Times New Roman" panose="02020603050405020304" pitchFamily="18" charset="0"/>
              </a:rPr>
              <a:t> </a:t>
            </a:r>
            <a:r>
              <a:rPr lang="de-CH" altLang="de-DE" sz="2800" i="1" dirty="0" err="1">
                <a:latin typeface="Times New Roman" panose="02020603050405020304" pitchFamily="18" charset="0"/>
              </a:rPr>
              <a:t>of</a:t>
            </a:r>
            <a:r>
              <a:rPr lang="de-CH" altLang="de-DE" sz="2800" i="1" dirty="0">
                <a:latin typeface="Times New Roman" panose="02020603050405020304" pitchFamily="18" charset="0"/>
              </a:rPr>
              <a:t> </a:t>
            </a:r>
            <a:r>
              <a:rPr lang="de-CH" altLang="de-DE" sz="2800" i="1" dirty="0" err="1">
                <a:latin typeface="Times New Roman" panose="02020603050405020304" pitchFamily="18" charset="0"/>
              </a:rPr>
              <a:t>the</a:t>
            </a:r>
            <a:r>
              <a:rPr lang="de-CH" altLang="de-DE" sz="2800" i="1" dirty="0">
                <a:latin typeface="Times New Roman" panose="02020603050405020304" pitchFamily="18" charset="0"/>
              </a:rPr>
              <a:t> Second International </a:t>
            </a:r>
            <a:r>
              <a:rPr lang="de-CH" altLang="de-DE" sz="2800" dirty="0" err="1">
                <a:latin typeface="Times New Roman" panose="02020603050405020304" pitchFamily="18" charset="0"/>
              </a:rPr>
              <a:t>Perspectives</a:t>
            </a:r>
            <a:r>
              <a:rPr lang="de-CH" altLang="de-DE" sz="2800" dirty="0">
                <a:latin typeface="Times New Roman" panose="02020603050405020304" pitchFamily="18" charset="0"/>
              </a:rPr>
              <a:t> on </a:t>
            </a:r>
            <a:r>
              <a:rPr lang="de-CH" altLang="de-DE" sz="2800" dirty="0" err="1">
                <a:latin typeface="Times New Roman" panose="02020603050405020304" pitchFamily="18" charset="0"/>
              </a:rPr>
              <a:t>Slavistics</a:t>
            </a:r>
            <a:r>
              <a:rPr lang="de-CH" altLang="de-DE" sz="2800" i="1" dirty="0">
                <a:latin typeface="Times New Roman" panose="02020603050405020304" pitchFamily="18" charset="0"/>
              </a:rPr>
              <a:t> Conference (Regensburg 2006)</a:t>
            </a:r>
            <a:r>
              <a:rPr lang="de-CH" altLang="de-DE" sz="2800" dirty="0">
                <a:latin typeface="Times New Roman" panose="02020603050405020304" pitchFamily="18" charset="0"/>
              </a:rPr>
              <a:t>. München, 53-67. (Die Welt der Slaven. Sammelbände/</a:t>
            </a:r>
            <a:r>
              <a:rPr lang="ru-RU" altLang="de-DE" sz="2800" dirty="0">
                <a:latin typeface="Times New Roman" panose="02020603050405020304" pitchFamily="18" charset="0"/>
              </a:rPr>
              <a:t>Сборники</a:t>
            </a:r>
            <a:r>
              <a:rPr lang="de-CH" altLang="de-DE" sz="2800" dirty="0">
                <a:latin typeface="Times New Roman" panose="02020603050405020304" pitchFamily="18" charset="0"/>
              </a:rPr>
              <a:t> 36)  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de-CH" altLang="de-DE" sz="2800" dirty="0" err="1">
                <a:latin typeface="Times New Roman" panose="02020603050405020304" pitchFamily="18" charset="0"/>
              </a:rPr>
              <a:t>Bahensky</a:t>
            </a:r>
            <a:r>
              <a:rPr lang="de-CH" altLang="de-DE" sz="2800" dirty="0">
                <a:latin typeface="Times New Roman" panose="02020603050405020304" pitchFamily="18" charset="0"/>
              </a:rPr>
              <a:t>, S. 2011. Zur Entwicklung des russischen </a:t>
            </a:r>
            <a:r>
              <a:rPr lang="de-CH" altLang="de-DE" sz="2800" i="1" dirty="0" err="1">
                <a:latin typeface="Times New Roman" panose="02020603050405020304" pitchFamily="18" charset="0"/>
              </a:rPr>
              <a:t>u</a:t>
            </a:r>
            <a:r>
              <a:rPr lang="de-CH" altLang="de-DE" sz="2800" dirty="0">
                <a:latin typeface="Times New Roman" panose="02020603050405020304" pitchFamily="18" charset="0"/>
              </a:rPr>
              <a:t>-Genitivs. In: Heeg, D. (Hrsg.): </a:t>
            </a:r>
            <a:r>
              <a:rPr lang="de-CH" altLang="de-DE" sz="2800" i="1" dirty="0">
                <a:latin typeface="Times New Roman" panose="02020603050405020304" pitchFamily="18" charset="0"/>
              </a:rPr>
              <a:t>m*</a:t>
            </a:r>
            <a:r>
              <a:rPr lang="de-CH" altLang="de-DE" sz="2800" i="1" dirty="0" err="1">
                <a:latin typeface="Times New Roman" panose="02020603050405020304" pitchFamily="18" charset="0"/>
              </a:rPr>
              <a:t>ost</a:t>
            </a:r>
            <a:r>
              <a:rPr lang="de-CH" altLang="de-DE" sz="2800" i="1" dirty="0">
                <a:latin typeface="Times New Roman" panose="02020603050405020304" pitchFamily="18" charset="0"/>
              </a:rPr>
              <a:t>. </a:t>
            </a:r>
            <a:r>
              <a:rPr lang="de-CH" altLang="de-DE" sz="2800" i="1" dirty="0" err="1">
                <a:latin typeface="Times New Roman" panose="02020603050405020304" pitchFamily="18" charset="0"/>
              </a:rPr>
              <a:t>Oesterreichische</a:t>
            </a:r>
            <a:r>
              <a:rPr lang="de-CH" altLang="de-DE" sz="2800" i="1" dirty="0">
                <a:latin typeface="Times New Roman" panose="02020603050405020304" pitchFamily="18" charset="0"/>
              </a:rPr>
              <a:t> </a:t>
            </a:r>
            <a:r>
              <a:rPr lang="de-CH" altLang="de-DE" sz="2800" i="1" dirty="0" err="1">
                <a:latin typeface="Times New Roman" panose="02020603050405020304" pitchFamily="18" charset="0"/>
              </a:rPr>
              <a:t>StudierendenTagung</a:t>
            </a:r>
            <a:r>
              <a:rPr lang="de-CH" altLang="de-DE" sz="2800" i="1" dirty="0">
                <a:latin typeface="Times New Roman" panose="02020603050405020304" pitchFamily="18" charset="0"/>
              </a:rPr>
              <a:t> für </a:t>
            </a:r>
            <a:r>
              <a:rPr lang="de-CH" altLang="de-DE" sz="2800" i="1" dirty="0" err="1">
                <a:latin typeface="Times New Roman" panose="02020603050405020304" pitchFamily="18" charset="0"/>
              </a:rPr>
              <a:t>SlawistInnen</a:t>
            </a:r>
            <a:r>
              <a:rPr lang="de-CH" altLang="de-DE" sz="2800" dirty="0">
                <a:latin typeface="Times New Roman" panose="02020603050405020304" pitchFamily="18" charset="0"/>
              </a:rPr>
              <a:t>. München – Berlin, </a:t>
            </a:r>
            <a:br>
              <a:rPr lang="de-CH" altLang="de-DE" sz="2800" dirty="0">
                <a:latin typeface="Times New Roman" panose="02020603050405020304" pitchFamily="18" charset="0"/>
              </a:rPr>
            </a:br>
            <a:r>
              <a:rPr lang="de-CH" altLang="de-DE" sz="2800" dirty="0">
                <a:latin typeface="Times New Roman" panose="02020603050405020304" pitchFamily="18" charset="0"/>
              </a:rPr>
              <a:t>9-16. (</a:t>
            </a:r>
            <a:r>
              <a:rPr lang="de-CH" altLang="de-DE" sz="2800" dirty="0" err="1">
                <a:latin typeface="Times New Roman" panose="02020603050405020304" pitchFamily="18" charset="0"/>
              </a:rPr>
              <a:t>Slavistische</a:t>
            </a:r>
            <a:r>
              <a:rPr lang="de-CH" altLang="de-DE" sz="2800" dirty="0">
                <a:latin typeface="Times New Roman" panose="02020603050405020304" pitchFamily="18" charset="0"/>
              </a:rPr>
              <a:t> Beiträge 479)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Плотникова, А.И. 2015. Выбор окончания родительного падежа единственного числа существительными мужского рода в истории русского языка. </a:t>
            </a:r>
            <a:r>
              <a:rPr lang="de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Вестник Московского университета. Серия 9. Филология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6, 134-145.</a:t>
            </a:r>
            <a:endParaRPr lang="de-CH" alt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>
            <a:extLst>
              <a:ext uri="{FF2B5EF4-FFF2-40B4-BE49-F238E27FC236}">
                <a16:creationId xmlns:a16="http://schemas.microsoft.com/office/drawing/2014/main" id="{5086E58F-27DD-5451-A1B2-4B016B0A0D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466725"/>
            <a:ext cx="9648825" cy="6769100"/>
          </a:xfrm>
        </p:spPr>
        <p:txBody>
          <a:bodyPr tIns="24840"/>
          <a:lstStyle/>
          <a:p>
            <a:r>
              <a:rPr lang="ru-RU" altLang="de-DE"/>
              <a:t> </a:t>
            </a:r>
            <a:r>
              <a:rPr lang="ru-RU" altLang="de-DE" sz="2800">
                <a:latin typeface="Times New Roman" panose="02020603050405020304" pitchFamily="18" charset="0"/>
              </a:rPr>
              <a:t>§179</a:t>
            </a:r>
            <a:r>
              <a:rPr lang="de-DE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>
                <a:latin typeface="Times New Roman" panose="02020603050405020304" pitchFamily="18" charset="0"/>
              </a:rPr>
              <a:t>Вообще служить может для разбору помянутых родительных </a:t>
            </a:r>
            <a:r>
              <a:rPr lang="ru-RU" altLang="de-DE" sz="2800" u="sng">
                <a:latin typeface="Times New Roman" panose="02020603050405020304" pitchFamily="18" charset="0"/>
              </a:rPr>
              <a:t>сочинение имен с числительными </a:t>
            </a:r>
            <a:r>
              <a:rPr lang="ru-RU" altLang="de-DE" sz="2800" i="1" u="sng">
                <a:latin typeface="Times New Roman" panose="02020603050405020304" pitchFamily="18" charset="0"/>
              </a:rPr>
              <a:t>два, три, четыре</a:t>
            </a:r>
            <a:r>
              <a:rPr lang="ru-RU" altLang="de-DE" sz="2800" u="sng">
                <a:latin typeface="Times New Roman" panose="02020603050405020304" pitchFamily="18" charset="0"/>
              </a:rPr>
              <a:t>, ибо они родительного на </a:t>
            </a:r>
            <a:r>
              <a:rPr lang="ru-RU" altLang="de-DE" sz="2800" i="1" u="sng">
                <a:latin typeface="Times New Roman" panose="02020603050405020304" pitchFamily="18" charset="0"/>
              </a:rPr>
              <a:t>у</a:t>
            </a:r>
            <a:r>
              <a:rPr lang="ru-RU" altLang="de-DE" sz="2800" u="sng">
                <a:latin typeface="Times New Roman" panose="02020603050405020304" pitchFamily="18" charset="0"/>
              </a:rPr>
              <a:t> отнюдь не терпят</a:t>
            </a:r>
            <a:r>
              <a:rPr lang="ru-RU" altLang="de-DE" sz="2800">
                <a:latin typeface="Times New Roman" panose="02020603050405020304" pitchFamily="18" charset="0"/>
              </a:rPr>
              <a:t>. Итак, </a:t>
            </a:r>
            <a:r>
              <a:rPr lang="ru-RU" altLang="de-DE" sz="2800" u="sng">
                <a:latin typeface="Times New Roman" panose="02020603050405020304" pitchFamily="18" charset="0"/>
              </a:rPr>
              <a:t>рассудив по натуре вещей, о которых можно сказать</a:t>
            </a:r>
            <a:r>
              <a:rPr lang="ru-RU" altLang="de-DE" sz="2800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два, три, четыре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ru-RU" altLang="de-DE" sz="2800" u="sng">
                <a:latin typeface="Times New Roman" panose="02020603050405020304" pitchFamily="18" charset="0"/>
              </a:rPr>
              <a:t>тех имена имеют родительный падеж на </a:t>
            </a:r>
            <a:r>
              <a:rPr lang="ru-RU" altLang="de-DE" sz="2800" i="1" u="sng">
                <a:latin typeface="Times New Roman" panose="02020603050405020304" pitchFamily="18" charset="0"/>
              </a:rPr>
              <a:t>а</a:t>
            </a:r>
            <a:r>
              <a:rPr lang="ru-RU" altLang="de-DE" sz="2800">
                <a:latin typeface="Times New Roman" panose="02020603050405020304" pitchFamily="18" charset="0"/>
              </a:rPr>
              <a:t>, хотя иногда и </a:t>
            </a:r>
            <a:r>
              <a:rPr lang="ru-RU" altLang="de-DE" sz="2800" i="1">
                <a:latin typeface="Times New Roman" panose="02020603050405020304" pitchFamily="18" charset="0"/>
              </a:rPr>
              <a:t>у</a:t>
            </a:r>
            <a:r>
              <a:rPr lang="ru-RU" altLang="de-DE" sz="2800">
                <a:latin typeface="Times New Roman" panose="02020603050405020304" pitchFamily="18" charset="0"/>
              </a:rPr>
              <a:t> в других случаях не отметывают, напр., </a:t>
            </a:r>
            <a:r>
              <a:rPr lang="ru-RU" altLang="de-DE" sz="2800" i="1">
                <a:latin typeface="Times New Roman" panose="02020603050405020304" pitchFamily="18" charset="0"/>
              </a:rPr>
              <a:t>два блина, три</a:t>
            </a:r>
            <a:r>
              <a:rPr lang="ru-RU" altLang="de-DE" sz="2800">
                <a:latin typeface="Times New Roman" panose="02020603050405020304" pitchFamily="18" charset="0"/>
              </a:rPr>
              <a:t> </a:t>
            </a:r>
            <a:r>
              <a:rPr lang="ru-RU" altLang="de-DE" sz="2800" i="1">
                <a:latin typeface="Times New Roman" panose="02020603050405020304" pitchFamily="18" charset="0"/>
              </a:rPr>
              <a:t>боба, три волоса, четыре закона</a:t>
            </a:r>
            <a:r>
              <a:rPr lang="ru-RU" altLang="de-DE" sz="2800">
                <a:latin typeface="Times New Roman" panose="02020603050405020304" pitchFamily="18" charset="0"/>
              </a:rPr>
              <a:t>, </a:t>
            </a:r>
            <a:r>
              <a:rPr lang="ru-RU" altLang="de-DE" sz="2800" u="sng">
                <a:latin typeface="Times New Roman" panose="02020603050405020304" pitchFamily="18" charset="0"/>
              </a:rPr>
              <a:t>а не толь свойственно сказать можно</a:t>
            </a:r>
            <a:r>
              <a:rPr lang="ru-RU" altLang="de-DE" sz="2800">
                <a:latin typeface="Times New Roman" panose="02020603050405020304" pitchFamily="18" charset="0"/>
              </a:rPr>
              <a:t>: </a:t>
            </a:r>
            <a:r>
              <a:rPr lang="ru-RU" altLang="de-DE" sz="2800" i="1">
                <a:latin typeface="Times New Roman" panose="02020603050405020304" pitchFamily="18" charset="0"/>
              </a:rPr>
              <a:t>два аниса, четыре воска</a:t>
            </a:r>
            <a:r>
              <a:rPr lang="ru-RU" altLang="de-DE" sz="2800">
                <a:latin typeface="Times New Roman" panose="02020603050405020304" pitchFamily="18" charset="0"/>
              </a:rPr>
              <a:t>, но лучше: </a:t>
            </a:r>
            <a:r>
              <a:rPr lang="ru-RU" altLang="de-DE" sz="2800" i="1">
                <a:latin typeface="Times New Roman" panose="02020603050405020304" pitchFamily="18" charset="0"/>
              </a:rPr>
              <a:t>четыре разные воски, два разные анисы</a:t>
            </a:r>
            <a:r>
              <a:rPr lang="ru-RU" altLang="de-DE" sz="2800">
                <a:latin typeface="Times New Roman" panose="02020603050405020304" pitchFamily="18" charset="0"/>
              </a:rPr>
              <a:t>.»</a:t>
            </a:r>
            <a:r>
              <a:rPr lang="cs-CZ" altLang="de-DE" sz="2800">
                <a:latin typeface="Times New Roman" panose="02020603050405020304" pitchFamily="18" charset="0"/>
              </a:rPr>
              <a:t> (! – MG)</a:t>
            </a:r>
            <a:endParaRPr lang="de-DE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>
            <a:extLst>
              <a:ext uri="{FF2B5EF4-FFF2-40B4-BE49-F238E27FC236}">
                <a16:creationId xmlns:a16="http://schemas.microsoft.com/office/drawing/2014/main" id="{35BA35F6-4558-B1A0-1CE7-DB8B5675391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466725"/>
            <a:ext cx="9648825" cy="6769100"/>
          </a:xfrm>
        </p:spPr>
        <p:txBody>
          <a:bodyPr tIns="24840"/>
          <a:lstStyle/>
          <a:p>
            <a:pPr marL="419100" indent="-314325" eaLnBrk="1">
              <a:buSzPct val="45000"/>
              <a:buFont typeface="Wingdings" pitchFamily="2" charset="2"/>
              <a:buChar char="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</a:pPr>
            <a:r>
              <a:rPr lang="ru-RU" altLang="de-DE" sz="2800">
                <a:latin typeface="Times New Roman" panose="02020603050405020304" pitchFamily="18" charset="0"/>
              </a:rPr>
              <a:t>Плотникова (2015, 137) утверждает, что в течение развития русского языка сначала играли роль фонетические факторы, а позже – семантика:</a:t>
            </a:r>
          </a:p>
          <a:p>
            <a:pPr marL="419100" indent="-314325" eaLnBrk="1">
              <a:buSzPct val="45000"/>
              <a:buFont typeface="Wingdings" pitchFamily="2" charset="2"/>
              <a:buChar char="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</a:pPr>
            <a:r>
              <a:rPr lang="ru-RU" altLang="de-DE" sz="2800">
                <a:latin typeface="Times New Roman" panose="02020603050405020304" pitchFamily="18" charset="0"/>
              </a:rPr>
              <a:t>«</a:t>
            </a:r>
            <a:r>
              <a:rPr lang="ru-RU" altLang="de-CZ" sz="2800">
                <a:latin typeface="Times New Roman" panose="02020603050405020304" pitchFamily="18" charset="0"/>
              </a:rPr>
              <a:t>Г. А. Хабургаев предлагает связывать критерии односложности основы и подвижного ударения, говоря о более охотном присоединении окончания -</a:t>
            </a:r>
            <a:r>
              <a:rPr lang="ru-RU" altLang="de-CZ" sz="2800" i="1">
                <a:latin typeface="Times New Roman" panose="02020603050405020304" pitchFamily="18" charset="0"/>
              </a:rPr>
              <a:t>у </a:t>
            </a:r>
            <a:r>
              <a:rPr lang="ru-RU" altLang="de-CZ" sz="2800">
                <a:latin typeface="Times New Roman" panose="02020603050405020304" pitchFamily="18" charset="0"/>
              </a:rPr>
              <a:t>существитель-ными с одно- или двусложной (при полногласии) основой с подвижным ударением, то есть при безударном окончании родительного падежа. При этом к </a:t>
            </a:r>
            <a:r>
              <a:rPr lang="de-DE" altLang="de-CZ" sz="2800">
                <a:latin typeface="Times New Roman" panose="02020603050405020304" pitchFamily="18" charset="0"/>
              </a:rPr>
              <a:t>XVI–XVII </a:t>
            </a:r>
            <a:r>
              <a:rPr lang="ru-RU" altLang="de-CZ" sz="2800">
                <a:latin typeface="Times New Roman" panose="02020603050405020304" pitchFamily="18" charset="0"/>
              </a:rPr>
              <a:t>вв. круг слов расширяется: в него могут входить любые существительные мужского рода с наосновным ударением (…</a:t>
            </a:r>
            <a:r>
              <a:rPr lang="de-DE" altLang="de-CZ" sz="2800">
                <a:latin typeface="Times New Roman" panose="02020603050405020304" pitchFamily="18" charset="0"/>
              </a:rPr>
              <a:t>), </a:t>
            </a:r>
            <a:r>
              <a:rPr lang="ru-RU" altLang="de-CZ" sz="2800">
                <a:latin typeface="Times New Roman" panose="02020603050405020304" pitchFamily="18" charset="0"/>
              </a:rPr>
              <a:t>или вещественно-собирательные существительные независимо от акцентного типа</a:t>
            </a:r>
            <a:r>
              <a:rPr lang="de-CZ" altLang="de-CZ" sz="2800">
                <a:latin typeface="Times New Roman" panose="02020603050405020304" pitchFamily="18" charset="0"/>
              </a:rPr>
              <a:t>]. </a:t>
            </a:r>
            <a:r>
              <a:rPr lang="ru-RU" altLang="de-CZ" sz="2800">
                <a:latin typeface="Times New Roman" panose="02020603050405020304" pitchFamily="18" charset="0"/>
              </a:rPr>
              <a:t>Очевидно, что для позднего периода преимущество отдается семантическому критерию – значению вещества, а не типу ударения</a:t>
            </a:r>
            <a:r>
              <a:rPr lang="ru-RU" altLang="de-DE" sz="2800">
                <a:latin typeface="Times New Roman" panose="02020603050405020304" pitchFamily="18" charset="0"/>
              </a:rPr>
              <a:t>»</a:t>
            </a:r>
            <a:endParaRPr lang="cs-CZ" altLang="de-DE" sz="2800">
              <a:latin typeface="Times New Roman" panose="02020603050405020304" pitchFamily="18" charset="0"/>
            </a:endParaRPr>
          </a:p>
          <a:p>
            <a:pPr marL="419100" indent="-314325" eaLnBrk="1">
              <a:buSzPct val="45000"/>
              <a:buFont typeface="Wingdings" pitchFamily="2" charset="2"/>
              <a:buChar char="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</a:pPr>
            <a:endParaRPr lang="cs-CZ" altLang="de-DE" sz="28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FFC851CC-68FE-98F7-C748-0E0AE51673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466725"/>
            <a:ext cx="9648825" cy="6769100"/>
          </a:xfrm>
        </p:spPr>
        <p:txBody>
          <a:bodyPr tIns="24840"/>
          <a:lstStyle/>
          <a:p>
            <a:pPr marL="419100" indent="-314325" eaLnBrk="1">
              <a:buSzPct val="45000"/>
              <a:buFont typeface="Wingdings" pitchFamily="2" charset="2"/>
              <a:buChar char="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По результатам автора решающие (в </a:t>
            </a:r>
            <a:r>
              <a:rPr lang="cs-CZ" altLang="de-DE" sz="2800" dirty="0">
                <a:latin typeface="Times New Roman" panose="02020603050405020304" pitchFamily="18" charset="0"/>
              </a:rPr>
              <a:t>XVII </a:t>
            </a:r>
            <a:r>
              <a:rPr lang="ru-RU" altLang="de-DE" sz="2800" dirty="0">
                <a:latin typeface="Times New Roman" panose="02020603050405020304" pitchFamily="18" charset="0"/>
              </a:rPr>
              <a:t>в.) – комбинации разных факторов:</a:t>
            </a:r>
          </a:p>
          <a:p>
            <a:pPr marL="419100" indent="-314325" eaLnBrk="1">
              <a:buSzPct val="45000"/>
              <a:buFont typeface="Wingdings" pitchFamily="2" charset="2"/>
              <a:buChar char="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Ядерным классом присоединения окончания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являются существительные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подвижным ударением</a:t>
            </a:r>
            <a:r>
              <a:rPr lang="cs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односложной (или двусложной с полногласием) основой, чаще всего с заднеязычным в исходе этой основы, неодушевленные, с вещественно-собирательным или абстрактным значением, в контексте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партитива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соотнесенные с глаголом. Чем больше данных характеристик имеет существительное, тем выше вероятность присоединения им окончания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cs-CZ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(s. 143)</a:t>
            </a:r>
            <a:endParaRPr lang="ru-RU" alt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сыскал &lt;...&gt; меду ведра з два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[…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(</a:t>
            </a:r>
            <a:r>
              <a:rPr lang="ru-RU" sz="28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медъ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существительное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а.п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 односложной основой, неодушевленное, со значением вещества, в контексте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партитива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здесь пять параметров влияют на предпочтение окончания -</a:t>
            </a:r>
            <a:r>
              <a:rPr lang="ru-RU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(там же)</a:t>
            </a:r>
            <a:endParaRPr lang="cs-CZ" alt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9100" indent="-314325" eaLnBrk="1">
              <a:buSzPct val="45000"/>
              <a:buFont typeface="Wingdings" pitchFamily="2" charset="2"/>
              <a:buChar char="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02D38406-B4D9-297E-D70C-2D6B4A969B2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466725"/>
            <a:ext cx="9648825" cy="6769100"/>
          </a:xfrm>
        </p:spPr>
        <p:txBody>
          <a:bodyPr tIns="24840"/>
          <a:lstStyle/>
          <a:p>
            <a:pPr marL="419100" indent="-314325" eaLnBrk="1">
              <a:buSzPct val="45000"/>
              <a:buFont typeface="Wingdings" pitchFamily="2" charset="2"/>
              <a:buChar char="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Что касается языкового контакта, было бы интересно и важно знать точные ситуации в отдельных диалектах, прежде всего на севере и на юге. Главным образом надо было бы знать, существует ли в разных диалектах специальное партитивное значение окончания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 </a:t>
            </a:r>
            <a:r>
              <a:rPr lang="ru-RU" altLang="de-DE" sz="2800" dirty="0">
                <a:latin typeface="Times New Roman" panose="02020603050405020304" pitchFamily="18" charset="0"/>
              </a:rPr>
              <a:t>и где они находятся, с какими языками они были в контакте.</a:t>
            </a:r>
          </a:p>
          <a:p>
            <a:pPr marL="419100" indent="-314325" eaLnBrk="1">
              <a:buSzPct val="45000"/>
              <a:buFont typeface="Wingdings" pitchFamily="2" charset="2"/>
              <a:buChar char="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419100" indent="-314325" eaLnBrk="1">
              <a:buSzPct val="45000"/>
              <a:buFont typeface="Wingdings" pitchFamily="2" charset="2"/>
              <a:buChar char="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r>
              <a:rPr lang="en-US" altLang="de-DE" sz="2800" dirty="0">
                <a:latin typeface="Times New Roman" panose="02020603050405020304" pitchFamily="18" charset="0"/>
              </a:rPr>
              <a:t>«</a:t>
            </a:r>
            <a:r>
              <a:rPr lang="ru-RU" altLang="de-DE" sz="2800" dirty="0">
                <a:latin typeface="Times New Roman" panose="02020603050405020304" pitchFamily="18" charset="0"/>
              </a:rPr>
              <a:t>Соотношение окончаний -</a:t>
            </a:r>
            <a:r>
              <a:rPr lang="ru-RU" altLang="de-DE" sz="2800" i="1" dirty="0">
                <a:latin typeface="Times New Roman" panose="02020603050405020304" pitchFamily="18" charset="0"/>
              </a:rPr>
              <a:t>а</a:t>
            </a:r>
            <a:r>
              <a:rPr lang="ru-RU" altLang="de-DE" sz="2800" dirty="0">
                <a:latin typeface="Times New Roman" panose="02020603050405020304" pitchFamily="18" charset="0"/>
              </a:rPr>
              <a:t> и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</a:t>
            </a:r>
            <a:r>
              <a:rPr lang="ru-RU" altLang="de-DE" sz="2800" dirty="0">
                <a:latin typeface="Times New Roman" panose="02020603050405020304" pitchFamily="18" charset="0"/>
              </a:rPr>
              <a:t> в родительном падеже в русских говорах изучено совершенно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недостаточно</a:t>
            </a:r>
            <a:r>
              <a:rPr lang="en-US" altLang="de-DE" sz="2800" dirty="0">
                <a:latin typeface="Times New Roman" panose="02020603050405020304" pitchFamily="18" charset="0"/>
              </a:rPr>
              <a:t>»</a:t>
            </a:r>
            <a:br>
              <a:rPr lang="de-CH" altLang="de-DE" sz="2800" dirty="0">
                <a:latin typeface="Times New Roman" panose="02020603050405020304" pitchFamily="18" charset="0"/>
              </a:rPr>
            </a:br>
            <a:r>
              <a:rPr lang="ru-RU" altLang="de-DE" sz="2800" dirty="0">
                <a:latin typeface="Times New Roman" panose="02020603050405020304" pitchFamily="18" charset="0"/>
              </a:rPr>
              <a:t>(Аванесов</a:t>
            </a:r>
            <a:r>
              <a:rPr lang="de-CH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др</a:t>
            </a:r>
            <a:r>
              <a:rPr lang="de-CH" altLang="de-DE" sz="2800" dirty="0">
                <a:latin typeface="Times New Roman" panose="02020603050405020304" pitchFamily="18" charset="0"/>
              </a:rPr>
              <a:t>. 1964: 107</a:t>
            </a:r>
            <a:r>
              <a:rPr lang="ru-RU" altLang="de-DE" sz="2800" dirty="0">
                <a:latin typeface="Times New Roman" panose="02020603050405020304" pitchFamily="18" charset="0"/>
              </a:rPr>
              <a:t>)</a:t>
            </a:r>
          </a:p>
          <a:p>
            <a:pPr marL="419100" indent="-314325" eaLnBrk="1">
              <a:buSzPct val="45000"/>
              <a:buFont typeface="Wingdings" pitchFamily="2" charset="2"/>
              <a:buChar char="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104775" indent="0" eaLnBrk="1">
              <a:buSzPct val="45000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</a:endParaRPr>
          </a:p>
          <a:p>
            <a:pPr marL="561975" indent="-457200" eaLnBrk="1">
              <a:buSzPct val="45000"/>
              <a:buFont typeface="Arial" panose="020B0604020202020204" pitchFamily="34" charset="0"/>
              <a:buChar char="•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</a:endParaRPr>
          </a:p>
          <a:p>
            <a:pPr marL="419100" indent="-314325" eaLnBrk="1">
              <a:buSzPct val="45000"/>
              <a:buFont typeface="Wingdings" pitchFamily="2" charset="2"/>
              <a:buChar char="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>
            <a:extLst>
              <a:ext uri="{FF2B5EF4-FFF2-40B4-BE49-F238E27FC236}">
                <a16:creationId xmlns:a16="http://schemas.microsoft.com/office/drawing/2014/main" id="{DE0AF25D-7A81-34DE-DA3D-1AF8DEF6B9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96875" y="466725"/>
            <a:ext cx="9648825" cy="6769100"/>
          </a:xfrm>
        </p:spPr>
        <p:txBody>
          <a:bodyPr tIns="24840"/>
          <a:lstStyle/>
          <a:p>
            <a:pPr marL="419100" indent="-314325" eaLnBrk="1">
              <a:buSzPct val="45000"/>
              <a:buFont typeface="Wingdings" pitchFamily="2" charset="2"/>
              <a:buChar char="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Кстати, Плотникова (2015), которая употребляет исторический материал разного происхождения (из Смоленска, из Владимирского края и «</a:t>
            </a:r>
            <a:r>
              <a:rPr lang="ru-RU" altLang="de-DE" sz="2800" dirty="0" err="1">
                <a:latin typeface="Times New Roman" panose="02020603050405020304" pitchFamily="18" charset="0"/>
              </a:rPr>
              <a:t>южновеликорусский</a:t>
            </a:r>
            <a:r>
              <a:rPr lang="ru-RU" altLang="de-DE" sz="2800" dirty="0">
                <a:latin typeface="Times New Roman" panose="02020603050405020304" pitchFamily="18" charset="0"/>
              </a:rPr>
              <a:t>» материал), хотя и находит определенные разницы между некоторыми частями материала, </a:t>
            </a:r>
            <a:r>
              <a:rPr lang="ru-RU" altLang="de-DE" sz="2800">
                <a:latin typeface="Times New Roman" panose="02020603050405020304" pitchFamily="18" charset="0"/>
              </a:rPr>
              <a:t>этот вопрос </a:t>
            </a:r>
            <a:r>
              <a:rPr lang="ru-RU" altLang="de-DE" sz="2800" dirty="0">
                <a:latin typeface="Times New Roman" panose="02020603050405020304" pitchFamily="18" charset="0"/>
              </a:rPr>
              <a:t>не затрагивает...</a:t>
            </a:r>
            <a:endParaRPr lang="cs-CZ" altLang="de-DE" sz="2800" dirty="0">
              <a:latin typeface="Times New Roman" panose="02020603050405020304" pitchFamily="18" charset="0"/>
            </a:endParaRPr>
          </a:p>
          <a:p>
            <a:pPr marL="419100" indent="-314325" eaLnBrk="1">
              <a:buSzPct val="45000"/>
              <a:buFont typeface="Wingdings" pitchFamily="2" charset="2"/>
              <a:buChar char="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</a:endParaRPr>
          </a:p>
          <a:p>
            <a:pPr marL="561975" indent="-457200" eaLnBrk="1">
              <a:buSzPct val="45000"/>
              <a:buFont typeface="Arial" panose="020B0604020202020204" pitchFamily="34" charset="0"/>
              <a:buChar char="•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</a:endParaRPr>
          </a:p>
          <a:p>
            <a:pPr marL="419100" indent="-314325" eaLnBrk="1">
              <a:buSzPct val="45000"/>
              <a:buFont typeface="Wingdings" pitchFamily="2" charset="2"/>
              <a:buChar char=""/>
              <a:tabLst>
                <a:tab pos="419100" algn="l"/>
                <a:tab pos="523875" algn="l"/>
                <a:tab pos="973138" algn="l"/>
                <a:tab pos="1422400" algn="l"/>
                <a:tab pos="1871663" algn="l"/>
                <a:tab pos="2320925" algn="l"/>
                <a:tab pos="2770188" algn="l"/>
                <a:tab pos="3219450" algn="l"/>
                <a:tab pos="3668713" algn="l"/>
                <a:tab pos="4117975" algn="l"/>
                <a:tab pos="4567238" algn="l"/>
                <a:tab pos="5016500" algn="l"/>
                <a:tab pos="5465763" algn="l"/>
                <a:tab pos="5915025" algn="l"/>
                <a:tab pos="6364288" algn="l"/>
                <a:tab pos="6813550" algn="l"/>
                <a:tab pos="7262813" algn="l"/>
                <a:tab pos="7712075" algn="l"/>
                <a:tab pos="8161338" algn="l"/>
                <a:tab pos="8610600" algn="l"/>
                <a:tab pos="9059863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D725E67D-5484-6B7F-6F3C-2478B47C318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15900" y="179388"/>
            <a:ext cx="9720263" cy="7380287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В основном «второй родительный» образуется прежде всего вещественными существительными в партитивном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значении </a:t>
            </a:r>
            <a:r>
              <a:rPr lang="cs-CZ" altLang="de-DE" sz="2800" dirty="0">
                <a:latin typeface="Times New Roman" panose="02020603050405020304" pitchFamily="18" charset="0"/>
              </a:rPr>
              <a:t>(</a:t>
            </a:r>
            <a:r>
              <a:rPr lang="ru-RU" altLang="de-DE" sz="2800" dirty="0">
                <a:latin typeface="Times New Roman" panose="02020603050405020304" pitchFamily="18" charset="0"/>
              </a:rPr>
              <a:t>«разделительный» или «отделительный падеж»</a:t>
            </a:r>
            <a:r>
              <a:rPr lang="cs-CZ" altLang="de-DE" sz="2800" dirty="0">
                <a:latin typeface="Times New Roman" panose="02020603050405020304" pitchFamily="18" charset="0"/>
              </a:rPr>
              <a:t>)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Род. п. ед. ч. м. р.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существительных типа </a:t>
            </a:r>
            <a:r>
              <a:rPr lang="ru-RU" altLang="de-DE" sz="2800" i="1" dirty="0">
                <a:latin typeface="Times New Roman" panose="02020603050405020304" pitchFamily="18" charset="0"/>
              </a:rPr>
              <a:t>чай, сахар</a:t>
            </a:r>
            <a:r>
              <a:rPr lang="ru-RU" altLang="de-DE" sz="2800" dirty="0">
                <a:latin typeface="Times New Roman" panose="02020603050405020304" pitchFamily="18" charset="0"/>
              </a:rPr>
              <a:t> вариантный</a:t>
            </a:r>
            <a:r>
              <a:rPr lang="cs-CZ" altLang="de-DE" sz="2800" dirty="0">
                <a:latin typeface="Times New Roman" panose="02020603050405020304" pitchFamily="18" charset="0"/>
              </a:rPr>
              <a:t>, </a:t>
            </a:r>
            <a:r>
              <a:rPr lang="ru-RU" altLang="de-DE" sz="2800" dirty="0">
                <a:latin typeface="Times New Roman" panose="02020603050405020304" pitchFamily="18" charset="0"/>
              </a:rPr>
              <a:t>всегда рядом с ним существует основное окончание на </a:t>
            </a:r>
            <a:r>
              <a:rPr lang="ru-RU" altLang="de-DE" sz="2800" i="1" dirty="0">
                <a:latin typeface="Times New Roman" panose="02020603050405020304" pitchFamily="18" charset="0"/>
              </a:rPr>
              <a:t>-а/я</a:t>
            </a:r>
            <a:r>
              <a:rPr lang="ru-RU" altLang="de-DE" sz="2800" dirty="0">
                <a:latin typeface="Times New Roman" panose="02020603050405020304" pitchFamily="18" charset="0"/>
              </a:rPr>
              <a:t>. Род. п. ед. ч. м. р.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можно заменить род. п. ед. ч. м. р.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а/я</a:t>
            </a:r>
            <a:r>
              <a:rPr lang="ru-RU" altLang="de-DE" sz="2800" dirty="0">
                <a:latin typeface="Times New Roman" panose="02020603050405020304" pitchFamily="18" charset="0"/>
              </a:rPr>
              <a:t>, но не наоборот.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Большинство авторов постулирует, что род. п. ед. ч. м. р.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</a:t>
            </a:r>
            <a:r>
              <a:rPr lang="ru-RU" altLang="de-DE" sz="2800" dirty="0">
                <a:latin typeface="Times New Roman" panose="02020603050405020304" pitchFamily="18" charset="0"/>
              </a:rPr>
              <a:t> можно заменить род. п. ед. ч. м. р.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а/я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всегда, но есть исключения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Якобсон попытался создать минимальные пары типа </a:t>
            </a:r>
            <a:r>
              <a:rPr lang="de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чаю 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 хватает определенного количества) ≠ </a:t>
            </a:r>
            <a:r>
              <a:rPr lang="de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недостаток чая 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(нету чая)</a:t>
            </a:r>
            <a:r>
              <a:rPr lang="de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он купил сахару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(ограниченное количество) ≠ </a:t>
            </a:r>
            <a:r>
              <a:rPr lang="de-CZ"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купил сахара</a:t>
            </a:r>
            <a:r>
              <a:rPr lang="de-CZ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(сам факт покупки определенного вещества) 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25D8C2B2-3870-2400-6947-F677643BAFD8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15900" y="179388"/>
            <a:ext cx="9720263" cy="7380287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С точки зрения структурализма существование минимальной пары доказывает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дистинктивность</a:t>
            </a:r>
            <a:r>
              <a:rPr lang="ru-RU" altLang="de-DE" sz="2800" dirty="0">
                <a:latin typeface="Times New Roman" panose="02020603050405020304" pitchFamily="18" charset="0"/>
              </a:rPr>
              <a:t> и, следовательно, самостоятельность элемента языковой системы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С другой стороны можно </a:t>
            </a:r>
            <a:r>
              <a:rPr lang="cs-CZ" altLang="de-DE" sz="2800" dirty="0">
                <a:latin typeface="Times New Roman" panose="02020603050405020304" pitchFamily="18" charset="0"/>
              </a:rPr>
              <a:t>(</a:t>
            </a:r>
            <a:r>
              <a:rPr lang="ru-RU" altLang="de-DE" sz="2800" dirty="0">
                <a:latin typeface="Times New Roman" panose="02020603050405020304" pitchFamily="18" charset="0"/>
              </a:rPr>
              <a:t>как раз сегодня</a:t>
            </a:r>
            <a:r>
              <a:rPr lang="cs-CZ" altLang="de-DE" sz="2800" dirty="0">
                <a:latin typeface="Times New Roman" panose="02020603050405020304" pitchFamily="18" charset="0"/>
              </a:rPr>
              <a:t>) </a:t>
            </a:r>
            <a:r>
              <a:rPr lang="ru-RU" altLang="de-DE" sz="2800" dirty="0">
                <a:latin typeface="Times New Roman" panose="02020603050405020304" pitchFamily="18" charset="0"/>
              </a:rPr>
              <a:t>конечно задать вопрос, в какой степени такие сочетания появляются в текстах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Е. А. Земская утверждает, что у определенных существительных – конкретно у разговорных уменьшительных типа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сахар</a:t>
            </a:r>
            <a:r>
              <a:rPr lang="de-DE" altLang="de-DE" sz="2800" i="1" dirty="0" err="1">
                <a:latin typeface="Times New Roman" panose="02020603050405020304" pitchFamily="18" charset="0"/>
              </a:rPr>
              <a:t>ó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к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ча</a:t>
            </a:r>
            <a:r>
              <a:rPr lang="ru-RU" altLang="de-DE" sz="2800" i="1" dirty="0">
                <a:latin typeface="Times New Roman" panose="02020603050405020304" pitchFamily="18" charset="0"/>
              </a:rPr>
              <a:t>ё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к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кофе</a:t>
            </a:r>
            <a:r>
              <a:rPr lang="ru-RU" altLang="de-DE" sz="2800" i="1" dirty="0">
                <a:latin typeface="Times New Roman" panose="02020603050405020304" pitchFamily="18" charset="0"/>
              </a:rPr>
              <a:t>ё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к</a:t>
            </a:r>
            <a:r>
              <a:rPr lang="ru-RU" altLang="de-DE" sz="2800" i="1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– нельзя в сочетании с глаголом (родительный с партитивным значением стоит в оппозиции к винительному падежу) заменить форму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 </a:t>
            </a:r>
            <a:r>
              <a:rPr lang="ru-RU" altLang="de-DE" sz="2800" dirty="0">
                <a:latin typeface="Times New Roman" panose="02020603050405020304" pitchFamily="18" charset="0"/>
              </a:rPr>
              <a:t>формой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а/я</a:t>
            </a:r>
            <a:r>
              <a:rPr lang="ru-RU" altLang="de-DE" sz="2800" dirty="0">
                <a:latin typeface="Times New Roman" panose="02020603050405020304" pitchFamily="18" charset="0"/>
              </a:rPr>
              <a:t>: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cs-CZ" altLang="de-DE" sz="2800" i="1" dirty="0" err="1">
                <a:latin typeface="Times New Roman" panose="02020603050405020304" pitchFamily="18" charset="0"/>
              </a:rPr>
              <a:t>Сахарку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бросить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тебе</a:t>
            </a:r>
            <a:r>
              <a:rPr lang="cs-CZ" altLang="de-DE" sz="2800" i="1" dirty="0">
                <a:latin typeface="Times New Roman" panose="02020603050405020304" pitchFamily="18" charset="0"/>
              </a:rPr>
              <a:t>?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Чайку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выпьешь</a:t>
            </a:r>
            <a:r>
              <a:rPr lang="cs-CZ" altLang="de-DE" sz="2800" i="1" dirty="0">
                <a:latin typeface="Times New Roman" panose="02020603050405020304" pitchFamily="18" charset="0"/>
              </a:rPr>
              <a:t>?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Кофейку</a:t>
            </a:r>
            <a:r>
              <a:rPr lang="cs-CZ" altLang="de-DE" sz="2800" i="1" dirty="0">
                <a:latin typeface="Times New Roman" panose="02020603050405020304" pitchFamily="18" charset="0"/>
              </a:rPr>
              <a:t> 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налить</a:t>
            </a:r>
            <a:r>
              <a:rPr lang="cs-CZ" altLang="de-DE" sz="2800" i="1" dirty="0">
                <a:latin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49468978-932D-CBEE-C2CD-663DC68F1CC7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15900" y="179388"/>
            <a:ext cx="9720263" cy="7380287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Таким образом она постулирует существование контекстов, в которых является «второй родительный» облигаторным, а 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облигаторность</a:t>
            </a:r>
            <a:r>
              <a:rPr lang="ru-RU" altLang="de-DE" sz="2800" dirty="0">
                <a:latin typeface="Times New Roman" panose="02020603050405020304" pitchFamily="18" charset="0"/>
              </a:rPr>
              <a:t> типичное предположение для признания конструкции грамматической категорией (ср. вид или время глагола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итп</a:t>
            </a:r>
            <a:r>
              <a:rPr lang="ru-RU" altLang="de-DE" sz="2800" dirty="0">
                <a:latin typeface="Times New Roman" panose="02020603050405020304" pitchFamily="18" charset="0"/>
              </a:rPr>
              <a:t>.)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Но не все носители языка согласны, хотя известно (и в литературе часто повторяется), что «второй родительный»  на самом деле очень часто образуют уменьшительные существительные: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«Вполне продуктивными являются эти формы также у слов с вещественным значением, образованных при помощи ласкательно-уменьшительного суффикса -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óк</a:t>
            </a:r>
            <a:r>
              <a:rPr lang="ru-RU" altLang="de-DE" sz="2800" i="1" dirty="0">
                <a:latin typeface="Times New Roman" panose="02020603050405020304" pitchFamily="18" charset="0"/>
              </a:rPr>
              <a:t>, -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ёк</a:t>
            </a:r>
            <a:r>
              <a:rPr lang="ru-RU" altLang="de-DE" sz="2800" i="1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 -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ец</a:t>
            </a:r>
            <a:r>
              <a:rPr lang="ru-RU" altLang="de-DE" sz="2800" dirty="0">
                <a:latin typeface="Times New Roman" panose="02020603050405020304" pitchFamily="18" charset="0"/>
              </a:rPr>
              <a:t>: </a:t>
            </a:r>
            <a:r>
              <a:rPr lang="ru-RU" altLang="de-DE" sz="2800" i="1" dirty="0">
                <a:latin typeface="Times New Roman" panose="02020603050405020304" pitchFamily="18" charset="0"/>
              </a:rPr>
              <a:t>съесть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лучк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ý</a:t>
            </a:r>
            <a:r>
              <a:rPr lang="cs-CZ" altLang="de-DE" sz="2800" i="1" dirty="0">
                <a:latin typeface="Times New Roman" panose="02020603050405020304" pitchFamily="18" charset="0"/>
              </a:rPr>
              <a:t>, </a:t>
            </a:r>
            <a:r>
              <a:rPr lang="ru-RU" altLang="de-DE" sz="2800" i="1" dirty="0">
                <a:latin typeface="Times New Roman" panose="02020603050405020304" pitchFamily="18" charset="0"/>
              </a:rPr>
              <a:t>дайте мне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огоньк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ý</a:t>
            </a:r>
            <a:r>
              <a:rPr lang="ru-RU" altLang="de-DE" sz="2800" i="1" dirty="0">
                <a:latin typeface="Times New Roman" panose="02020603050405020304" pitchFamily="18" charset="0"/>
              </a:rPr>
              <a:t>, принести </a:t>
            </a:r>
            <a:r>
              <a:rPr lang="ru-RU" altLang="de-DE" sz="2800" i="1" dirty="0" err="1">
                <a:latin typeface="Times New Roman" panose="02020603050405020304" pitchFamily="18" charset="0"/>
              </a:rPr>
              <a:t>табачк</a:t>
            </a:r>
            <a:r>
              <a:rPr lang="cs-CZ" altLang="de-DE" sz="2800" i="1" dirty="0" err="1">
                <a:latin typeface="Times New Roman" panose="02020603050405020304" pitchFamily="18" charset="0"/>
              </a:rPr>
              <a:t>ý</a:t>
            </a:r>
            <a:r>
              <a:rPr lang="ru-RU" altLang="de-DE" sz="2800" dirty="0">
                <a:latin typeface="Times New Roman" panose="02020603050405020304" pitchFamily="18" charset="0"/>
              </a:rPr>
              <a:t>» (Исаченко 1965, 116)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Продуктивность – еще один часто используемый критерий при попытках определить статус языковой единицы в системе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Rectangle 1">
            <a:extLst>
              <a:ext uri="{FF2B5EF4-FFF2-40B4-BE49-F238E27FC236}">
                <a16:creationId xmlns:a16="http://schemas.microsoft.com/office/drawing/2014/main" id="{FA48F15F-F781-CECE-4351-76EE4033018D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215900" y="179388"/>
            <a:ext cx="9720263" cy="7380287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Но и здесь можно конечно сегодня задать вопрос, действительно ли «второй родительный» вполне продуктивный, хотя в группе уменьшительных существительных с данными суффиксами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endParaRPr lang="ru-RU" altLang="de-DE" sz="2800" dirty="0">
              <a:latin typeface="Times New Roman" panose="02020603050405020304" pitchFamily="18" charset="0"/>
            </a:endParaRP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С формальной точки зрения «второй родительный» всегда отвечает дательному падежу данных существительных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Окончание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имеет разговорный оттенок: «Как видно, основной сферой употребления род. падежа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у, -ю </a:t>
            </a:r>
            <a:r>
              <a:rPr lang="ru-RU" altLang="de-DE" sz="2800" dirty="0">
                <a:latin typeface="Times New Roman" panose="02020603050405020304" pitchFamily="18" charset="0"/>
              </a:rPr>
              <a:t>является речь </a:t>
            </a:r>
            <a:r>
              <a:rPr lang="ru-RU" altLang="de-DE" sz="2800" spc="100" dirty="0">
                <a:latin typeface="Times New Roman" panose="02020603050405020304" pitchFamily="18" charset="0"/>
              </a:rPr>
              <a:t>разговорная</a:t>
            </a:r>
            <a:r>
              <a:rPr lang="ru-RU" altLang="de-DE" sz="2800" dirty="0">
                <a:latin typeface="Times New Roman" panose="02020603050405020304" pitchFamily="18" charset="0"/>
              </a:rPr>
              <a:t>» (Исаченко 1965, 120)</a:t>
            </a: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endParaRPr lang="cs-CZ" altLang="de-DE" sz="2800" dirty="0">
              <a:latin typeface="Times New Roman" panose="02020603050405020304" pitchFamily="18" charset="0"/>
            </a:endParaRP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  <a:tab pos="94107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Классическое описание состояния в первой половине </a:t>
            </a:r>
            <a:r>
              <a:rPr lang="cs-CZ" altLang="de-DE" sz="2800" dirty="0">
                <a:latin typeface="Times New Roman" panose="02020603050405020304" pitchFamily="18" charset="0"/>
              </a:rPr>
              <a:t>XX</a:t>
            </a:r>
            <a:r>
              <a:rPr lang="ru-RU" altLang="de-DE" sz="2800" dirty="0">
                <a:latin typeface="Times New Roman" panose="02020603050405020304" pitchFamily="18" charset="0"/>
              </a:rPr>
              <a:t> в. мы находим напр. у Виноградова: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1">
            <a:extLst>
              <a:ext uri="{FF2B5EF4-FFF2-40B4-BE49-F238E27FC236}">
                <a16:creationId xmlns:a16="http://schemas.microsoft.com/office/drawing/2014/main" id="{9B5F4705-9A2C-664F-8874-2EC46B8C1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44463"/>
            <a:ext cx="9575800" cy="7272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Rectangle 1">
            <a:extLst>
              <a:ext uri="{FF2B5EF4-FFF2-40B4-BE49-F238E27FC236}">
                <a16:creationId xmlns:a16="http://schemas.microsoft.com/office/drawing/2014/main" id="{AF655CD8-0813-DFA3-090A-B9EA29E70983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360363" y="215900"/>
            <a:ext cx="8783637" cy="6983413"/>
          </a:xfrm>
        </p:spPr>
        <p:txBody>
          <a:bodyPr tIns="24840" anchor="t"/>
          <a:lstStyle/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Ядро состоит из вещественных существительных, употребляемых в значение </a:t>
            </a:r>
            <a:r>
              <a:rPr lang="ru-RU" altLang="de-DE" sz="2800" dirty="0" err="1">
                <a:latin typeface="Times New Roman" panose="02020603050405020304" pitchFamily="18" charset="0"/>
              </a:rPr>
              <a:t>партитива</a:t>
            </a:r>
            <a:endParaRPr lang="ru-RU" altLang="de-DE" sz="2800" dirty="0">
              <a:latin typeface="Times New Roman" panose="02020603050405020304" pitchFamily="18" charset="0"/>
            </a:endParaRP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Кроме того можно наблюдать окончание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с некоторыми собирательными существительными (прежде всего </a:t>
            </a:r>
            <a:r>
              <a:rPr lang="ru-RU" altLang="de-DE" sz="2800" i="1" dirty="0">
                <a:latin typeface="Times New Roman" panose="02020603050405020304" pitchFamily="18" charset="0"/>
              </a:rPr>
              <a:t>народ</a:t>
            </a:r>
            <a:r>
              <a:rPr lang="ru-RU" altLang="de-DE" sz="2800" dirty="0">
                <a:latin typeface="Times New Roman" panose="02020603050405020304" pitchFamily="18" charset="0"/>
              </a:rPr>
              <a:t>)</a:t>
            </a:r>
            <a:endParaRPr lang="cs-CZ" altLang="de-DE" sz="2800" dirty="0">
              <a:latin typeface="Times New Roman" panose="02020603050405020304" pitchFamily="18" charset="0"/>
            </a:endParaRP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И некоторые отвлеченные существительные образуют род. п. на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</a:t>
            </a:r>
            <a:endParaRPr lang="ru-RU" altLang="de-DE" sz="2800" dirty="0">
              <a:latin typeface="Times New Roman" panose="02020603050405020304" pitchFamily="18" charset="0"/>
            </a:endParaRPr>
          </a:p>
          <a:p>
            <a:pPr marL="427038" indent="-322263" algn="l" eaLnBrk="1">
              <a:spcAft>
                <a:spcPts val="1425"/>
              </a:spcAft>
              <a:buSzPct val="45000"/>
              <a:buFont typeface="Wingdings" pitchFamily="2" charset="2"/>
              <a:buChar char=""/>
              <a:tabLst>
                <a:tab pos="427038" algn="l"/>
                <a:tab pos="531813" algn="l"/>
                <a:tab pos="981075" algn="l"/>
                <a:tab pos="1430338" algn="l"/>
                <a:tab pos="1879600" algn="l"/>
                <a:tab pos="2328863" algn="l"/>
                <a:tab pos="2778125" algn="l"/>
                <a:tab pos="3227388" algn="l"/>
                <a:tab pos="3676650" algn="l"/>
                <a:tab pos="4125913" algn="l"/>
                <a:tab pos="4575175" algn="l"/>
                <a:tab pos="5024438" algn="l"/>
                <a:tab pos="5473700" algn="l"/>
                <a:tab pos="5922963" algn="l"/>
                <a:tab pos="6372225" algn="l"/>
                <a:tab pos="6821488" algn="l"/>
                <a:tab pos="7270750" algn="l"/>
                <a:tab pos="7720013" algn="l"/>
                <a:tab pos="8169275" algn="l"/>
                <a:tab pos="8618538" algn="l"/>
                <a:tab pos="9067800" algn="l"/>
              </a:tabLst>
              <a:defRPr/>
            </a:pPr>
            <a:r>
              <a:rPr lang="ru-RU" altLang="de-DE" sz="2800" dirty="0">
                <a:latin typeface="Times New Roman" panose="02020603050405020304" pitchFamily="18" charset="0"/>
              </a:rPr>
              <a:t>Некоторые</a:t>
            </a:r>
            <a:r>
              <a:rPr lang="cs-CZ" altLang="de-DE" sz="2800" dirty="0">
                <a:latin typeface="Times New Roman" panose="02020603050405020304" pitchFamily="18" charset="0"/>
              </a:rPr>
              <a:t> </a:t>
            </a:r>
            <a:r>
              <a:rPr lang="ru-RU" altLang="de-DE" sz="2800" dirty="0">
                <a:latin typeface="Times New Roman" panose="02020603050405020304" pitchFamily="18" charset="0"/>
              </a:rPr>
              <a:t>существительные с конкретным значением имеют окончание -</a:t>
            </a:r>
            <a:r>
              <a:rPr lang="ru-RU" altLang="de-DE" sz="2800" i="1" dirty="0">
                <a:latin typeface="Times New Roman" panose="02020603050405020304" pitchFamily="18" charset="0"/>
              </a:rPr>
              <a:t>у/ю</a:t>
            </a:r>
            <a:r>
              <a:rPr lang="ru-RU" altLang="de-DE" sz="2800" dirty="0">
                <a:latin typeface="Times New Roman" panose="02020603050405020304" pitchFamily="18" charset="0"/>
              </a:rPr>
              <a:t> с определенными предлогами или вообще во фразеологических сочетаниях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Design">
  <a:themeElements>
    <a:clrScheme name="Office-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-Design">
      <a:majorFont>
        <a:latin typeface="Arial"/>
        <a:ea typeface="ＭＳ Ｐゴシック"/>
        <a:cs typeface="Arial Unicode MS"/>
      </a:majorFont>
      <a:minorFont>
        <a:latin typeface="Arial"/>
        <a:ea typeface="ＭＳ Ｐゴシック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18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Arial Unicode MS" charset="0"/>
          </a:defRPr>
        </a:defPPr>
      </a:lstStyle>
    </a:lnDef>
  </a:objectDefaults>
  <a:extraClrSchemeLst>
    <a:extraClrScheme>
      <a:clrScheme name="Office-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-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-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3094</Words>
  <Application>Microsoft Macintosh PowerPoint</Application>
  <PresentationFormat>Benutzerdefiniert</PresentationFormat>
  <Paragraphs>127</Paragraphs>
  <Slides>34</Slides>
  <Notes>34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34</vt:i4>
      </vt:variant>
    </vt:vector>
  </HeadingPairs>
  <TitlesOfParts>
    <vt:vector size="38" baseType="lpstr">
      <vt:lpstr>Arial</vt:lpstr>
      <vt:lpstr>Times New Roman</vt:lpstr>
      <vt:lpstr>Wingdings</vt:lpstr>
      <vt:lpstr>Office-Design</vt:lpstr>
      <vt:lpstr>Актуальные аспекты развития современного русского языка I</vt:lpstr>
      <vt:lpstr>Актуальные процессы морфологии: сущест-вительное I (род. и пред. п. ед. ч. м. р. на -у/ю)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Эксцерпция поваренных книг</vt:lpstr>
      <vt:lpstr>PowerPoint-Präsentation</vt:lpstr>
      <vt:lpstr>PowerPoint-Präsentation</vt:lpstr>
      <vt:lpstr>Результаты анкетного опроса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Aktuální otázky gramatické struktury ruštiny</dc:title>
  <dc:creator>Markus Giger</dc:creator>
  <cp:lastModifiedBy>Markus Giger</cp:lastModifiedBy>
  <cp:revision>233</cp:revision>
  <cp:lastPrinted>1601-01-01T00:00:00Z</cp:lastPrinted>
  <dcterms:created xsi:type="dcterms:W3CDTF">2012-10-11T18:59:19Z</dcterms:created>
  <dcterms:modified xsi:type="dcterms:W3CDTF">2023-10-13T18:36:40Z</dcterms:modified>
</cp:coreProperties>
</file>