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0" r:id="rId1"/>
  </p:sldMasterIdLst>
  <p:sldIdLst>
    <p:sldId id="256" r:id="rId2"/>
    <p:sldId id="258" r:id="rId3"/>
    <p:sldId id="257" r:id="rId4"/>
    <p:sldId id="262" r:id="rId5"/>
    <p:sldId id="259" r:id="rId6"/>
    <p:sldId id="263" r:id="rId7"/>
    <p:sldId id="260" r:id="rId8"/>
    <p:sldId id="261" r:id="rId9"/>
    <p:sldId id="265" r:id="rId10"/>
    <p:sldId id="266" r:id="rId11"/>
    <p:sldId id="268" r:id="rId12"/>
    <p:sldId id="272" r:id="rId13"/>
    <p:sldId id="273" r:id="rId14"/>
    <p:sldId id="274" r:id="rId15"/>
    <p:sldId id="269" r:id="rId16"/>
    <p:sldId id="275" r:id="rId17"/>
    <p:sldId id="277" r:id="rId18"/>
    <p:sldId id="279" r:id="rId19"/>
    <p:sldId id="278" r:id="rId20"/>
    <p:sldId id="270" r:id="rId21"/>
    <p:sldId id="267" r:id="rId22"/>
    <p:sldId id="27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0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932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5949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934740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3413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6024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4634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225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5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45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4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1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8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7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7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8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28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192107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Teorie osobnosti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													Hana Valentová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261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cs-CZ" b="1" dirty="0" smtClean="0"/>
              <a:t> S. FREUD A PSYCHOANALÝZA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Psychoanalytická metoda</a:t>
            </a:r>
          </a:p>
          <a:p>
            <a:pPr marL="0" indent="0">
              <a:buNone/>
            </a:pPr>
            <a:r>
              <a:rPr lang="cs-CZ" dirty="0" smtClean="0"/>
              <a:t>„  </a:t>
            </a:r>
            <a:r>
              <a:rPr lang="cs-CZ" dirty="0" err="1" smtClean="0"/>
              <a:t>psychoanalytiké</a:t>
            </a:r>
            <a:r>
              <a:rPr lang="cs-CZ" dirty="0" smtClean="0"/>
              <a:t> metodě se neděje nic </a:t>
            </a:r>
            <a:r>
              <a:rPr lang="cs-CZ" dirty="0" err="1" smtClean="0"/>
              <a:t>jivého</a:t>
            </a:r>
            <a:r>
              <a:rPr lang="cs-CZ" dirty="0" smtClean="0"/>
              <a:t>, než výměna slov mezi </a:t>
            </a:r>
            <a:r>
              <a:rPr lang="cs-CZ" dirty="0" err="1" smtClean="0"/>
              <a:t>analysovaným</a:t>
            </a:r>
            <a:r>
              <a:rPr lang="cs-CZ" dirty="0" smtClean="0"/>
              <a:t> a lékařem“ (F, 1916)</a:t>
            </a:r>
          </a:p>
          <a:p>
            <a:pPr marL="0" indent="0">
              <a:buNone/>
            </a:pPr>
            <a:r>
              <a:rPr lang="cs-CZ" dirty="0" smtClean="0"/>
              <a:t>1902- Ve </a:t>
            </a:r>
            <a:r>
              <a:rPr lang="cs-CZ" dirty="0"/>
              <a:t>V</a:t>
            </a:r>
            <a:r>
              <a:rPr lang="cs-CZ" dirty="0" smtClean="0"/>
              <a:t>ídni PA kruh</a:t>
            </a:r>
          </a:p>
          <a:p>
            <a:pPr marL="0" indent="0">
              <a:buNone/>
            </a:pPr>
            <a:r>
              <a:rPr lang="cs-CZ" dirty="0" smtClean="0"/>
              <a:t>1909 PA společnost v Berlíně</a:t>
            </a:r>
            <a:endParaRPr lang="cs-CZ" dirty="0"/>
          </a:p>
          <a:p>
            <a:r>
              <a:rPr lang="cs-CZ" dirty="0" smtClean="0"/>
              <a:t>Volné asociace </a:t>
            </a:r>
          </a:p>
          <a:p>
            <a:r>
              <a:rPr lang="cs-CZ" dirty="0" smtClean="0"/>
              <a:t>Práce se sny</a:t>
            </a:r>
          </a:p>
          <a:p>
            <a:r>
              <a:rPr lang="cs-CZ" dirty="0" smtClean="0"/>
              <a:t>Interpretace</a:t>
            </a:r>
          </a:p>
          <a:p>
            <a:r>
              <a:rPr lang="cs-CZ" dirty="0" smtClean="0"/>
              <a:t>Přenos a protipřenos</a:t>
            </a:r>
          </a:p>
          <a:p>
            <a:r>
              <a:rPr lang="cs-CZ" dirty="0" smtClean="0"/>
              <a:t>Práce s odporem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77" y="3153047"/>
            <a:ext cx="6339840" cy="33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22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154" y="1853248"/>
            <a:ext cx="6487886" cy="430371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HLUBINNÉ TEORIE</a:t>
            </a:r>
            <a:r>
              <a:rPr lang="cs-CZ" b="1" dirty="0" smtClean="0"/>
              <a:t>: S. FREUD A PSYCHOANALÝZA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7350" y="2052918"/>
            <a:ext cx="9492504" cy="419548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Studium snů, </a:t>
            </a:r>
            <a:r>
              <a:rPr lang="cs-CZ" dirty="0" err="1" smtClean="0"/>
              <a:t>chybých</a:t>
            </a:r>
            <a:r>
              <a:rPr lang="cs-CZ" dirty="0" smtClean="0"/>
              <a:t> výkonů, vtipu, neurotických projevů</a:t>
            </a:r>
          </a:p>
          <a:p>
            <a:r>
              <a:rPr lang="cs-CZ" dirty="0" smtClean="0"/>
              <a:t>TOPOGRAFICKÝ MODEL</a:t>
            </a:r>
          </a:p>
          <a:p>
            <a:pPr marL="0" indent="0">
              <a:buNone/>
            </a:pPr>
            <a:r>
              <a:rPr lang="cs-CZ" dirty="0" smtClean="0"/>
              <a:t> - zachycuje úrovně psychického života</a:t>
            </a:r>
          </a:p>
          <a:p>
            <a:pPr marL="457200" indent="-457200">
              <a:buAutoNum type="arabicParenR"/>
            </a:pPr>
            <a:r>
              <a:rPr lang="cs-CZ" dirty="0" smtClean="0"/>
              <a:t>Vědomá</a:t>
            </a:r>
          </a:p>
          <a:p>
            <a:pPr marL="457200" indent="-457200">
              <a:buAutoNum type="arabicParenR"/>
            </a:pPr>
            <a:r>
              <a:rPr lang="cs-CZ" dirty="0" smtClean="0"/>
              <a:t>Nevědomá: předvědomí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vlastní nevědomí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Censory: zabraňují tomu, aby se myšlenky, afekty dostaly výše a vyvolávaly úzkost</a:t>
            </a:r>
          </a:p>
          <a:p>
            <a:pPr marL="0" indent="0">
              <a:buNone/>
            </a:pPr>
            <a:r>
              <a:rPr lang="cs-CZ" dirty="0" smtClean="0"/>
              <a:t>Kdy mohou proniknout? Oklamou censor, počkají na útlum </a:t>
            </a:r>
            <a:r>
              <a:rPr lang="cs-CZ" dirty="0" smtClean="0"/>
              <a:t>, zamaskují se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287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130" y="400466"/>
            <a:ext cx="9404723" cy="1400530"/>
          </a:xfrm>
          <a:solidFill>
            <a:schemeClr val="bg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cs-CZ" b="1" dirty="0" smtClean="0"/>
              <a:t> S. FREUD A </a:t>
            </a:r>
            <a:r>
              <a:rPr lang="cs-CZ" b="1" dirty="0" smtClean="0"/>
              <a:t>PSYCHOANALÝZA</a:t>
            </a:r>
            <a:br>
              <a:rPr lang="cs-CZ" b="1" dirty="0" smtClean="0"/>
            </a:br>
            <a:r>
              <a:rPr lang="cs-CZ" sz="2400" b="1" dirty="0" smtClean="0"/>
              <a:t>TOPOGRAFICKÝ MODEL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9337" y="1800996"/>
            <a:ext cx="11739153" cy="50570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Vědomí</a:t>
            </a:r>
          </a:p>
          <a:p>
            <a:pPr>
              <a:buFontTx/>
              <a:buChar char="-"/>
            </a:pPr>
            <a:r>
              <a:rPr lang="cs-CZ" dirty="0" smtClean="0"/>
              <a:t>Nejméně významné a rozsáhlé </a:t>
            </a:r>
          </a:p>
          <a:p>
            <a:pPr>
              <a:buFontTx/>
              <a:buChar char="-"/>
            </a:pPr>
            <a:r>
              <a:rPr lang="cs-CZ" dirty="0" smtClean="0"/>
              <a:t>To, co vstupuje do mysli, promýšlíme </a:t>
            </a:r>
          </a:p>
          <a:p>
            <a:pPr>
              <a:buFontTx/>
              <a:buChar char="-"/>
            </a:pPr>
            <a:r>
              <a:rPr lang="cs-CZ" dirty="0" smtClean="0"/>
              <a:t>Akruální vědomí (úžina vědomí)</a:t>
            </a:r>
          </a:p>
          <a:p>
            <a:pPr marL="0" indent="0">
              <a:buNone/>
            </a:pPr>
            <a:r>
              <a:rPr lang="cs-CZ" b="1" dirty="0" smtClean="0"/>
              <a:t>Předvědomí</a:t>
            </a:r>
          </a:p>
          <a:p>
            <a:pPr>
              <a:buFontTx/>
              <a:buChar char="-"/>
            </a:pPr>
            <a:r>
              <a:rPr lang="cs-CZ" dirty="0" smtClean="0"/>
              <a:t>vše, co jsme schopni si vybavit (vzpomínky, myšlenky)</a:t>
            </a:r>
          </a:p>
          <a:p>
            <a:pPr>
              <a:buFontTx/>
              <a:buChar char="-"/>
            </a:pPr>
            <a:r>
              <a:rPr lang="cs-CZ" dirty="0" smtClean="0"/>
              <a:t>Odpočívadlo na cestě tam a zpátky</a:t>
            </a:r>
          </a:p>
          <a:p>
            <a:pPr>
              <a:buFontTx/>
              <a:buChar char="-"/>
            </a:pPr>
            <a:r>
              <a:rPr lang="cs-CZ" dirty="0" smtClean="0"/>
              <a:t>Ochraňuje vědomí</a:t>
            </a:r>
          </a:p>
          <a:p>
            <a:pPr marL="0" indent="0">
              <a:buNone/>
            </a:pPr>
            <a:r>
              <a:rPr lang="cs-CZ" b="1" dirty="0" smtClean="0"/>
              <a:t>Nevědomí </a:t>
            </a:r>
          </a:p>
          <a:p>
            <a:pPr>
              <a:buFontTx/>
              <a:buChar char="-"/>
            </a:pPr>
            <a:r>
              <a:rPr lang="cs-CZ" dirty="0" smtClean="0"/>
              <a:t>Nejrobustnější (motiv zavřených komnat)</a:t>
            </a:r>
          </a:p>
          <a:p>
            <a:pPr>
              <a:buFontTx/>
              <a:buChar char="-"/>
            </a:pPr>
            <a:r>
              <a:rPr lang="cs-CZ" dirty="0" smtClean="0"/>
              <a:t>To, co je vytěsněno z vědomí (mravní rozpor, trapné) – psychická bariéra brání návratu, ale ony patří ke mně, derou se do vědomí </a:t>
            </a:r>
          </a:p>
          <a:p>
            <a:pPr>
              <a:buFontTx/>
              <a:buChar char="-"/>
            </a:pPr>
            <a:r>
              <a:rPr lang="cs-CZ" dirty="0" smtClean="0"/>
              <a:t>Silný vliv na chování člověka</a:t>
            </a:r>
          </a:p>
          <a:p>
            <a:pPr>
              <a:buFontTx/>
              <a:buChar char="-"/>
            </a:pPr>
            <a:r>
              <a:rPr lang="cs-CZ" dirty="0" smtClean="0"/>
              <a:t>Je sem vpisováno, silné a aktivní</a:t>
            </a:r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Leibnitz</a:t>
            </a:r>
            <a:r>
              <a:rPr lang="cs-CZ" dirty="0" smtClean="0"/>
              <a:t> x Freud)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57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149" y="1800996"/>
            <a:ext cx="6862354" cy="359831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10049853" cy="1389644"/>
          </a:xfrm>
          <a:solidFill>
            <a:schemeClr val="bg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cs-CZ" b="1" dirty="0" smtClean="0"/>
              <a:t> S. FREUD A </a:t>
            </a:r>
            <a:r>
              <a:rPr lang="cs-CZ" b="1" dirty="0" smtClean="0"/>
              <a:t>PSYCHOANALÝZA</a:t>
            </a:r>
            <a:br>
              <a:rPr lang="cs-CZ" b="1" dirty="0" smtClean="0"/>
            </a:br>
            <a:r>
              <a:rPr lang="cs-CZ" b="1" dirty="0" smtClean="0">
                <a:solidFill>
                  <a:srgbClr val="FFC000"/>
                </a:solidFill>
              </a:rPr>
              <a:t>CHYBNÉ VÝKONY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5130" y="2212348"/>
            <a:ext cx="9404723" cy="46804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 </a:t>
            </a:r>
            <a:r>
              <a:rPr lang="cs-CZ" b="1" dirty="0" smtClean="0">
                <a:solidFill>
                  <a:schemeClr val="bg1"/>
                </a:solidFill>
              </a:rPr>
              <a:t>Chybné výkony mají smysl a ukazují, jak se smysl z jejich okolností vyvodí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/>
              <a:t>Na pohled drobnosti</a:t>
            </a:r>
          </a:p>
          <a:p>
            <a:r>
              <a:rPr lang="cs-CZ" b="1" dirty="0" smtClean="0"/>
              <a:t>PŘE – </a:t>
            </a:r>
            <a:r>
              <a:rPr lang="cs-CZ" b="1" dirty="0" err="1" smtClean="0"/>
              <a:t>řeknutí</a:t>
            </a:r>
            <a:endParaRPr lang="cs-CZ" b="1" dirty="0" smtClean="0"/>
          </a:p>
          <a:p>
            <a:r>
              <a:rPr lang="cs-CZ" b="1" dirty="0"/>
              <a:t>PŘE – </a:t>
            </a:r>
            <a:r>
              <a:rPr lang="cs-CZ" b="1" dirty="0" err="1" smtClean="0"/>
              <a:t>psání</a:t>
            </a:r>
            <a:endParaRPr lang="cs-CZ" b="1" dirty="0"/>
          </a:p>
          <a:p>
            <a:r>
              <a:rPr lang="cs-CZ" b="1" dirty="0" smtClean="0"/>
              <a:t>Chybné čtení</a:t>
            </a:r>
          </a:p>
          <a:p>
            <a:r>
              <a:rPr lang="cs-CZ" b="1" dirty="0" smtClean="0"/>
              <a:t>Zapomenutí</a:t>
            </a:r>
          </a:p>
          <a:p>
            <a:r>
              <a:rPr lang="cs-CZ" b="1" dirty="0" smtClean="0"/>
              <a:t>Založení</a:t>
            </a:r>
          </a:p>
          <a:p>
            <a:pPr marL="0" indent="0">
              <a:buNone/>
            </a:pPr>
            <a:r>
              <a:rPr lang="cs-CZ" dirty="0" smtClean="0"/>
              <a:t>Vysvětlení:</a:t>
            </a:r>
          </a:p>
          <a:p>
            <a:pPr marL="457200" indent="-457200">
              <a:buAutoNum type="arabicParenR"/>
            </a:pPr>
            <a:r>
              <a:rPr lang="cs-CZ" dirty="0" smtClean="0"/>
              <a:t>únava, nemoc, rozčilení, upoutání pozornosti na něco jiného </a:t>
            </a:r>
          </a:p>
          <a:p>
            <a:pPr marL="457200" indent="-457200">
              <a:buAutoNum type="arabicParenR"/>
            </a:pPr>
            <a:r>
              <a:rPr lang="cs-CZ" dirty="0" smtClean="0"/>
              <a:t>Srážka konfliktních sil: vědomý plán činnosti X nevědomá motivace, potlačený úmyslu</a:t>
            </a:r>
          </a:p>
          <a:p>
            <a:pPr marL="0" indent="0">
              <a:buNone/>
            </a:pPr>
            <a:r>
              <a:rPr lang="cs-CZ" dirty="0" smtClean="0"/>
              <a:t>Výklad ale komplikovanější (zapomenutí schůzky – osoba? Místo?)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708" y="23948"/>
            <a:ext cx="3039291" cy="17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81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363" y="3483428"/>
            <a:ext cx="4419983" cy="33745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"/>
            <a:ext cx="12120346" cy="1306286"/>
          </a:xfrm>
          <a:solidFill>
            <a:schemeClr val="bg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cs-CZ" b="1" dirty="0" smtClean="0"/>
              <a:t> S. FREUD A </a:t>
            </a:r>
            <a:r>
              <a:rPr lang="cs-CZ" b="1" dirty="0" smtClean="0"/>
              <a:t>PSYCHOANALÝZA</a:t>
            </a:r>
            <a:br>
              <a:rPr lang="cs-CZ" b="1" dirty="0" smtClean="0"/>
            </a:br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  <a:t>SEN </a:t>
            </a:r>
            <a:endParaRPr lang="cs-CZ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35500"/>
            <a:ext cx="11088688" cy="4195481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opomíjený, vyskytuje se u všech – zdravý/nemocný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chemeClr val="bg1"/>
                </a:solidFill>
              </a:rPr>
              <a:t>„člověk, jež snil, přece ví, co jeho sen znamená, jenomže neví, že to ví, a proto si myslí, že to neví“ 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chemeClr val="bg1"/>
                </a:solidFill>
              </a:rPr>
              <a:t>„ sen jako celek je znetvořenou náhradou za něco jiného, nevědomého a úkolem snu je najít toto nevědomé“</a:t>
            </a:r>
          </a:p>
          <a:p>
            <a:pPr>
              <a:buFontTx/>
              <a:buChar char="-"/>
            </a:pPr>
            <a:r>
              <a:rPr lang="cs-CZ" dirty="0" smtClean="0"/>
              <a:t>Úkazem prodrání se nevědomého do vědomí ve skryté podobě</a:t>
            </a:r>
          </a:p>
          <a:p>
            <a:pPr>
              <a:buFontTx/>
              <a:buChar char="-"/>
            </a:pPr>
            <a:r>
              <a:rPr lang="cs-CZ" dirty="0" smtClean="0"/>
              <a:t>Splnění přání   - sny dětí X sny dospělých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m</a:t>
            </a:r>
            <a:r>
              <a:rPr lang="cs-CZ" dirty="0" smtClean="0"/>
              <a:t>anifestní X latentní obsah</a:t>
            </a:r>
          </a:p>
          <a:p>
            <a:pPr marL="0" indent="0">
              <a:buNone/>
            </a:pPr>
            <a:r>
              <a:rPr lang="cs-CZ" dirty="0" smtClean="0"/>
              <a:t>Přepracování: symbolizace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snová </a:t>
            </a:r>
            <a:r>
              <a:rPr lang="cs-CZ" dirty="0" err="1" smtClean="0"/>
              <a:t>fábule</a:t>
            </a:r>
            <a:r>
              <a:rPr lang="cs-CZ" dirty="0" smtClean="0"/>
              <a:t> (děj)</a:t>
            </a:r>
          </a:p>
          <a:p>
            <a:pPr marL="0" indent="0">
              <a:buNone/>
            </a:pPr>
            <a:r>
              <a:rPr lang="cs-CZ" dirty="0" smtClean="0"/>
              <a:t>Snová práce: regrese, zhuštění, přesun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672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06286"/>
          </a:xfrm>
          <a:solidFill>
            <a:schemeClr val="bg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cs-CZ" b="1" dirty="0" smtClean="0"/>
              <a:t> S. FREUD A </a:t>
            </a:r>
            <a:r>
              <a:rPr lang="cs-CZ" b="1" dirty="0" smtClean="0"/>
              <a:t>PSYCHOANALÝZA</a:t>
            </a:r>
            <a:br>
              <a:rPr lang="cs-CZ" b="1" dirty="0" smtClean="0"/>
            </a:br>
            <a:r>
              <a:rPr lang="cs-CZ" b="1" dirty="0" smtClean="0"/>
              <a:t> </a:t>
            </a:r>
            <a:r>
              <a:rPr lang="cs-CZ" sz="2400" dirty="0" smtClean="0"/>
              <a:t>STRUKTURÁLNÍ </a:t>
            </a:r>
            <a:r>
              <a:rPr lang="cs-CZ" sz="2400" dirty="0"/>
              <a:t>MODEL</a:t>
            </a:r>
            <a:r>
              <a:rPr lang="cs-CZ" dirty="0"/>
              <a:t/>
            </a:r>
            <a:br>
              <a:rPr lang="cs-CZ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08" y="1306286"/>
            <a:ext cx="10694125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75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06286"/>
          </a:xfrm>
          <a:solidFill>
            <a:schemeClr val="bg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cs-CZ" b="1" dirty="0" smtClean="0"/>
              <a:t> S. FREUD A </a:t>
            </a:r>
            <a:r>
              <a:rPr lang="cs-CZ" b="1" dirty="0" smtClean="0"/>
              <a:t>PSYCHOANALÝZA</a:t>
            </a:r>
            <a:br>
              <a:rPr lang="cs-CZ" b="1" dirty="0" smtClean="0"/>
            </a:br>
            <a:r>
              <a:rPr lang="cs-CZ" b="1" dirty="0" smtClean="0"/>
              <a:t> </a:t>
            </a:r>
            <a:r>
              <a:rPr lang="cs-CZ" sz="2400" dirty="0" smtClean="0"/>
              <a:t>STRUKTURÁLNÍ </a:t>
            </a:r>
            <a:r>
              <a:rPr lang="cs-CZ" sz="2400" dirty="0"/>
              <a:t>MODEL</a:t>
            </a:r>
            <a:r>
              <a:rPr lang="cs-CZ" dirty="0"/>
              <a:t/>
            </a:r>
            <a:br>
              <a:rPr lang="cs-CZ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549" y="1306286"/>
            <a:ext cx="11216639" cy="53818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Vývoj složek </a:t>
            </a:r>
          </a:p>
          <a:p>
            <a:pPr marL="0" indent="0">
              <a:buNone/>
            </a:pPr>
            <a:r>
              <a:rPr lang="cs-CZ" b="1" dirty="0" smtClean="0"/>
              <a:t>ID</a:t>
            </a:r>
          </a:p>
          <a:p>
            <a:pPr>
              <a:buFontTx/>
              <a:buChar char="-"/>
            </a:pPr>
            <a:r>
              <a:rPr lang="cs-CZ" dirty="0" smtClean="0"/>
              <a:t>Novorozenec</a:t>
            </a:r>
          </a:p>
          <a:p>
            <a:pPr>
              <a:buFontTx/>
              <a:buChar char="-"/>
            </a:pPr>
            <a:r>
              <a:rPr lang="cs-CZ" dirty="0" smtClean="0"/>
              <a:t>Řízen slastí</a:t>
            </a:r>
          </a:p>
          <a:p>
            <a:pPr marL="0" indent="0">
              <a:buNone/>
            </a:pPr>
            <a:r>
              <a:rPr lang="cs-CZ" b="1" dirty="0" smtClean="0"/>
              <a:t>EGO</a:t>
            </a:r>
          </a:p>
          <a:p>
            <a:pPr>
              <a:buFontTx/>
              <a:buChar char="-"/>
            </a:pPr>
            <a:r>
              <a:rPr lang="cs-CZ" dirty="0" smtClean="0"/>
              <a:t>Začíná si uvědomovat objekty (JÁ X NE-JÁ)</a:t>
            </a:r>
          </a:p>
          <a:p>
            <a:pPr>
              <a:buFontTx/>
              <a:buChar char="-"/>
            </a:pPr>
            <a:r>
              <a:rPr lang="cs-CZ" dirty="0" smtClean="0"/>
              <a:t>Určuje objekty (co to je, k čemu to je) – 1. Identifikace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 smtClean="0"/>
              <a:t>Kathexe</a:t>
            </a:r>
            <a:r>
              <a:rPr lang="cs-CZ" dirty="0" smtClean="0"/>
              <a:t> = přitahování (=proudění duševní energie ke zdroji uspokojení)</a:t>
            </a:r>
          </a:p>
          <a:p>
            <a:pPr marL="457200" indent="-457200">
              <a:buAutoNum type="alphaLcParenR"/>
            </a:pPr>
            <a:r>
              <a:rPr lang="cs-CZ" dirty="0" smtClean="0"/>
              <a:t>Objektová </a:t>
            </a:r>
            <a:r>
              <a:rPr lang="cs-CZ" dirty="0" err="1" smtClean="0"/>
              <a:t>kathexe</a:t>
            </a:r>
            <a:r>
              <a:rPr lang="cs-CZ" dirty="0" smtClean="0"/>
              <a:t> (činnost, osoba, věc)</a:t>
            </a:r>
          </a:p>
          <a:p>
            <a:pPr marL="0" indent="0">
              <a:buNone/>
            </a:pPr>
            <a:r>
              <a:rPr lang="cs-CZ" dirty="0" smtClean="0"/>
              <a:t>- Zdroj uspokojení vnější</a:t>
            </a:r>
          </a:p>
          <a:p>
            <a:pPr marL="457200" indent="-457200">
              <a:buAutoNum type="alphaLcParenR"/>
            </a:pPr>
            <a:r>
              <a:rPr lang="cs-CZ" dirty="0" err="1" smtClean="0"/>
              <a:t>Egokathexe</a:t>
            </a:r>
            <a:r>
              <a:rPr lang="cs-CZ" dirty="0" smtClean="0"/>
              <a:t> (sebeláska)</a:t>
            </a:r>
          </a:p>
          <a:p>
            <a:pPr>
              <a:buFontTx/>
              <a:buChar char="-"/>
            </a:pPr>
            <a:r>
              <a:rPr lang="cs-CZ" dirty="0" smtClean="0"/>
              <a:t>Zdroj uspokojení vnitřní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Já váže energii na sebe – stává se tím, kdo k slasti přivede</a:t>
            </a:r>
          </a:p>
          <a:p>
            <a:pPr marL="0" indent="0">
              <a:buNone/>
            </a:pPr>
            <a:r>
              <a:rPr lang="cs-CZ" b="1" dirty="0" smtClean="0"/>
              <a:t>SUPEREGO</a:t>
            </a:r>
          </a:p>
          <a:p>
            <a:pPr marL="0" indent="0">
              <a:buNone/>
            </a:pPr>
            <a:r>
              <a:rPr lang="cs-CZ" b="1" dirty="0" smtClean="0"/>
              <a:t>- 2. identifikace </a:t>
            </a:r>
            <a:r>
              <a:rPr lang="cs-CZ" dirty="0" smtClean="0"/>
              <a:t>(s osobou, která mu zaručí, že nebude zavržen) – úzkost a proto zvnitřnění kodexů, seberegulace</a:t>
            </a:r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  <a:p>
            <a:pPr>
              <a:buFontTx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5432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06286"/>
          </a:xfrm>
          <a:solidFill>
            <a:schemeClr val="bg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cs-CZ" b="1" dirty="0" smtClean="0"/>
              <a:t> S. FREUD A </a:t>
            </a:r>
            <a:r>
              <a:rPr lang="cs-CZ" b="1" dirty="0" smtClean="0"/>
              <a:t>PSYCHOANALÝZA</a:t>
            </a:r>
            <a:br>
              <a:rPr lang="cs-CZ" b="1" dirty="0" smtClean="0"/>
            </a:br>
            <a:r>
              <a:rPr lang="cs-CZ" b="1" dirty="0" smtClean="0"/>
              <a:t> </a:t>
            </a:r>
            <a:r>
              <a:rPr lang="cs-CZ" sz="2400" dirty="0" smtClean="0"/>
              <a:t>STRUKTURÁLNÍ </a:t>
            </a:r>
            <a:r>
              <a:rPr lang="cs-CZ" sz="2400" dirty="0"/>
              <a:t>MODEL</a:t>
            </a:r>
            <a:r>
              <a:rPr lang="cs-CZ" dirty="0"/>
              <a:t/>
            </a:r>
            <a:br>
              <a:rPr lang="cs-CZ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549" y="1306286"/>
            <a:ext cx="11216639" cy="53818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dirty="0" smtClean="0"/>
              <a:t>ID</a:t>
            </a:r>
          </a:p>
          <a:p>
            <a:pPr marL="0" indent="0">
              <a:buNone/>
            </a:pPr>
            <a:r>
              <a:rPr lang="cs-CZ" b="1" dirty="0" smtClean="0"/>
              <a:t>Jádro osobnosti, které je nevědomé</a:t>
            </a:r>
            <a:endParaRPr lang="cs-CZ" b="1" dirty="0" smtClean="0"/>
          </a:p>
          <a:p>
            <a:pPr marL="0" indent="0">
              <a:buNone/>
            </a:pPr>
            <a:r>
              <a:rPr lang="cs-CZ" dirty="0"/>
              <a:t>Princip </a:t>
            </a:r>
            <a:r>
              <a:rPr lang="cs-CZ" dirty="0" smtClean="0"/>
              <a:t>slasti</a:t>
            </a:r>
          </a:p>
          <a:p>
            <a:pPr marL="0" indent="0">
              <a:buNone/>
            </a:pPr>
            <a:r>
              <a:rPr lang="cs-CZ" dirty="0" smtClean="0"/>
              <a:t>Veškerý </a:t>
            </a:r>
            <a:r>
              <a:rPr lang="cs-CZ" dirty="0"/>
              <a:t>energetický potenciál</a:t>
            </a:r>
          </a:p>
          <a:p>
            <a:pPr marL="0" indent="0">
              <a:buNone/>
            </a:pPr>
            <a:r>
              <a:rPr lang="cs-CZ" dirty="0" smtClean="0"/>
              <a:t>Řídí se primárními procesy = slepě hledá, jak dosáhnout slasti (přání nelogická, nekompatibilní s vědomými myšlenkami)</a:t>
            </a:r>
          </a:p>
          <a:p>
            <a:pPr marL="0" indent="0">
              <a:buNone/>
            </a:pPr>
            <a:r>
              <a:rPr lang="cs-CZ" dirty="0" smtClean="0"/>
              <a:t>Pudová oblast jedince (sex. Pudy hlavně)</a:t>
            </a:r>
          </a:p>
          <a:p>
            <a:pPr marL="0" indent="0">
              <a:buNone/>
            </a:pPr>
            <a:r>
              <a:rPr lang="cs-CZ" b="1" dirty="0" smtClean="0"/>
              <a:t>EGO</a:t>
            </a:r>
          </a:p>
          <a:p>
            <a:pPr marL="0" indent="0">
              <a:buNone/>
            </a:pPr>
            <a:r>
              <a:rPr lang="cs-CZ" b="1" dirty="0" smtClean="0"/>
              <a:t>- </a:t>
            </a:r>
            <a:r>
              <a:rPr lang="cs-CZ" dirty="0" smtClean="0"/>
              <a:t>Princip reality</a:t>
            </a:r>
          </a:p>
          <a:p>
            <a:pPr marL="0" indent="0">
              <a:buNone/>
            </a:pPr>
            <a:r>
              <a:rPr lang="cs-CZ" dirty="0" smtClean="0"/>
              <a:t>Zasahuje do všech 3 vrstev</a:t>
            </a:r>
          </a:p>
          <a:p>
            <a:pPr marL="0" indent="0">
              <a:buNone/>
            </a:pPr>
            <a:r>
              <a:rPr lang="cs-CZ" dirty="0" smtClean="0"/>
              <a:t>„sluha 3 pánů“ (ID, SE, realita)</a:t>
            </a:r>
          </a:p>
          <a:p>
            <a:pPr marL="0" indent="0">
              <a:buNone/>
            </a:pPr>
            <a:r>
              <a:rPr lang="cs-CZ" b="1" dirty="0" smtClean="0"/>
              <a:t>SUPEREGO</a:t>
            </a:r>
          </a:p>
          <a:p>
            <a:pPr>
              <a:buFontTx/>
              <a:buChar char="-"/>
            </a:pPr>
            <a:r>
              <a:rPr lang="cs-CZ" dirty="0" smtClean="0"/>
              <a:t>Morální princip</a:t>
            </a:r>
          </a:p>
          <a:p>
            <a:pPr>
              <a:buFontTx/>
              <a:buChar char="-"/>
            </a:pPr>
            <a:r>
              <a:rPr lang="cs-CZ" dirty="0" smtClean="0"/>
              <a:t>Částečně vědomé i nevědomé</a:t>
            </a:r>
          </a:p>
          <a:p>
            <a:pPr>
              <a:buFontTx/>
              <a:buChar char="-"/>
            </a:pPr>
            <a:r>
              <a:rPr lang="cs-CZ" dirty="0" smtClean="0"/>
              <a:t>Hlídá Já (nejen realita, ale i mravnost)</a:t>
            </a:r>
          </a:p>
          <a:p>
            <a:pPr marL="0" indent="0">
              <a:buNone/>
            </a:pPr>
            <a:r>
              <a:rPr lang="cs-CZ" dirty="0" smtClean="0"/>
              <a:t>Zdravý jedinec – rovnováha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479473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06286"/>
          </a:xfrm>
          <a:solidFill>
            <a:schemeClr val="bg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cs-CZ" b="1" dirty="0" smtClean="0"/>
              <a:t> S. FREUD A </a:t>
            </a:r>
            <a:r>
              <a:rPr lang="cs-CZ" b="1" dirty="0" smtClean="0"/>
              <a:t>PSYCHOANALÝZA</a:t>
            </a:r>
            <a:br>
              <a:rPr lang="cs-CZ" b="1" dirty="0" smtClean="0"/>
            </a:br>
            <a:r>
              <a:rPr lang="cs-CZ" b="1" dirty="0" smtClean="0"/>
              <a:t>ID, PUDY a DYNAMIKA  </a:t>
            </a:r>
            <a:r>
              <a:rPr lang="cs-CZ" dirty="0"/>
              <a:t/>
            </a:r>
            <a:br>
              <a:rPr lang="cs-CZ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549" y="1306286"/>
            <a:ext cx="11216639" cy="53818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dirty="0" smtClean="0"/>
              <a:t>Dynamika = změna, pohyb</a:t>
            </a:r>
          </a:p>
          <a:p>
            <a:pPr marL="0" indent="0">
              <a:buNone/>
            </a:pPr>
            <a:r>
              <a:rPr lang="cs-CZ" dirty="0" smtClean="0"/>
              <a:t>Dynamika vychází především z ID</a:t>
            </a:r>
          </a:p>
          <a:p>
            <a:pPr marL="0" indent="0">
              <a:buNone/>
            </a:pPr>
            <a:r>
              <a:rPr lang="cs-CZ" dirty="0" smtClean="0"/>
              <a:t>ID je základnou motivace – ta řízena energií v organismu – energie =PUDY</a:t>
            </a:r>
          </a:p>
          <a:p>
            <a:pPr marL="0" indent="0">
              <a:buNone/>
            </a:pPr>
            <a:r>
              <a:rPr lang="cs-CZ" b="1" dirty="0" smtClean="0"/>
              <a:t>PUDY= hlavní motivační síla</a:t>
            </a:r>
          </a:p>
          <a:p>
            <a:pPr marL="457200" indent="-457200">
              <a:buAutoNum type="arabicPeriod"/>
            </a:pPr>
            <a:r>
              <a:rPr lang="cs-CZ" sz="2400" b="1" dirty="0" smtClean="0">
                <a:solidFill>
                  <a:srgbClr val="FF0000"/>
                </a:solidFill>
              </a:rPr>
              <a:t>Sexuální pudy </a:t>
            </a:r>
            <a:r>
              <a:rPr lang="cs-CZ" b="1" dirty="0" smtClean="0"/>
              <a:t>(Později </a:t>
            </a:r>
            <a:r>
              <a:rPr lang="cs-CZ" b="1" dirty="0" err="1" smtClean="0"/>
              <a:t>Eros</a:t>
            </a:r>
            <a:r>
              <a:rPr lang="cs-CZ" b="1" dirty="0" smtClean="0"/>
              <a:t> = Pud života)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smtClean="0"/>
              <a:t>Egocentrismus – narcismus</a:t>
            </a:r>
          </a:p>
          <a:p>
            <a:pPr>
              <a:buFontTx/>
              <a:buChar char="-"/>
            </a:pPr>
            <a:r>
              <a:rPr lang="cs-CZ" dirty="0" smtClean="0"/>
              <a:t>Energie směřována k sobě, zaměřen na sebe</a:t>
            </a:r>
          </a:p>
          <a:p>
            <a:pPr>
              <a:buFontTx/>
              <a:buChar char="-"/>
            </a:pPr>
            <a:r>
              <a:rPr lang="cs-CZ" dirty="0" smtClean="0"/>
              <a:t>Pak vývojově druhé objekty (od puberty)</a:t>
            </a:r>
          </a:p>
          <a:p>
            <a:pPr>
              <a:buFontTx/>
              <a:buChar char="-"/>
            </a:pPr>
            <a:r>
              <a:rPr lang="cs-CZ" dirty="0" smtClean="0"/>
              <a:t>Pokud v adolescenci objekt lásky v sobě - narcismus</a:t>
            </a:r>
          </a:p>
          <a:p>
            <a:pPr marL="0" indent="0">
              <a:buNone/>
            </a:pPr>
            <a:r>
              <a:rPr lang="cs-CZ" b="1" dirty="0" smtClean="0"/>
              <a:t>Láska –</a:t>
            </a:r>
            <a:r>
              <a:rPr lang="cs-CZ" dirty="0" smtClean="0"/>
              <a:t> objekt je někdo jiný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Sadismus –</a:t>
            </a:r>
            <a:r>
              <a:rPr lang="cs-CZ" dirty="0" smtClean="0"/>
              <a:t> energie se projevuje, když je objekt týrán</a:t>
            </a:r>
          </a:p>
          <a:p>
            <a:pPr marL="0" indent="0">
              <a:buNone/>
            </a:pPr>
            <a:r>
              <a:rPr lang="cs-CZ" b="1" dirty="0" smtClean="0"/>
              <a:t>Masochismus </a:t>
            </a:r>
            <a:r>
              <a:rPr lang="cs-CZ" dirty="0" smtClean="0"/>
              <a:t>– on sám týrán</a:t>
            </a:r>
          </a:p>
          <a:p>
            <a:pPr marL="457200" indent="-457200">
              <a:buAutoNum type="arabicPeriod"/>
            </a:pPr>
            <a:r>
              <a:rPr lang="cs-CZ" sz="2400" b="1" dirty="0" smtClean="0">
                <a:solidFill>
                  <a:schemeClr val="bg1"/>
                </a:solidFill>
              </a:rPr>
              <a:t>Pud smrti</a:t>
            </a:r>
          </a:p>
          <a:p>
            <a:pPr marL="0" indent="0">
              <a:buNone/>
            </a:pPr>
            <a:r>
              <a:rPr lang="cs-CZ" b="1" dirty="0" smtClean="0"/>
              <a:t>- Původním stavem je anorganické, snahou je vrátit se tam (= nirvána, klid)</a:t>
            </a:r>
          </a:p>
          <a:p>
            <a:pPr marL="0" indent="0">
              <a:buNone/>
            </a:pPr>
            <a:endParaRPr lang="cs-CZ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b="1" dirty="0" smtClean="0"/>
              <a:t> </a:t>
            </a:r>
            <a:endParaRPr lang="cs-CZ" dirty="0" smtClean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186611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06286"/>
          </a:xfrm>
          <a:solidFill>
            <a:schemeClr val="bg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cs-CZ" b="1" dirty="0" smtClean="0"/>
              <a:t> S. FREUD A </a:t>
            </a:r>
            <a:r>
              <a:rPr lang="cs-CZ" b="1" dirty="0" smtClean="0"/>
              <a:t>PSYCHOANALÝZA</a:t>
            </a:r>
            <a:br>
              <a:rPr lang="cs-CZ" b="1" dirty="0" smtClean="0"/>
            </a:br>
            <a:r>
              <a:rPr lang="cs-CZ" b="1" dirty="0" smtClean="0"/>
              <a:t> </a:t>
            </a:r>
            <a:r>
              <a:rPr lang="cs-CZ" sz="2400" dirty="0" smtClean="0"/>
              <a:t>ÚZKOST a OBRANNÉ MECHANISMY</a:t>
            </a:r>
            <a:r>
              <a:rPr lang="cs-CZ" dirty="0"/>
              <a:t/>
            </a:r>
            <a:br>
              <a:rPr lang="cs-CZ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" y="1210491"/>
            <a:ext cx="11408228" cy="564750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b="1" dirty="0" smtClean="0"/>
          </a:p>
          <a:p>
            <a:pPr marL="0" indent="0">
              <a:buNone/>
            </a:pPr>
            <a:r>
              <a:rPr lang="cs-CZ" sz="3400" b="1" dirty="0" smtClean="0">
                <a:solidFill>
                  <a:schemeClr val="bg1"/>
                </a:solidFill>
              </a:rPr>
              <a:t>ÚZKOST</a:t>
            </a:r>
          </a:p>
          <a:p>
            <a:pPr marL="0" indent="0">
              <a:buNone/>
            </a:pPr>
            <a:r>
              <a:rPr lang="cs-CZ" sz="3400" b="1" dirty="0" smtClean="0">
                <a:solidFill>
                  <a:schemeClr val="bg1"/>
                </a:solidFill>
              </a:rPr>
              <a:t>Jak vzniká, k čemu je?</a:t>
            </a:r>
          </a:p>
          <a:p>
            <a:pPr marL="0" indent="0">
              <a:buNone/>
            </a:pPr>
            <a:r>
              <a:rPr lang="cs-CZ" dirty="0" smtClean="0"/>
              <a:t>- Vázáno na EGO a jeho konflikty</a:t>
            </a:r>
          </a:p>
          <a:p>
            <a:pPr>
              <a:buFontTx/>
              <a:buChar char="-"/>
            </a:pPr>
            <a:r>
              <a:rPr lang="cs-CZ" dirty="0" smtClean="0"/>
              <a:t>Pojí se vývojově se vznikem SE</a:t>
            </a:r>
          </a:p>
          <a:p>
            <a:pPr>
              <a:buFontTx/>
              <a:buChar char="-"/>
            </a:pPr>
            <a:r>
              <a:rPr lang="cs-CZ" dirty="0" smtClean="0"/>
              <a:t>Primární Ú se transformuje do různých strachů</a:t>
            </a:r>
          </a:p>
          <a:p>
            <a:pPr marL="0" indent="0">
              <a:buNone/>
            </a:pPr>
            <a:r>
              <a:rPr lang="cs-CZ" dirty="0" smtClean="0"/>
              <a:t>EGO chce úzkost redukovat:</a:t>
            </a:r>
          </a:p>
          <a:p>
            <a:pPr marL="457200" indent="-457200">
              <a:buAutoNum type="arabicParenR"/>
            </a:pPr>
            <a:r>
              <a:rPr lang="cs-CZ" b="1" dirty="0" smtClean="0">
                <a:solidFill>
                  <a:schemeClr val="bg1"/>
                </a:solidFill>
              </a:rPr>
              <a:t>Racionální mechanismy:</a:t>
            </a:r>
          </a:p>
          <a:p>
            <a:pPr>
              <a:buFontTx/>
              <a:buChar char="-"/>
            </a:pPr>
            <a:r>
              <a:rPr lang="cs-CZ" dirty="0" smtClean="0"/>
              <a:t>funguje, když je Já silné (má hodně energie z ID)</a:t>
            </a:r>
          </a:p>
          <a:p>
            <a:pPr>
              <a:buFontTx/>
              <a:buChar char="-"/>
            </a:pPr>
            <a:r>
              <a:rPr lang="cs-CZ" dirty="0" smtClean="0"/>
              <a:t>- analyzuje, zkoumá důvody, východiska</a:t>
            </a:r>
          </a:p>
          <a:p>
            <a:pPr>
              <a:buFontTx/>
              <a:buChar char="-"/>
            </a:pPr>
            <a:r>
              <a:rPr lang="cs-CZ" dirty="0" smtClean="0"/>
              <a:t>Nefunguje, když je moc energie v ID, nebo SE  </a:t>
            </a:r>
          </a:p>
          <a:p>
            <a:pPr marL="0" indent="0">
              <a:buNone/>
            </a:pPr>
            <a:r>
              <a:rPr lang="cs-CZ" dirty="0" smtClean="0"/>
              <a:t>2) </a:t>
            </a:r>
            <a:r>
              <a:rPr lang="cs-CZ" b="1" dirty="0" smtClean="0">
                <a:solidFill>
                  <a:schemeClr val="bg1"/>
                </a:solidFill>
              </a:rPr>
              <a:t>Obranné mechanismy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Vytěsnění </a:t>
            </a:r>
            <a:r>
              <a:rPr lang="cs-CZ" dirty="0" smtClean="0"/>
              <a:t>– základní obranný mechanismus (úzkost vyplynula z nějakého nepříjemného poznání o sobě)</a:t>
            </a:r>
          </a:p>
          <a:p>
            <a:pPr marL="0" indent="0">
              <a:buNone/>
            </a:pPr>
            <a:r>
              <a:rPr lang="cs-CZ" dirty="0" smtClean="0"/>
              <a:t>Popření  (vnější skutečnosti)</a:t>
            </a:r>
          </a:p>
          <a:p>
            <a:pPr marL="0" indent="0">
              <a:buNone/>
            </a:pPr>
            <a:r>
              <a:rPr lang="cs-CZ" dirty="0" smtClean="0"/>
              <a:t>Projekce</a:t>
            </a:r>
          </a:p>
          <a:p>
            <a:pPr marL="0" indent="0">
              <a:buNone/>
            </a:pPr>
            <a:r>
              <a:rPr lang="cs-CZ" dirty="0" smtClean="0"/>
              <a:t>Reaktivní výtvor</a:t>
            </a:r>
          </a:p>
          <a:p>
            <a:pPr marL="0" indent="0">
              <a:buNone/>
            </a:pPr>
            <a:r>
              <a:rPr lang="cs-CZ" dirty="0" smtClean="0"/>
              <a:t>Sublimace (vnější cíl, sociální rozměr)</a:t>
            </a:r>
          </a:p>
          <a:p>
            <a:pPr marL="0" indent="0">
              <a:buNone/>
            </a:pPr>
            <a:r>
              <a:rPr lang="cs-CZ" dirty="0" smtClean="0"/>
              <a:t>Typy úzkosti:</a:t>
            </a:r>
          </a:p>
          <a:p>
            <a:pPr marL="0" indent="0">
              <a:buNone/>
            </a:pPr>
            <a:r>
              <a:rPr lang="cs-CZ" dirty="0" smtClean="0"/>
              <a:t>Realistická, neurotická, morální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1257"/>
          <a:stretch/>
        </p:blipFill>
        <p:spPr>
          <a:xfrm>
            <a:off x="5225143" y="1306286"/>
            <a:ext cx="6966857" cy="28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4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LITERATURA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184366"/>
            <a:ext cx="8946541" cy="5064033"/>
          </a:xfrm>
        </p:spPr>
        <p:txBody>
          <a:bodyPr>
            <a:normAutofit fontScale="70000" lnSpcReduction="20000"/>
          </a:bodyPr>
          <a:lstStyle/>
          <a:p>
            <a:r>
              <a:rPr lang="cs-CZ" dirty="0">
                <a:solidFill>
                  <a:schemeClr val="bg1"/>
                </a:solidFill>
              </a:rPr>
              <a:t>Adler, A.: Člověk jaký jest. Praha, Orbis 1935</a:t>
            </a:r>
          </a:p>
          <a:p>
            <a:r>
              <a:rPr lang="cs-CZ" dirty="0">
                <a:solidFill>
                  <a:schemeClr val="bg1"/>
                </a:solidFill>
              </a:rPr>
              <a:t>Bandura, A.: </a:t>
            </a:r>
            <a:r>
              <a:rPr lang="cs-CZ" dirty="0" err="1">
                <a:solidFill>
                  <a:schemeClr val="bg1"/>
                </a:solidFill>
              </a:rPr>
              <a:t>Social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learning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theory</a:t>
            </a:r>
            <a:r>
              <a:rPr lang="cs-CZ" dirty="0">
                <a:solidFill>
                  <a:schemeClr val="bg1"/>
                </a:solidFill>
              </a:rPr>
              <a:t>. </a:t>
            </a:r>
            <a:r>
              <a:rPr lang="cs-CZ" dirty="0" err="1">
                <a:solidFill>
                  <a:schemeClr val="bg1"/>
                </a:solidFill>
              </a:rPr>
              <a:t>Englewood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Cliffs</a:t>
            </a:r>
            <a:r>
              <a:rPr lang="cs-CZ" dirty="0">
                <a:solidFill>
                  <a:schemeClr val="bg1"/>
                </a:solidFill>
              </a:rPr>
              <a:t> N.J., </a:t>
            </a:r>
            <a:r>
              <a:rPr lang="cs-CZ" dirty="0" err="1">
                <a:solidFill>
                  <a:schemeClr val="bg1"/>
                </a:solidFill>
              </a:rPr>
              <a:t>Prentice-Hall</a:t>
            </a:r>
            <a:r>
              <a:rPr lang="cs-CZ" dirty="0">
                <a:solidFill>
                  <a:schemeClr val="bg1"/>
                </a:solidFill>
              </a:rPr>
              <a:t> 1977</a:t>
            </a:r>
          </a:p>
          <a:p>
            <a:r>
              <a:rPr lang="cs-CZ" dirty="0" err="1">
                <a:solidFill>
                  <a:schemeClr val="bg1"/>
                </a:solidFill>
              </a:rPr>
              <a:t>Erikson</a:t>
            </a:r>
            <a:r>
              <a:rPr lang="cs-CZ" dirty="0">
                <a:solidFill>
                  <a:schemeClr val="bg1"/>
                </a:solidFill>
              </a:rPr>
              <a:t>, E.H.: Dětství a společnost. Praha, Argo 2002</a:t>
            </a:r>
          </a:p>
          <a:p>
            <a:r>
              <a:rPr lang="cs-CZ" dirty="0" err="1">
                <a:solidFill>
                  <a:schemeClr val="bg1"/>
                </a:solidFill>
              </a:rPr>
              <a:t>Frankl</a:t>
            </a:r>
            <a:r>
              <a:rPr lang="cs-CZ" dirty="0">
                <a:solidFill>
                  <a:schemeClr val="bg1"/>
                </a:solidFill>
              </a:rPr>
              <a:t>, V.E.: Vůle ke smyslu. Brno, Cesta 1994</a:t>
            </a:r>
          </a:p>
          <a:p>
            <a:r>
              <a:rPr lang="cs-CZ" dirty="0">
                <a:solidFill>
                  <a:schemeClr val="bg1"/>
                </a:solidFill>
              </a:rPr>
              <a:t>Freud, S.: 1. Přednášky k úvodu do psychoanalysy. 2. Nová řada přednášek k úvodu do</a:t>
            </a:r>
          </a:p>
          <a:p>
            <a:r>
              <a:rPr lang="cs-CZ" dirty="0">
                <a:solidFill>
                  <a:schemeClr val="bg1"/>
                </a:solidFill>
              </a:rPr>
              <a:t>psychoanalysy.  Praha, SZN 1969</a:t>
            </a:r>
          </a:p>
          <a:p>
            <a:r>
              <a:rPr lang="cs-CZ" dirty="0">
                <a:solidFill>
                  <a:schemeClr val="bg1"/>
                </a:solidFill>
              </a:rPr>
              <a:t>Freud, S.: Výklad snů. Pelhřimov, Nová tiskárna Pelhřimov 1994</a:t>
            </a:r>
          </a:p>
          <a:p>
            <a:r>
              <a:rPr lang="cs-CZ" dirty="0" err="1">
                <a:solidFill>
                  <a:schemeClr val="bg1"/>
                </a:solidFill>
              </a:rPr>
              <a:t>Fromm</a:t>
            </a:r>
            <a:r>
              <a:rPr lang="cs-CZ" dirty="0">
                <a:solidFill>
                  <a:schemeClr val="bg1"/>
                </a:solidFill>
              </a:rPr>
              <a:t>, E.: Umění milovat.  Nakladatelství J. Šimona, Praha 2008</a:t>
            </a:r>
          </a:p>
          <a:p>
            <a:r>
              <a:rPr lang="cs-CZ" dirty="0">
                <a:solidFill>
                  <a:schemeClr val="bg1"/>
                </a:solidFill>
              </a:rPr>
              <a:t>Horneyová, K.: Neuróza a lidský růst. Zápas o seberealizaci. Praha, Triton-</a:t>
            </a:r>
            <a:r>
              <a:rPr lang="cs-CZ" dirty="0" err="1">
                <a:solidFill>
                  <a:schemeClr val="bg1"/>
                </a:solidFill>
              </a:rPr>
              <a:t>Pragma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2000</a:t>
            </a:r>
          </a:p>
          <a:p>
            <a:r>
              <a:rPr lang="cs-CZ" dirty="0">
                <a:solidFill>
                  <a:schemeClr val="bg1"/>
                </a:solidFill>
              </a:rPr>
              <a:t>Jung, C.G.: Analytická psychologie. Její teorie a praxe. Praha, Academia 1992</a:t>
            </a:r>
          </a:p>
          <a:p>
            <a:r>
              <a:rPr lang="cs-CZ" dirty="0">
                <a:solidFill>
                  <a:schemeClr val="bg1"/>
                </a:solidFill>
              </a:rPr>
              <a:t>Jung, C.G.: Duše moderního člověka. Atlantis. Brno 1994</a:t>
            </a:r>
          </a:p>
          <a:p>
            <a:r>
              <a:rPr lang="cs-CZ" dirty="0" err="1">
                <a:solidFill>
                  <a:schemeClr val="bg1"/>
                </a:solidFill>
              </a:rPr>
              <a:t>Kelly</a:t>
            </a:r>
            <a:r>
              <a:rPr lang="cs-CZ" dirty="0">
                <a:solidFill>
                  <a:schemeClr val="bg1"/>
                </a:solidFill>
              </a:rPr>
              <a:t>, G.A.: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psychology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personal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constructs</a:t>
            </a:r>
            <a:r>
              <a:rPr lang="cs-CZ" dirty="0">
                <a:solidFill>
                  <a:schemeClr val="bg1"/>
                </a:solidFill>
              </a:rPr>
              <a:t>. (2 </a:t>
            </a:r>
            <a:r>
              <a:rPr lang="cs-CZ" dirty="0" err="1">
                <a:solidFill>
                  <a:schemeClr val="bg1"/>
                </a:solidFill>
              </a:rPr>
              <a:t>vols</a:t>
            </a:r>
            <a:r>
              <a:rPr lang="cs-CZ" dirty="0">
                <a:solidFill>
                  <a:schemeClr val="bg1"/>
                </a:solidFill>
              </a:rPr>
              <a:t>.). New York. W.W. </a:t>
            </a:r>
            <a:r>
              <a:rPr lang="cs-CZ" dirty="0" err="1">
                <a:solidFill>
                  <a:schemeClr val="bg1"/>
                </a:solidFill>
              </a:rPr>
              <a:t>Norton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1955 ( jen 1. díl)</a:t>
            </a:r>
          </a:p>
          <a:p>
            <a:r>
              <a:rPr lang="cs-CZ" dirty="0" err="1">
                <a:solidFill>
                  <a:schemeClr val="bg1"/>
                </a:solidFill>
              </a:rPr>
              <a:t>Maslow</a:t>
            </a:r>
            <a:r>
              <a:rPr lang="cs-CZ" dirty="0">
                <a:solidFill>
                  <a:schemeClr val="bg1"/>
                </a:solidFill>
              </a:rPr>
              <a:t>, A.H.: </a:t>
            </a:r>
            <a:r>
              <a:rPr lang="cs-CZ" dirty="0" err="1">
                <a:solidFill>
                  <a:schemeClr val="bg1"/>
                </a:solidFill>
              </a:rPr>
              <a:t>Motivation</a:t>
            </a:r>
            <a:r>
              <a:rPr lang="cs-CZ" dirty="0">
                <a:solidFill>
                  <a:schemeClr val="bg1"/>
                </a:solidFill>
              </a:rPr>
              <a:t> and Personality. New York, </a:t>
            </a:r>
            <a:r>
              <a:rPr lang="cs-CZ" dirty="0" err="1">
                <a:solidFill>
                  <a:schemeClr val="bg1"/>
                </a:solidFill>
              </a:rPr>
              <a:t>Harper</a:t>
            </a:r>
            <a:r>
              <a:rPr lang="cs-CZ" dirty="0">
                <a:solidFill>
                  <a:schemeClr val="bg1"/>
                </a:solidFill>
              </a:rPr>
              <a:t> 1957 (2.ed. 1970)</a:t>
            </a:r>
          </a:p>
          <a:p>
            <a:r>
              <a:rPr lang="cs-CZ" dirty="0" err="1">
                <a:solidFill>
                  <a:schemeClr val="bg1"/>
                </a:solidFill>
              </a:rPr>
              <a:t>Rogers</a:t>
            </a:r>
            <a:r>
              <a:rPr lang="cs-CZ" dirty="0">
                <a:solidFill>
                  <a:schemeClr val="bg1"/>
                </a:solidFill>
              </a:rPr>
              <a:t>, C.R.: Způsob bytí. Praha, Portál 1998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914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cs-CZ" b="1" dirty="0" smtClean="0"/>
              <a:t> S. FREUD A PSYCHOANALÝZA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9634" y="2052918"/>
            <a:ext cx="9710219" cy="4195481"/>
          </a:xfrm>
        </p:spPr>
        <p:txBody>
          <a:bodyPr/>
          <a:lstStyle/>
          <a:p>
            <a:r>
              <a:rPr lang="cs-CZ" dirty="0" smtClean="0"/>
              <a:t>PSYCHOSEXUÁLNÍ VÝVOJ</a:t>
            </a:r>
          </a:p>
          <a:p>
            <a:endParaRPr lang="cs-CZ" dirty="0" smtClean="0"/>
          </a:p>
          <a:p>
            <a:r>
              <a:rPr lang="cs-CZ" dirty="0"/>
              <a:t>Psychický vývoj - pojat z hlediska zaměření libida, tj. způsobů získávání </a:t>
            </a:r>
            <a:r>
              <a:rPr lang="cs-CZ" dirty="0" smtClean="0"/>
              <a:t>slasti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Libido </a:t>
            </a:r>
            <a:r>
              <a:rPr lang="cs-CZ" dirty="0"/>
              <a:t>– psychická energie</a:t>
            </a:r>
            <a:r>
              <a:rPr lang="cs-CZ" dirty="0" smtClean="0"/>
              <a:t>, energetické jádro,  </a:t>
            </a:r>
            <a:r>
              <a:rPr lang="cs-CZ" dirty="0"/>
              <a:t>velmi široce chápaný sexuální </a:t>
            </a:r>
            <a:r>
              <a:rPr lang="cs-CZ" dirty="0" smtClean="0"/>
              <a:t>pud</a:t>
            </a:r>
          </a:p>
          <a:p>
            <a:pPr marL="0" indent="0">
              <a:buNone/>
            </a:pPr>
            <a:r>
              <a:rPr lang="cs-CZ" dirty="0" smtClean="0"/>
              <a:t>              (původně jediný pud, později EROS x THANATOS)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659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11001602" cy="4195481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Orální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pt-BR" dirty="0" smtClean="0"/>
              <a:t>Anální</a:t>
            </a:r>
            <a:endParaRPr lang="pt-BR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pt-BR" dirty="0" smtClean="0"/>
              <a:t>Falická</a:t>
            </a:r>
            <a:endParaRPr lang="pt-BR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pt-BR" dirty="0" smtClean="0"/>
              <a:t>Latence</a:t>
            </a:r>
            <a:endParaRPr lang="pt-BR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pt-BR" dirty="0" smtClean="0"/>
              <a:t>Genitální</a:t>
            </a:r>
            <a:endParaRPr lang="pt-BR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13094" b="12261"/>
          <a:stretch/>
        </p:blipFill>
        <p:spPr>
          <a:xfrm>
            <a:off x="6375763" y="3249321"/>
            <a:ext cx="1600200" cy="180267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368" y="2052918"/>
            <a:ext cx="1527403" cy="117733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653" y="4256314"/>
            <a:ext cx="1134564" cy="116041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/>
          <a:srcRect l="9161" r="30191"/>
          <a:stretch/>
        </p:blipFill>
        <p:spPr>
          <a:xfrm>
            <a:off x="9919062" y="5051995"/>
            <a:ext cx="1733006" cy="16002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/>
          <a:srcRect l="11030" t="7860" r="9031" b="9356"/>
          <a:stretch/>
        </p:blipFill>
        <p:spPr>
          <a:xfrm>
            <a:off x="4364490" y="2325189"/>
            <a:ext cx="1240884" cy="193112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cs-CZ" b="1" dirty="0" smtClean="0"/>
              <a:t> S. FREUD A PSYCHOANALÝZA</a:t>
            </a:r>
            <a:br>
              <a:rPr lang="cs-CZ" b="1" dirty="0" smtClean="0"/>
            </a:br>
            <a:r>
              <a:rPr lang="cs-CZ" b="1" dirty="0" smtClean="0"/>
              <a:t>psychosexuální vývoj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43563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cs-CZ" b="1" dirty="0" smtClean="0"/>
              <a:t> </a:t>
            </a:r>
            <a:r>
              <a:rPr lang="cs-CZ" b="1" dirty="0" smtClean="0"/>
              <a:t>S. FREUD A </a:t>
            </a:r>
            <a:r>
              <a:rPr lang="cs-CZ" b="1" dirty="0" smtClean="0"/>
              <a:t>PSYCHOANALYSA</a:t>
            </a:r>
            <a:r>
              <a:rPr lang="cs-CZ" b="1" smtClean="0"/>
              <a:t/>
            </a:r>
            <a:br>
              <a:rPr lang="cs-CZ" b="1" smtClean="0"/>
            </a:br>
            <a:r>
              <a:rPr lang="cs-CZ" b="1" smtClean="0"/>
              <a:t>Kritika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Sexualita – rané vztahy</a:t>
            </a:r>
          </a:p>
          <a:p>
            <a:pPr marL="0" indent="0">
              <a:buNone/>
            </a:pPr>
            <a:r>
              <a:rPr lang="cs-CZ" dirty="0" smtClean="0"/>
              <a:t>Nevědomí – Ego</a:t>
            </a:r>
          </a:p>
          <a:p>
            <a:pPr marL="0" indent="0">
              <a:buNone/>
            </a:pPr>
            <a:r>
              <a:rPr lang="cs-CZ" dirty="0" smtClean="0"/>
              <a:t>Pudy – socializace</a:t>
            </a:r>
          </a:p>
          <a:p>
            <a:pPr marL="0" indent="0">
              <a:buNone/>
            </a:pPr>
            <a:r>
              <a:rPr lang="cs-CZ" dirty="0" smtClean="0"/>
              <a:t>Nemoc - zdraví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645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698" y="1152983"/>
            <a:ext cx="8676080" cy="50161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TÉMATA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622324"/>
            <a:ext cx="8946541" cy="4626076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3200" dirty="0">
                <a:solidFill>
                  <a:prstClr val="white"/>
                </a:solidFill>
              </a:rPr>
              <a:t>Jaspers: „ Člověk je více, než všechny pokusy ho vyložit“</a:t>
            </a:r>
          </a:p>
          <a:p>
            <a:r>
              <a:rPr lang="cs-CZ" sz="3200" b="1" dirty="0" smtClean="0">
                <a:solidFill>
                  <a:schemeClr val="bg1"/>
                </a:solidFill>
              </a:rPr>
              <a:t>HLUBINNÉ TEORIE</a:t>
            </a:r>
            <a:endParaRPr lang="cs-CZ" sz="3200" dirty="0" smtClean="0">
              <a:solidFill>
                <a:schemeClr val="bg1"/>
              </a:solidFill>
            </a:endParaRPr>
          </a:p>
          <a:p>
            <a:r>
              <a:rPr lang="cs-CZ" sz="3200" b="1" dirty="0" smtClean="0">
                <a:solidFill>
                  <a:schemeClr val="bg1"/>
                </a:solidFill>
              </a:rPr>
              <a:t>TEORIE BEHAVIORISTICKÉ</a:t>
            </a:r>
          </a:p>
          <a:p>
            <a:r>
              <a:rPr lang="cs-CZ" sz="3200" b="1" dirty="0" smtClean="0">
                <a:solidFill>
                  <a:schemeClr val="bg1"/>
                </a:solidFill>
              </a:rPr>
              <a:t>TEORIE KOGNITIVNĚ ORIENTOVANÉ</a:t>
            </a:r>
          </a:p>
          <a:p>
            <a:r>
              <a:rPr lang="cs-CZ" sz="3200" b="1" dirty="0" smtClean="0">
                <a:solidFill>
                  <a:schemeClr val="bg1"/>
                </a:solidFill>
              </a:rPr>
              <a:t>TEORIE HUMANISTICKÉ</a:t>
            </a:r>
          </a:p>
          <a:p>
            <a:r>
              <a:rPr lang="cs-CZ" sz="3200" b="1" dirty="0" smtClean="0">
                <a:solidFill>
                  <a:schemeClr val="bg1"/>
                </a:solidFill>
              </a:rPr>
              <a:t>TEORIE RYSOVÉ</a:t>
            </a:r>
          </a:p>
          <a:p>
            <a:r>
              <a:rPr lang="cs-CZ" sz="3200" b="1" dirty="0" smtClean="0">
                <a:solidFill>
                  <a:schemeClr val="bg1"/>
                </a:solidFill>
              </a:rPr>
              <a:t>TEORIE TRANSPERSONÁLNÍ</a:t>
            </a:r>
          </a:p>
          <a:p>
            <a:pPr marL="0" indent="0">
              <a:buNone/>
            </a:pPr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0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JAK TEORIE VZNIKAJÍ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CO JE  a co NENÍ TEORIE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Proces: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Pozorování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Integrace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Přemýšlení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Vytváření představy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Formulace teorie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5885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DOBRÁ TEORIE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120878"/>
            <a:ext cx="8946541" cy="5127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premisy: </a:t>
            </a:r>
            <a:r>
              <a:rPr lang="cs-CZ" dirty="0" smtClean="0"/>
              <a:t>relevantní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logickém vztahy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tvoří systém</a:t>
            </a:r>
          </a:p>
          <a:p>
            <a:pPr marL="0" indent="0">
              <a:buNone/>
            </a:pPr>
            <a:r>
              <a:rPr lang="cs-CZ" b="1" dirty="0" smtClean="0"/>
              <a:t>soubor definic</a:t>
            </a:r>
            <a:r>
              <a:rPr lang="cs-CZ" dirty="0" smtClean="0"/>
              <a:t>:  dávají </a:t>
            </a:r>
            <a:r>
              <a:rPr lang="cs-CZ" dirty="0"/>
              <a:t>premisy do </a:t>
            </a:r>
            <a:r>
              <a:rPr lang="cs-CZ" dirty="0" smtClean="0"/>
              <a:t>vztahu pozorovatelných skutečností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jasná syntax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operacionalizované pojmy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sz="2200" b="1" dirty="0">
                <a:solidFill>
                  <a:schemeClr val="bg1"/>
                </a:solidFill>
              </a:rPr>
              <a:t>Nutné vlastnosti:</a:t>
            </a:r>
          </a:p>
          <a:p>
            <a:pPr marL="0" indent="0">
              <a:buNone/>
            </a:pPr>
            <a:r>
              <a:rPr lang="cs-CZ" dirty="0"/>
              <a:t>• Verifikovatelnost. (je možné testovat </a:t>
            </a:r>
            <a:r>
              <a:rPr lang="cs-CZ" dirty="0" smtClean="0"/>
              <a:t>hypotézy?)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• Obsažnost (jak velké pole zasahují?)</a:t>
            </a:r>
          </a:p>
          <a:p>
            <a:pPr marL="0" indent="0">
              <a:buNone/>
            </a:pPr>
            <a:r>
              <a:rPr lang="cs-CZ" dirty="0"/>
              <a:t>• Heuristika (jaký mají dopad na realitu</a:t>
            </a:r>
            <a:r>
              <a:rPr lang="cs-CZ" dirty="0" smtClean="0"/>
              <a:t>?)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8093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 </a:t>
            </a:r>
            <a:r>
              <a:rPr lang="cs-CZ" b="1" dirty="0" smtClean="0">
                <a:solidFill>
                  <a:schemeClr val="bg1"/>
                </a:solidFill>
              </a:rPr>
              <a:t>KRITÉRIA a DOBRÉ TEORIE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Kritéria:</a:t>
            </a:r>
          </a:p>
          <a:p>
            <a:pPr marL="0" indent="0">
              <a:buNone/>
            </a:pPr>
            <a:r>
              <a:rPr lang="cs-CZ" dirty="0" smtClean="0"/>
              <a:t>Inspirativní?</a:t>
            </a:r>
          </a:p>
          <a:p>
            <a:pPr marL="0" indent="0">
              <a:buNone/>
            </a:pPr>
            <a:r>
              <a:rPr lang="cs-CZ" dirty="0" smtClean="0"/>
              <a:t>Konzistentní?</a:t>
            </a:r>
          </a:p>
          <a:p>
            <a:pPr marL="0" indent="0">
              <a:buNone/>
            </a:pPr>
            <a:r>
              <a:rPr lang="cs-CZ" dirty="0" smtClean="0"/>
              <a:t>Organizovaná?</a:t>
            </a:r>
          </a:p>
          <a:p>
            <a:pPr marL="0" indent="0">
              <a:buNone/>
            </a:pPr>
            <a:r>
              <a:rPr lang="cs-CZ" dirty="0" smtClean="0"/>
              <a:t>Vysvětlující?</a:t>
            </a:r>
          </a:p>
          <a:p>
            <a:pPr marL="0" indent="0">
              <a:buNone/>
            </a:pPr>
            <a:r>
              <a:rPr lang="cs-CZ" dirty="0" smtClean="0"/>
              <a:t>Složitá?</a:t>
            </a:r>
          </a:p>
          <a:p>
            <a:pPr marL="0" indent="0">
              <a:buNone/>
            </a:pPr>
            <a:r>
              <a:rPr lang="cs-CZ" dirty="0" smtClean="0"/>
              <a:t>Otevřená?</a:t>
            </a:r>
          </a:p>
          <a:p>
            <a:pPr marL="0" indent="0">
              <a:buNone/>
            </a:pPr>
            <a:r>
              <a:rPr lang="cs-CZ" dirty="0" smtClean="0"/>
              <a:t>Vlastnosti:</a:t>
            </a:r>
          </a:p>
          <a:p>
            <a:pPr marL="0" indent="0">
              <a:buNone/>
            </a:pPr>
            <a:r>
              <a:rPr lang="cs-CZ" dirty="0" smtClean="0"/>
              <a:t>Jasná?</a:t>
            </a:r>
          </a:p>
          <a:p>
            <a:pPr marL="0" indent="0">
              <a:buNone/>
            </a:pPr>
            <a:r>
              <a:rPr lang="cs-CZ" dirty="0" smtClean="0"/>
              <a:t>Logická?</a:t>
            </a:r>
          </a:p>
          <a:p>
            <a:pPr marL="0" indent="0">
              <a:buNone/>
            </a:pPr>
            <a:r>
              <a:rPr lang="cs-CZ" dirty="0" smtClean="0"/>
              <a:t>Jednotná?</a:t>
            </a:r>
          </a:p>
          <a:p>
            <a:pPr marL="0" indent="0">
              <a:buNone/>
            </a:pPr>
            <a:r>
              <a:rPr lang="cs-CZ" dirty="0" smtClean="0"/>
              <a:t>Jedinečná?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097" y="1853247"/>
            <a:ext cx="6679474" cy="466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28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CO NÁS NA TEORII ZAJÍMÁ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Jak </a:t>
            </a:r>
            <a:r>
              <a:rPr lang="cs-CZ" sz="2800" b="1" dirty="0">
                <a:solidFill>
                  <a:schemeClr val="bg1"/>
                </a:solidFill>
              </a:rPr>
              <a:t>dobře dokáže popsat teorie </a:t>
            </a:r>
            <a:r>
              <a:rPr lang="cs-CZ" sz="2800" b="1" dirty="0" smtClean="0">
                <a:solidFill>
                  <a:schemeClr val="bg1"/>
                </a:solidFill>
              </a:rPr>
              <a:t>naši zkušenost</a:t>
            </a:r>
            <a:r>
              <a:rPr lang="cs-CZ" sz="2800" b="1" dirty="0">
                <a:solidFill>
                  <a:schemeClr val="bg1"/>
                </a:solidFill>
              </a:rPr>
              <a:t>? </a:t>
            </a:r>
            <a:endParaRPr lang="cs-CZ" sz="2800" dirty="0">
              <a:solidFill>
                <a:schemeClr val="bg1"/>
              </a:solidFill>
            </a:endParaRPr>
          </a:p>
          <a:p>
            <a:r>
              <a:rPr lang="cs-CZ" sz="2800" b="1" dirty="0" smtClean="0">
                <a:solidFill>
                  <a:schemeClr val="bg1"/>
                </a:solidFill>
              </a:rPr>
              <a:t>Jak </a:t>
            </a:r>
            <a:r>
              <a:rPr lang="cs-CZ" sz="2800" b="1" dirty="0">
                <a:solidFill>
                  <a:schemeClr val="bg1"/>
                </a:solidFill>
              </a:rPr>
              <a:t>nám pomáhá chápat, co </a:t>
            </a:r>
            <a:r>
              <a:rPr lang="cs-CZ" sz="2800" b="1" dirty="0" smtClean="0">
                <a:solidFill>
                  <a:schemeClr val="bg1"/>
                </a:solidFill>
              </a:rPr>
              <a:t>člověku chybí </a:t>
            </a:r>
            <a:r>
              <a:rPr lang="cs-CZ" sz="2800" b="1" dirty="0">
                <a:solidFill>
                  <a:schemeClr val="bg1"/>
                </a:solidFill>
              </a:rPr>
              <a:t>a co je pro něj možné udělat?</a:t>
            </a:r>
          </a:p>
          <a:p>
            <a:r>
              <a:rPr lang="cs-CZ" sz="2800" b="1" dirty="0" smtClean="0">
                <a:solidFill>
                  <a:schemeClr val="bg1"/>
                </a:solidFill>
              </a:rPr>
              <a:t>Jakou zakládá  </a:t>
            </a:r>
            <a:r>
              <a:rPr lang="cs-CZ" sz="2800" b="1" dirty="0">
                <a:solidFill>
                  <a:schemeClr val="bg1"/>
                </a:solidFill>
              </a:rPr>
              <a:t>funkční terapii</a:t>
            </a:r>
            <a:r>
              <a:rPr lang="cs-CZ" sz="2800" b="1" dirty="0" smtClean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                     (diagnostika – intervence)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0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HLUBINNÉ TEORIE</a:t>
            </a:r>
            <a:r>
              <a:rPr lang="cs-CZ" b="1" dirty="0" smtClean="0"/>
              <a:t>: S. FREUD A PSYCHOANALÝZA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BIOGRAFIE</a:t>
            </a:r>
          </a:p>
          <a:p>
            <a:r>
              <a:rPr lang="cs-CZ" dirty="0" smtClean="0"/>
              <a:t>PSYCHOANALÝZA</a:t>
            </a:r>
          </a:p>
          <a:p>
            <a:r>
              <a:rPr lang="cs-CZ" dirty="0" smtClean="0"/>
              <a:t>TOPOGRAFICKÝ MODEL</a:t>
            </a:r>
          </a:p>
          <a:p>
            <a:r>
              <a:rPr lang="cs-CZ" dirty="0" smtClean="0"/>
              <a:t>STRUKTURÁLNÍ MODEL</a:t>
            </a:r>
          </a:p>
          <a:p>
            <a:r>
              <a:rPr lang="cs-CZ" dirty="0" smtClean="0"/>
              <a:t>PSYCHOSEXUÁLNÍ VÝVOJ</a:t>
            </a:r>
          </a:p>
          <a:p>
            <a:r>
              <a:rPr lang="cs-CZ" dirty="0" smtClean="0"/>
              <a:t>ÚZKOST A OBRANNÉ MECHANISMY</a:t>
            </a:r>
          </a:p>
          <a:p>
            <a:r>
              <a:rPr lang="cs-CZ" dirty="0" smtClean="0"/>
              <a:t>SNY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326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1853247"/>
            <a:ext cx="10696575" cy="480881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cs-CZ" b="1" dirty="0" smtClean="0"/>
              <a:t> S. FREUD A PSYCHOANALÝZA </a:t>
            </a:r>
            <a:r>
              <a:rPr lang="cs-CZ" b="1" dirty="0" smtClean="0">
                <a:solidFill>
                  <a:srgbClr val="92D050"/>
                </a:solidFill>
              </a:rPr>
              <a:t>BIOGRAFIE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1856-1939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37" y="4063839"/>
            <a:ext cx="2690787" cy="23954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532" y="1809135"/>
            <a:ext cx="4791755" cy="225470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128" y="4824606"/>
            <a:ext cx="4265159" cy="183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3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inavá textu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626</TotalTime>
  <Words>1143</Words>
  <Application>Microsoft Office PowerPoint</Application>
  <PresentationFormat>Širokoúhlá obrazovka</PresentationFormat>
  <Paragraphs>239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Ion</vt:lpstr>
      <vt:lpstr>Teorie osobnosti</vt:lpstr>
      <vt:lpstr>LITERATURA</vt:lpstr>
      <vt:lpstr>TÉMATA </vt:lpstr>
      <vt:lpstr>JAK TEORIE VZNIKAJÍ </vt:lpstr>
      <vt:lpstr>DOBRÁ TEORIE</vt:lpstr>
      <vt:lpstr> KRITÉRIA a DOBRÉ TEORIE</vt:lpstr>
      <vt:lpstr>CO NÁS NA TEORII ZAJÍMÁ</vt:lpstr>
      <vt:lpstr>HLUBINNÉ TEORIE: S. FREUD A PSYCHOANALÝZA</vt:lpstr>
      <vt:lpstr> S. FREUD A PSYCHOANALÝZA BIOGRAFIE</vt:lpstr>
      <vt:lpstr> S. FREUD A PSYCHOANALÝZA</vt:lpstr>
      <vt:lpstr>HLUBINNÉ TEORIE: S. FREUD A PSYCHOANALÝZA</vt:lpstr>
      <vt:lpstr> S. FREUD A PSYCHOANALÝZA TOPOGRAFICKÝ MODEL</vt:lpstr>
      <vt:lpstr> S. FREUD A PSYCHOANALÝZA CHYBNÉ VÝKONY</vt:lpstr>
      <vt:lpstr> S. FREUD A PSYCHOANALÝZA SEN </vt:lpstr>
      <vt:lpstr> S. FREUD A PSYCHOANALÝZA  STRUKTURÁLNÍ MODEL </vt:lpstr>
      <vt:lpstr> S. FREUD A PSYCHOANALÝZA  STRUKTURÁLNÍ MODEL </vt:lpstr>
      <vt:lpstr> S. FREUD A PSYCHOANALÝZA  STRUKTURÁLNÍ MODEL </vt:lpstr>
      <vt:lpstr> S. FREUD A PSYCHOANALÝZA ID, PUDY a DYNAMIKA   </vt:lpstr>
      <vt:lpstr> S. FREUD A PSYCHOANALÝZA  ÚZKOST a OBRANNÉ MECHANISMY </vt:lpstr>
      <vt:lpstr> S. FREUD A PSYCHOANALÝZA</vt:lpstr>
      <vt:lpstr> S. FREUD A PSYCHOANALÝZA psychosexuální vývoj</vt:lpstr>
      <vt:lpstr> S. FREUD A PSYCHOANALYSA Kritika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 osobnosti</dc:title>
  <dc:creator>Valentova</dc:creator>
  <cp:lastModifiedBy>Valentova</cp:lastModifiedBy>
  <cp:revision>42</cp:revision>
  <dcterms:created xsi:type="dcterms:W3CDTF">2020-10-08T02:16:31Z</dcterms:created>
  <dcterms:modified xsi:type="dcterms:W3CDTF">2020-10-15T05:43:16Z</dcterms:modified>
</cp:coreProperties>
</file>