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8" r:id="rId5"/>
    <p:sldId id="266" r:id="rId6"/>
    <p:sldId id="276" r:id="rId7"/>
    <p:sldId id="277" r:id="rId8"/>
    <p:sldId id="282" r:id="rId9"/>
    <p:sldId id="281" r:id="rId10"/>
    <p:sldId id="279" r:id="rId11"/>
    <p:sldId id="280" r:id="rId12"/>
    <p:sldId id="283" r:id="rId13"/>
    <p:sldId id="289" r:id="rId14"/>
    <p:sldId id="290" r:id="rId15"/>
    <p:sldId id="28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9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63AFA0-80B1-B81E-7C89-423028AD0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A52B57-B590-9207-C4D4-E0FD1979C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3C7397-FCFA-11CF-960A-9684D1DD6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17C568-3193-E52D-5697-B78987A1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DE2F56-170B-53DF-34D3-45EF26A4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80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AC07C-3F0E-A0AC-CA59-B74CDB191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B7FD88-C43C-DFE1-419C-ADAD34F9C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6892B2-F51C-6094-F519-E604C6678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A3A2CD-7BFD-E059-D0E4-362BA90F8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80F449-C677-F3D7-BC85-CC4E00B7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37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DBF454-82D7-E303-CB02-ED4248B1E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696A22-F5DF-2F34-E526-EA40FBF02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84B993-C579-673B-59C4-591DF0930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30541A-E9F5-E779-069F-BD35B7C4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FF16E1-4DDF-1A62-AB3E-44C01E832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21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5CDA6-4D5A-F7DD-765F-26114B8BF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498D80-93A5-A329-BD5B-06BE1376B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CDD842-EFC1-5C1A-4798-F0A19D9C0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303720-C036-177C-E41B-0B7CA279E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CA2AF0-8315-B546-D54A-153E981E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49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BFAF8-4DEC-9A5C-A9F2-BFE967EB3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2A90C9-B5FC-ED11-96E6-10F54F69D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158AC4-8470-B7F5-BEA5-600A90A7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F0DFB8-C71D-D4ED-9DA3-1411C7864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4CCE5E-1AED-9082-6591-65FF75438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07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BE285-4F74-AD47-2EB1-336271BEB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413031-E8A8-0FED-F6A0-CAC95ED57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A11335-0DBC-D818-7220-76A264183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DF7785-0321-0EF2-B634-DB5D88367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45B328-A555-15DA-6840-C40738E50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87BBB0-DA50-21FA-B3E7-F54919D8C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22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01B20-6BA2-4F03-E492-21ABFF0BB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252A30-D84C-C818-5AD6-28634D36A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BE15AA-361C-E0B9-03E3-4A036FA6C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2966687-BFEF-D914-1D62-E87082FD82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A5FD88F-BDAE-595F-E248-F9E05C090A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29BCA4B-61D5-709E-CBE4-DDCE46E8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349FE0C-ADED-E6D9-E751-8C1487B2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0EBC511-2CFC-49B2-F0E6-4003717B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17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8204B-AE99-B2B9-5D5F-1C63013F1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1E7B98A-4CF8-09EB-17CC-AD57D9CD2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6BA0EF-C9B2-BF01-AE02-7ED4BF28C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3ADB91C-5DA1-48FD-C266-4310E08C6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30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3B6CFF9-686E-E4C8-BF54-97EF39D2F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E68C681-C8DC-5E2A-C51B-7C8A93168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C2A2FE-1E6D-DC3D-B146-B7EE65A0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05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2873E-5EB0-99EF-3D4E-D4453DDF5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06875C-32BD-25E3-AF8D-51B6EA18C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12D45C-D1A5-A658-FAE6-06628F5C4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1D2DFE-D2CB-1CC8-37B0-DA79568BD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1C36F3-0555-486C-3D5A-7DD91A285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D7C6C0-C316-595C-4909-3C91E964F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46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1F3CB-7E48-35F6-D50C-6DB0EA24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9D7BB3-7CF8-C9DB-5A1F-ECAE43FCDB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C3B60E-68ED-A89D-302A-8FBBBB52B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A7E927-A76F-6A0B-5BF8-1DB00DA8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40BE8-5449-CE5A-609E-27F442908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1F6AAE-3EEB-6282-937F-45A63825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1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6F65A7-7B6D-1798-4DAD-46F9E180A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2E3308-433B-E756-B43B-13CB5254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125DCD-F919-7353-3C9C-E369A339A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EEBE-3BB8-4414-9CAA-66AC04ED177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333483-5E85-BCDB-A17E-B9BBFB9F6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B480BF-B238-D3DD-DAB9-0C9B34F69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358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69AE9-56DD-944D-8D82-4195B0C5B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9608" y="1122363"/>
            <a:ext cx="9898602" cy="2387600"/>
          </a:xfrm>
        </p:spPr>
        <p:txBody>
          <a:bodyPr>
            <a:normAutofit/>
          </a:bodyPr>
          <a:lstStyle/>
          <a:p>
            <a:r>
              <a:rPr lang="cs-CZ" dirty="0"/>
              <a:t>Analýza v kvalitativním výcviku, nácvik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2C5CA2-E08D-D890-7CB3-42C11CFDA1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</a:p>
          <a:p>
            <a:r>
              <a:rPr lang="cs-CZ" dirty="0"/>
              <a:t>16. dubna 2025</a:t>
            </a:r>
          </a:p>
          <a:p>
            <a:r>
              <a:rPr lang="cs-CZ" dirty="0"/>
              <a:t>Eva M. Hejzlarová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970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C9D48-335B-A49C-C257-16B628A85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typy analýz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444AA3-2DAF-056B-B708-FA1D541D3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Narativní analýza/Diskurzivní analýza</a:t>
            </a:r>
          </a:p>
          <a:p>
            <a:r>
              <a:rPr lang="cs-CZ" dirty="0"/>
              <a:t>Analýza metafor/Etnografie</a:t>
            </a:r>
          </a:p>
          <a:p>
            <a:r>
              <a:rPr lang="cs-CZ" dirty="0"/>
              <a:t>Kvalitativní obsahová analýza</a:t>
            </a:r>
          </a:p>
          <a:p>
            <a:r>
              <a:rPr lang="cs-CZ" dirty="0"/>
              <a:t>Tematická analýza</a:t>
            </a:r>
          </a:p>
          <a:p>
            <a:r>
              <a:rPr lang="cs-CZ" dirty="0"/>
              <a:t>„Vyložení karet“</a:t>
            </a:r>
          </a:p>
          <a:p>
            <a:endParaRPr lang="cs-CZ" dirty="0"/>
          </a:p>
          <a:p>
            <a:r>
              <a:rPr lang="cs-CZ" dirty="0"/>
              <a:t>Inspirace u podobně laděných výzkumů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751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07579-72FC-A097-F448-DD24C4D3B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Technika „vyložení karet“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785BDF-9979-7F37-5DF6-D7A7FFFBC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Otevřené kódování</a:t>
            </a:r>
          </a:p>
          <a:p>
            <a:r>
              <a:rPr lang="cs-CZ" dirty="0"/>
              <a:t>Kategorie</a:t>
            </a:r>
          </a:p>
          <a:p>
            <a:r>
              <a:rPr lang="cs-CZ" dirty="0"/>
              <a:t>Převyprávění těchto kategorií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4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4AF6E-1DD3-AB9A-A32F-6B989625E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Začátek kódování – viz předchozí domácí úkol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537B9-F19F-5678-EFDA-2EEF51538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Otevřete si soubor s přepisy rozhovorů a přečtěte si jich 5</a:t>
            </a:r>
          </a:p>
          <a:p>
            <a:r>
              <a:rPr lang="cs-CZ" dirty="0"/>
              <a:t>Poznamenávejte si témata, motivy, nápady, které vám přijdou zajímavé…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Formulujte výzkumnou otázku – </a:t>
            </a:r>
          </a:p>
          <a:p>
            <a:pPr lvl="1"/>
            <a:r>
              <a:rPr lang="cs-CZ" dirty="0"/>
              <a:t>ta by měla být zacílená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68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60962-538B-A785-6A2C-864CA0236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Handout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6B698-84A4-C72F-BEC4-B1EEE7ACB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217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49DB6-935B-DD1C-4BD9-54883D57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do 23. 4. do 9h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EA4208-471D-13C0-E2DB-031245BFE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Na základě přednášky, četby a procvičování na hodině proveďte analýzu pořízených rozhovorů (viz přiložené soubory).</a:t>
            </a:r>
          </a:p>
          <a:p>
            <a:pPr>
              <a:buNone/>
            </a:pPr>
            <a:r>
              <a:rPr lang="cs-CZ" dirty="0"/>
              <a:t>Konkrétně: </a:t>
            </a:r>
          </a:p>
          <a:p>
            <a:pPr marL="514350" indent="-514350">
              <a:buAutoNum type="arabicParenR"/>
            </a:pPr>
            <a:r>
              <a:rPr lang="cs-CZ" dirty="0"/>
              <a:t>formulujte výzkumnou otázku (odvozenou od toho, co se vám zdá na základě opakovaného čtení jako inspirativní, nosné, zajímavé...),</a:t>
            </a:r>
          </a:p>
          <a:p>
            <a:pPr lvl="1"/>
            <a:r>
              <a:rPr lang="cs-CZ" dirty="0"/>
              <a:t>např. vnímání úřadu, sebeprožívání </a:t>
            </a:r>
          </a:p>
          <a:p>
            <a:pPr lvl="1"/>
            <a:r>
              <a:rPr lang="cs-CZ" dirty="0"/>
              <a:t>jazyková bariéra, humor </a:t>
            </a:r>
          </a:p>
          <a:p>
            <a:pPr>
              <a:buNone/>
            </a:pPr>
            <a:r>
              <a:rPr lang="cs-CZ" dirty="0"/>
              <a:t>2) označte pasáže, které s výzkumnou otázkou souvisejí, </a:t>
            </a:r>
          </a:p>
          <a:p>
            <a:pPr>
              <a:buNone/>
            </a:pPr>
            <a:r>
              <a:rPr lang="cs-CZ" dirty="0"/>
              <a:t>3) </a:t>
            </a:r>
            <a:r>
              <a:rPr lang="cs-CZ" dirty="0" err="1"/>
              <a:t>okódujte</a:t>
            </a:r>
            <a:r>
              <a:rPr lang="cs-CZ" dirty="0"/>
              <a:t> je a následně se pokuste sdružit je do kategorií. </a:t>
            </a:r>
          </a:p>
          <a:p>
            <a:pPr>
              <a:buNone/>
            </a:pPr>
            <a:r>
              <a:rPr lang="cs-CZ" dirty="0"/>
              <a:t>Výsledkem by měly být (krom explicitně formulované výzkumné otázky) alespoň tři kategorie, kde každá bude obsahovat alespoň tři kódy. Ke každému kódu přiřaďte alespoň dva úryvky z rozhovorů a označte, z jakého rozhovoru pocházejí. </a:t>
            </a:r>
          </a:p>
          <a:p>
            <a:r>
              <a:rPr lang="cs-CZ" dirty="0">
                <a:effectLst/>
              </a:rPr>
              <a:t>Zkuste prosím přečíst cca 5-10 rozhovorů a na základě toho </a:t>
            </a:r>
            <a:r>
              <a:rPr lang="cs-CZ" dirty="0" err="1">
                <a:effectLst/>
              </a:rPr>
              <a:t>navnímat</a:t>
            </a:r>
            <a:r>
              <a:rPr lang="cs-CZ" dirty="0">
                <a:effectLst/>
              </a:rPr>
              <a:t> to, co by vás mohlo analyticky vést... (pak postupujte viz výše...)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788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C0174-EA83-884E-D9FE-7C9ABA726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úkol: příklad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1F9C3-96D3-DF6C-6616-224B6E0E7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Téma: role spolužáků</a:t>
            </a:r>
          </a:p>
          <a:p>
            <a:r>
              <a:rPr lang="cs-CZ" dirty="0"/>
              <a:t>Kategorie 1: Podpora</a:t>
            </a:r>
          </a:p>
          <a:p>
            <a:r>
              <a:rPr lang="cs-CZ" dirty="0"/>
              <a:t>Kód 1.1: Podpora při učení na test – vzájemné zkoušení</a:t>
            </a:r>
          </a:p>
          <a:p>
            <a:pPr lvl="1"/>
            <a:r>
              <a:rPr lang="cs-CZ" i="1" dirty="0"/>
              <a:t>„Zápisky si dělám podle mě lepší než ostatní, takže to vůbec… Ale pak před testem, to mi přijde dobrý, když se s někým navzájem zkoušíme, protože </a:t>
            </a:r>
            <a:r>
              <a:rPr lang="cs-CZ" i="1" dirty="0" err="1"/>
              <a:t>každej</a:t>
            </a:r>
            <a:r>
              <a:rPr lang="cs-CZ" i="1" dirty="0"/>
              <a:t> tu látku vnímá jinak…“ </a:t>
            </a:r>
            <a:r>
              <a:rPr lang="cs-CZ" dirty="0"/>
              <a:t>(R8)</a:t>
            </a:r>
          </a:p>
          <a:p>
            <a:pPr lvl="1"/>
            <a:r>
              <a:rPr lang="cs-CZ" dirty="0"/>
              <a:t>„…“</a:t>
            </a:r>
          </a:p>
          <a:p>
            <a:r>
              <a:rPr lang="cs-CZ" dirty="0"/>
              <a:t>Kód 1.2 Podpora při čekání na zkoušku - psychická</a:t>
            </a:r>
          </a:p>
          <a:p>
            <a:pPr lvl="1"/>
            <a:r>
              <a:rPr lang="cs-CZ" i="1" dirty="0"/>
              <a:t>„</a:t>
            </a:r>
            <a:r>
              <a:rPr lang="cs-CZ" i="1" dirty="0" err="1"/>
              <a:t>Nevim</a:t>
            </a:r>
            <a:r>
              <a:rPr lang="cs-CZ" i="1" dirty="0"/>
              <a:t>, před </a:t>
            </a:r>
            <a:r>
              <a:rPr lang="cs-CZ" i="1" dirty="0" err="1"/>
              <a:t>zkouškama</a:t>
            </a:r>
            <a:r>
              <a:rPr lang="cs-CZ" i="1" dirty="0"/>
              <a:t> ústníma je mi blbě, jsem nervák, teď to ve zkouškovým bylo takový hezký, že jsme tam seděli na chodbě a čekali společně a já jsem brečela a jedna holka mi podala kapesníky papírový…“ </a:t>
            </a:r>
            <a:r>
              <a:rPr lang="cs-CZ" dirty="0"/>
              <a:t>(R3)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788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C4F14-375C-918B-8114-C7EA19CB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087FE3-EC9C-EA34-C8C1-315F2CD93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Metody analýzy</a:t>
            </a:r>
          </a:p>
          <a:p>
            <a:r>
              <a:rPr lang="cs-CZ" dirty="0"/>
              <a:t>Nácvik kódování</a:t>
            </a:r>
          </a:p>
          <a:p>
            <a:r>
              <a:rPr lang="cs-CZ" dirty="0"/>
              <a:t>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639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2539A-C96B-3616-337E-791EDA1C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v kvalitativním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51DFC-D981-7F55-6CDD-70EB8980C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Nenásleduje striktně po sběru dat</a:t>
            </a:r>
          </a:p>
          <a:p>
            <a:endParaRPr lang="cs-CZ" dirty="0"/>
          </a:p>
          <a:p>
            <a:r>
              <a:rPr lang="cs-CZ" dirty="0"/>
              <a:t>Deduktivní přístup</a:t>
            </a:r>
          </a:p>
          <a:p>
            <a:r>
              <a:rPr lang="cs-CZ" dirty="0"/>
              <a:t>Induktivní přístup</a:t>
            </a:r>
          </a:p>
          <a:p>
            <a:endParaRPr lang="cs-CZ" dirty="0"/>
          </a:p>
          <a:p>
            <a:r>
              <a:rPr lang="cs-CZ" dirty="0"/>
              <a:t>Rozkrytí nějakých souvislostí, struktury textu</a:t>
            </a:r>
          </a:p>
          <a:p>
            <a:r>
              <a:rPr lang="cs-CZ" dirty="0"/>
              <a:t>Analýze lze rozumět jako způsobu organizace nebo strukturace textu</a:t>
            </a:r>
          </a:p>
          <a:p>
            <a:r>
              <a:rPr lang="cs-CZ" dirty="0"/>
              <a:t>Redukce prostřednictvím kategorizování, nalezení hlavních motivů a následně rozšiřování prostřednictvím interpretací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73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2539A-C96B-3616-337E-791EDA1C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Analýza: jak kódovat?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51DFC-D981-7F55-6CDD-70EB8980C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deduktivním přístupu nás vedou teoretická východiska nebo odborná literatura</a:t>
            </a:r>
          </a:p>
          <a:p>
            <a:r>
              <a:rPr lang="cs-CZ" dirty="0"/>
              <a:t>Při induktivním přístupu nás vedou data, resp. jejich čtení</a:t>
            </a:r>
          </a:p>
          <a:p>
            <a:endParaRPr lang="cs-CZ" dirty="0"/>
          </a:p>
          <a:p>
            <a:r>
              <a:rPr lang="cs-CZ" dirty="0"/>
              <a:t>Základem je dobrý sběr dat!</a:t>
            </a:r>
          </a:p>
          <a:p>
            <a:endParaRPr lang="cs-CZ" dirty="0"/>
          </a:p>
          <a:p>
            <a:r>
              <a:rPr lang="cs-CZ" dirty="0"/>
              <a:t>Kategorie (nadřazené)</a:t>
            </a:r>
          </a:p>
          <a:p>
            <a:r>
              <a:rPr lang="cs-CZ" dirty="0"/>
              <a:t>Kódy (podřazené)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90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D4894-1C63-DC6F-2321-F825C373B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Teoretická východiska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731F9-C7F9-4353-D846-45DC79C5D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Koncept „</a:t>
            </a:r>
            <a:r>
              <a:rPr lang="cs-CZ" dirty="0" err="1"/>
              <a:t>societalizace</a:t>
            </a:r>
            <a:r>
              <a:rPr lang="cs-CZ" dirty="0"/>
              <a:t>“ (</a:t>
            </a:r>
            <a:r>
              <a:rPr lang="cs-CZ" dirty="0" err="1"/>
              <a:t>Jeffrey</a:t>
            </a:r>
            <a:r>
              <a:rPr lang="cs-CZ" dirty="0"/>
              <a:t> Alexander) vysvětluje vývoj řešení určitých problémů (např. zneužívání dětí v rámci církve; porody doma).</a:t>
            </a:r>
          </a:p>
          <a:p>
            <a:r>
              <a:rPr lang="cs-CZ" dirty="0" err="1"/>
              <a:t>Societalizace</a:t>
            </a:r>
            <a:r>
              <a:rPr lang="cs-CZ" dirty="0"/>
              <a:t> vyjímá konkrétní společenský fenomén z jeho původní sféry regulace (církevní soudy, resp. čistě medicínská debata) a činí z něj otázku občanského soužití a občanských pravidel. V takové diskuzi se pak z požadavků ohledně zneužívání, resp. konkrétního způsobu porodu stává diskuze o hodnotách, které jsou vnímány jako nedílná součást demokratických společností (poctivost, racionalita, otevřenost, nezávislost, spolupráce, účast a rovnost). Alexander mluví o významových „přepnutích“ v diskuzi.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962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3FA71-151B-23C9-AC02-385F1D7F3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Teoretická východiska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40B02-308A-EB88-C255-E79103E44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teoretického konceptu odvozuji analytický rámec</a:t>
            </a:r>
          </a:p>
          <a:p>
            <a:r>
              <a:rPr lang="cs-CZ" dirty="0"/>
              <a:t>Krok 1: orientuji se v mediální debatě (i v praktickém vývoji situace)</a:t>
            </a:r>
          </a:p>
          <a:p>
            <a:r>
              <a:rPr lang="cs-CZ" dirty="0"/>
              <a:t>Krok 2: vyhledávám v mediálních textech naplnění kategorií poctivost, racionalita, otevřenost, nezávislost, spolupráce, participace a rovnost</a:t>
            </a:r>
          </a:p>
          <a:p>
            <a:r>
              <a:rPr lang="cs-CZ" dirty="0"/>
              <a:t>Krok 3: Snažím se </a:t>
            </a:r>
            <a:r>
              <a:rPr lang="cs-CZ" dirty="0" err="1"/>
              <a:t>rekonstruuovat</a:t>
            </a:r>
            <a:r>
              <a:rPr lang="cs-CZ" dirty="0"/>
              <a:t> debatu tak, aby dávala z hlediska teorie smysl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006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B2B22-3B1F-97FF-4287-91D7FF39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b) Odborná literatura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76088-C35F-7BDB-99AB-3CF1EF665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Proces adaptace v mateřské škole</a:t>
            </a:r>
          </a:p>
          <a:p>
            <a:r>
              <a:rPr lang="cs-CZ" dirty="0"/>
              <a:t>Kategorie, které se objevují v odborné literatuře: </a:t>
            </a:r>
          </a:p>
          <a:p>
            <a:pPr lvl="1"/>
            <a:r>
              <a:rPr lang="cs-CZ" dirty="0"/>
              <a:t>Formální nastavení procesu ze strany MŠ</a:t>
            </a:r>
          </a:p>
          <a:p>
            <a:pPr lvl="1"/>
            <a:r>
              <a:rPr lang="cs-CZ" dirty="0"/>
              <a:t>Adaptace dítěte</a:t>
            </a:r>
          </a:p>
          <a:p>
            <a:pPr lvl="1"/>
            <a:r>
              <a:rPr lang="cs-CZ" dirty="0"/>
              <a:t>Adaptace rodiče </a:t>
            </a:r>
          </a:p>
          <a:p>
            <a:endParaRPr lang="cs-CZ" dirty="0"/>
          </a:p>
          <a:p>
            <a:r>
              <a:rPr lang="cs-CZ" dirty="0"/>
              <a:t>V kategoriích pak hledám kódy</a:t>
            </a:r>
          </a:p>
          <a:p>
            <a:endParaRPr lang="cs-CZ" dirty="0"/>
          </a:p>
          <a:p>
            <a:r>
              <a:rPr lang="cs-CZ" dirty="0"/>
              <a:t>Čím propracovanější je teoretický/analytický rámec, tím „bezpečnější“ je analýza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09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D581D-6F89-0703-6243-743F9379D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Induktivní přístup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FE589B-4153-BD86-2926-7B8E96D02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není teorie vhodná pro analýzu, analýza může být induktivní</a:t>
            </a:r>
          </a:p>
          <a:p>
            <a:pPr lvl="1"/>
            <a:r>
              <a:rPr lang="cs-CZ" dirty="0"/>
              <a:t>Více nejistoty, více práce</a:t>
            </a:r>
          </a:p>
          <a:p>
            <a:r>
              <a:rPr lang="cs-CZ" dirty="0"/>
              <a:t>Př. Inspirace principy zakotvené teorie (kódování </a:t>
            </a:r>
            <a:r>
              <a:rPr lang="cs-CZ" b="0" i="0" dirty="0">
                <a:solidFill>
                  <a:srgbClr val="202122"/>
                </a:solidFill>
                <a:effectLst/>
              </a:rPr>
              <a:t>otevřené, axiální, selektivní), případně technika vyložení karet</a:t>
            </a:r>
          </a:p>
          <a:p>
            <a:pPr lvl="1"/>
            <a:r>
              <a:rPr lang="cs-CZ" dirty="0">
                <a:solidFill>
                  <a:srgbClr val="202122"/>
                </a:solidFill>
              </a:rPr>
              <a:t>Otevřené kódování: rozdělení analyzovaného textu na jednotky – každá jednotka získá nějaký kód – o čem daná jednotka vypovídá? Jaké téma reprezentuje? (jedna jednotka může nést více kódů) následně precizace</a:t>
            </a:r>
            <a:endParaRPr lang="cs-CZ" dirty="0"/>
          </a:p>
          <a:p>
            <a:r>
              <a:rPr lang="cs-CZ" dirty="0">
                <a:solidFill>
                  <a:srgbClr val="202122"/>
                </a:solidFill>
              </a:rPr>
              <a:t>Vždy musím stanovit otázku, která mě při analýze vede!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573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6CC62-63C2-FBE8-7AEF-1234140C4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Kódy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7732FB-A4E5-79F9-A729-9C2EB1321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Poté, co </a:t>
            </a:r>
            <a:r>
              <a:rPr lang="cs-CZ" dirty="0" err="1"/>
              <a:t>nakóduji</a:t>
            </a:r>
            <a:r>
              <a:rPr lang="cs-CZ" dirty="0"/>
              <a:t>, zvažuji sdružování kódů do konceptů a ty pak do kategorií</a:t>
            </a:r>
          </a:p>
          <a:p>
            <a:pPr lvl="1"/>
            <a:r>
              <a:rPr lang="cs-CZ" dirty="0"/>
              <a:t>Uvažuji přitom logiku – dává to smysl? Je toto nadřazené a toto podřazené?</a:t>
            </a:r>
          </a:p>
          <a:p>
            <a:pPr lvl="1"/>
            <a:r>
              <a:rPr lang="cs-CZ" dirty="0"/>
              <a:t>Přemýšlím o distribuci kódů/kategorií – vyskytují se v celém </a:t>
            </a:r>
            <a:r>
              <a:rPr lang="cs-CZ" dirty="0" err="1"/>
              <a:t>datasetu</a:t>
            </a:r>
            <a:r>
              <a:rPr lang="cs-CZ" dirty="0"/>
              <a:t>? Nebo jen někde?</a:t>
            </a:r>
          </a:p>
          <a:p>
            <a:pPr lvl="1"/>
            <a:r>
              <a:rPr lang="cs-CZ" dirty="0"/>
              <a:t>(Daří se mi prostřednictvím kódů a kategorií vyprávět příběh nějak nově/zajímavě?)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2574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817</Words>
  <Application>Microsoft Office PowerPoint</Application>
  <PresentationFormat>Širokoúhlá obrazovka</PresentationFormat>
  <Paragraphs>91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Analýza v kvalitativním výcviku, nácvik</vt:lpstr>
      <vt:lpstr>Prezentace aplikace PowerPoint</vt:lpstr>
      <vt:lpstr>Analýza v kvalitativním výzkumu</vt:lpstr>
      <vt:lpstr>Analýza: jak kódovat?</vt:lpstr>
      <vt:lpstr>a) Teoretická východiska</vt:lpstr>
      <vt:lpstr>a) Teoretická východiska</vt:lpstr>
      <vt:lpstr>b) Odborná literatura</vt:lpstr>
      <vt:lpstr>Induktivní přístup</vt:lpstr>
      <vt:lpstr>Kódy</vt:lpstr>
      <vt:lpstr>Konkrétní typy analýz</vt:lpstr>
      <vt:lpstr>Technika „vyložení karet“</vt:lpstr>
      <vt:lpstr>Začátek kódování – viz předchozí domácí úkol</vt:lpstr>
      <vt:lpstr>Handout</vt:lpstr>
      <vt:lpstr>Domácí úkol do 23. 4. do 9h</vt:lpstr>
      <vt:lpstr>Domácí úkol: příklad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M. Hejzlarová</dc:creator>
  <cp:lastModifiedBy>Eva Hejzlarová</cp:lastModifiedBy>
  <cp:revision>9</cp:revision>
  <dcterms:created xsi:type="dcterms:W3CDTF">2022-11-10T08:53:16Z</dcterms:created>
  <dcterms:modified xsi:type="dcterms:W3CDTF">2025-04-15T18:13:16Z</dcterms:modified>
</cp:coreProperties>
</file>