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70" r:id="rId3"/>
    <p:sldId id="271" r:id="rId4"/>
    <p:sldId id="276" r:id="rId5"/>
    <p:sldId id="265" r:id="rId6"/>
    <p:sldId id="273" r:id="rId7"/>
    <p:sldId id="266" r:id="rId8"/>
    <p:sldId id="274" r:id="rId9"/>
    <p:sldId id="267" r:id="rId10"/>
    <p:sldId id="268" r:id="rId11"/>
    <p:sldId id="269" r:id="rId12"/>
    <p:sldId id="261" r:id="rId13"/>
    <p:sldId id="259" r:id="rId14"/>
    <p:sldId id="262" r:id="rId15"/>
    <p:sldId id="258" r:id="rId16"/>
    <p:sldId id="260" r:id="rId17"/>
    <p:sldId id="275" r:id="rId18"/>
    <p:sldId id="257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78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4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41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530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983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2386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23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174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76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38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62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95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91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83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48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98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246B6-D95C-4A97-AF3D-5DD77FCE8915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BB94B34-E4F6-4A97-A1B9-00290F596B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54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eadthesign.com/" TargetMode="External"/><Relationship Id="rId2" Type="http://schemas.openxmlformats.org/officeDocument/2006/relationships/hyperlink" Target="https://www.dictio.info/about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64816" y="1233994"/>
            <a:ext cx="9409483" cy="3108380"/>
          </a:xfrm>
        </p:spPr>
        <p:txBody>
          <a:bodyPr>
            <a:noAutofit/>
          </a:bodyPr>
          <a:lstStyle/>
          <a:p>
            <a:pPr algn="ctr"/>
            <a:r>
              <a:rPr lang="cs-CZ" sz="4800" dirty="0"/>
              <a:t>STEREOTYPY NÁRODNOSTÍ A ZNAKY PRO NÁRODY V ČESKÉM ZNAKOVÉM JAZYCE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93399" y="4493294"/>
            <a:ext cx="8915399" cy="1126283"/>
          </a:xfrm>
        </p:spPr>
        <p:txBody>
          <a:bodyPr/>
          <a:lstStyle/>
          <a:p>
            <a:r>
              <a:rPr lang="cs-CZ" dirty="0"/>
              <a:t>Anna </a:t>
            </a:r>
            <a:r>
              <a:rPr lang="cs-CZ" dirty="0" err="1"/>
              <a:t>Vohlídalová</a:t>
            </a:r>
            <a:r>
              <a:rPr lang="cs-CZ" dirty="0"/>
              <a:t>, Michaela Nademlejnská, Anna Sojková</a:t>
            </a:r>
          </a:p>
        </p:txBody>
      </p:sp>
    </p:spTree>
    <p:extLst>
      <p:ext uri="{BB962C8B-B14F-4D97-AF65-F5344CB8AC3E}">
        <p14:creationId xmlns:p14="http://schemas.microsoft.com/office/powerpoint/2010/main" val="316430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4110"/>
            <a:ext cx="12191999" cy="1280890"/>
          </a:xfrm>
        </p:spPr>
        <p:txBody>
          <a:bodyPr/>
          <a:lstStyle/>
          <a:p>
            <a:pPr algn="ctr"/>
            <a:r>
              <a:rPr lang="cs-CZ" dirty="0"/>
              <a:t>Francie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209" t="29528" r="32260" b="30763"/>
          <a:stretch/>
        </p:blipFill>
        <p:spPr>
          <a:xfrm>
            <a:off x="1624614" y="1483531"/>
            <a:ext cx="2947387" cy="215631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7281" t="29644" r="32354" b="30744"/>
          <a:stretch/>
        </p:blipFill>
        <p:spPr>
          <a:xfrm>
            <a:off x="4572001" y="1483531"/>
            <a:ext cx="2948866" cy="21639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41796" t="25243" r="39563" b="40842"/>
          <a:stretch/>
        </p:blipFill>
        <p:spPr>
          <a:xfrm>
            <a:off x="1726808" y="3844031"/>
            <a:ext cx="2845193" cy="29118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42670" t="33527" r="40510" b="32815"/>
          <a:stretch/>
        </p:blipFill>
        <p:spPr>
          <a:xfrm>
            <a:off x="6693762" y="3844031"/>
            <a:ext cx="2587089" cy="291187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591889" y="2320517"/>
            <a:ext cx="433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Asociace s kohoutem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48941" y="5299969"/>
            <a:ext cx="186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Přilba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357064" y="4506868"/>
            <a:ext cx="268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Paříž – </a:t>
            </a:r>
            <a:r>
              <a:rPr lang="cs-CZ" dirty="0" err="1"/>
              <a:t>Eiffelova</a:t>
            </a:r>
            <a:r>
              <a:rPr lang="cs-CZ" dirty="0"/>
              <a:t> věž</a:t>
            </a:r>
          </a:p>
        </p:txBody>
      </p:sp>
    </p:spTree>
    <p:extLst>
      <p:ext uri="{BB962C8B-B14F-4D97-AF65-F5344CB8AC3E}">
        <p14:creationId xmlns:p14="http://schemas.microsoft.com/office/powerpoint/2010/main" val="1041248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4110"/>
            <a:ext cx="12191999" cy="1280890"/>
          </a:xfrm>
        </p:spPr>
        <p:txBody>
          <a:bodyPr/>
          <a:lstStyle/>
          <a:p>
            <a:pPr algn="ctr"/>
            <a:r>
              <a:rPr lang="cs-CZ" dirty="0"/>
              <a:t>Itálie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209" t="41747" r="32128" b="17604"/>
          <a:stretch/>
        </p:blipFill>
        <p:spPr>
          <a:xfrm>
            <a:off x="1482571" y="1399878"/>
            <a:ext cx="2956265" cy="22044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7209" t="42071" r="32136" b="17800"/>
          <a:stretch/>
        </p:blipFill>
        <p:spPr>
          <a:xfrm>
            <a:off x="4438836" y="1403544"/>
            <a:ext cx="2988815" cy="22007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42597" t="37670" r="40583" b="28803"/>
          <a:stretch/>
        </p:blipFill>
        <p:spPr>
          <a:xfrm>
            <a:off x="2024109" y="3835153"/>
            <a:ext cx="2601158" cy="291644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l="46238" t="29903" r="40000" b="35922"/>
          <a:stretch/>
        </p:blipFill>
        <p:spPr>
          <a:xfrm>
            <a:off x="6844682" y="3725864"/>
            <a:ext cx="2166152" cy="302573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19386" y="2502106"/>
            <a:ext cx="37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Tvar země – „bota“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96287" y="4793941"/>
            <a:ext cx="207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Špagety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081854" y="4701608"/>
            <a:ext cx="260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Chaos </a:t>
            </a:r>
            <a:r>
              <a:rPr lang="cs-CZ" dirty="0" err="1"/>
              <a:t>deaflympiády</a:t>
            </a:r>
            <a:r>
              <a:rPr lang="cs-CZ" dirty="0"/>
              <a:t> v Římě</a:t>
            </a:r>
          </a:p>
        </p:txBody>
      </p:sp>
      <p:sp>
        <p:nvSpPr>
          <p:cNvPr id="14" name="Volný tvar 13"/>
          <p:cNvSpPr/>
          <p:nvPr/>
        </p:nvSpPr>
        <p:spPr>
          <a:xfrm>
            <a:off x="2814126" y="2263806"/>
            <a:ext cx="230915" cy="1003177"/>
          </a:xfrm>
          <a:custGeom>
            <a:avLst/>
            <a:gdLst>
              <a:gd name="connsiteX0" fmla="*/ 17851 w 230915"/>
              <a:gd name="connsiteY0" fmla="*/ 0 h 1003177"/>
              <a:gd name="connsiteX1" fmla="*/ 53361 w 230915"/>
              <a:gd name="connsiteY1" fmla="*/ 44388 h 1003177"/>
              <a:gd name="connsiteX2" fmla="*/ 71117 w 230915"/>
              <a:gd name="connsiteY2" fmla="*/ 62144 h 1003177"/>
              <a:gd name="connsiteX3" fmla="*/ 97750 w 230915"/>
              <a:gd name="connsiteY3" fmla="*/ 71021 h 1003177"/>
              <a:gd name="connsiteX4" fmla="*/ 133260 w 230915"/>
              <a:gd name="connsiteY4" fmla="*/ 115410 h 1003177"/>
              <a:gd name="connsiteX5" fmla="*/ 142138 w 230915"/>
              <a:gd name="connsiteY5" fmla="*/ 142043 h 1003177"/>
              <a:gd name="connsiteX6" fmla="*/ 115505 w 230915"/>
              <a:gd name="connsiteY6" fmla="*/ 204186 h 1003177"/>
              <a:gd name="connsiteX7" fmla="*/ 62239 w 230915"/>
              <a:gd name="connsiteY7" fmla="*/ 221942 h 1003177"/>
              <a:gd name="connsiteX8" fmla="*/ 35606 w 230915"/>
              <a:gd name="connsiteY8" fmla="*/ 230819 h 1003177"/>
              <a:gd name="connsiteX9" fmla="*/ 95 w 230915"/>
              <a:gd name="connsiteY9" fmla="*/ 266330 h 1003177"/>
              <a:gd name="connsiteX10" fmla="*/ 8973 w 230915"/>
              <a:gd name="connsiteY10" fmla="*/ 346229 h 1003177"/>
              <a:gd name="connsiteX11" fmla="*/ 26728 w 230915"/>
              <a:gd name="connsiteY11" fmla="*/ 372862 h 1003177"/>
              <a:gd name="connsiteX12" fmla="*/ 44484 w 230915"/>
              <a:gd name="connsiteY12" fmla="*/ 390617 h 1003177"/>
              <a:gd name="connsiteX13" fmla="*/ 133260 w 230915"/>
              <a:gd name="connsiteY13" fmla="*/ 408373 h 1003177"/>
              <a:gd name="connsiteX14" fmla="*/ 204282 w 230915"/>
              <a:gd name="connsiteY14" fmla="*/ 452761 h 1003177"/>
              <a:gd name="connsiteX15" fmla="*/ 222037 w 230915"/>
              <a:gd name="connsiteY15" fmla="*/ 506027 h 1003177"/>
              <a:gd name="connsiteX16" fmla="*/ 230915 w 230915"/>
              <a:gd name="connsiteY16" fmla="*/ 532660 h 1003177"/>
              <a:gd name="connsiteX17" fmla="*/ 222037 w 230915"/>
              <a:gd name="connsiteY17" fmla="*/ 577048 h 1003177"/>
              <a:gd name="connsiteX18" fmla="*/ 133260 w 230915"/>
              <a:gd name="connsiteY18" fmla="*/ 630314 h 1003177"/>
              <a:gd name="connsiteX19" fmla="*/ 106627 w 230915"/>
              <a:gd name="connsiteY19" fmla="*/ 639192 h 1003177"/>
              <a:gd name="connsiteX20" fmla="*/ 79994 w 230915"/>
              <a:gd name="connsiteY20" fmla="*/ 648070 h 1003177"/>
              <a:gd name="connsiteX21" fmla="*/ 62239 w 230915"/>
              <a:gd name="connsiteY21" fmla="*/ 674703 h 1003177"/>
              <a:gd name="connsiteX22" fmla="*/ 62239 w 230915"/>
              <a:gd name="connsiteY22" fmla="*/ 772357 h 1003177"/>
              <a:gd name="connsiteX23" fmla="*/ 88872 w 230915"/>
              <a:gd name="connsiteY23" fmla="*/ 790112 h 1003177"/>
              <a:gd name="connsiteX24" fmla="*/ 133260 w 230915"/>
              <a:gd name="connsiteY24" fmla="*/ 816745 h 1003177"/>
              <a:gd name="connsiteX25" fmla="*/ 151016 w 230915"/>
              <a:gd name="connsiteY25" fmla="*/ 834501 h 1003177"/>
              <a:gd name="connsiteX26" fmla="*/ 159893 w 230915"/>
              <a:gd name="connsiteY26" fmla="*/ 861134 h 1003177"/>
              <a:gd name="connsiteX27" fmla="*/ 186526 w 230915"/>
              <a:gd name="connsiteY27" fmla="*/ 870011 h 1003177"/>
              <a:gd name="connsiteX28" fmla="*/ 204282 w 230915"/>
              <a:gd name="connsiteY28" fmla="*/ 1003177 h 1003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0915" h="1003177">
                <a:moveTo>
                  <a:pt x="17851" y="0"/>
                </a:moveTo>
                <a:cubicBezTo>
                  <a:pt x="29688" y="14796"/>
                  <a:pt x="41030" y="30002"/>
                  <a:pt x="53361" y="44388"/>
                </a:cubicBezTo>
                <a:cubicBezTo>
                  <a:pt x="58808" y="50743"/>
                  <a:pt x="63940" y="57838"/>
                  <a:pt x="71117" y="62144"/>
                </a:cubicBezTo>
                <a:cubicBezTo>
                  <a:pt x="79141" y="66959"/>
                  <a:pt x="88872" y="68062"/>
                  <a:pt x="97750" y="71021"/>
                </a:cubicBezTo>
                <a:cubicBezTo>
                  <a:pt x="114264" y="87536"/>
                  <a:pt x="122061" y="93012"/>
                  <a:pt x="133260" y="115410"/>
                </a:cubicBezTo>
                <a:cubicBezTo>
                  <a:pt x="137445" y="123780"/>
                  <a:pt x="139179" y="133165"/>
                  <a:pt x="142138" y="142043"/>
                </a:cubicBezTo>
                <a:cubicBezTo>
                  <a:pt x="137943" y="158822"/>
                  <a:pt x="133669" y="192833"/>
                  <a:pt x="115505" y="204186"/>
                </a:cubicBezTo>
                <a:cubicBezTo>
                  <a:pt x="99634" y="214106"/>
                  <a:pt x="79994" y="216024"/>
                  <a:pt x="62239" y="221942"/>
                </a:cubicBezTo>
                <a:lnTo>
                  <a:pt x="35606" y="230819"/>
                </a:lnTo>
                <a:cubicBezTo>
                  <a:pt x="23769" y="242656"/>
                  <a:pt x="-1754" y="249692"/>
                  <a:pt x="95" y="266330"/>
                </a:cubicBezTo>
                <a:cubicBezTo>
                  <a:pt x="3054" y="292963"/>
                  <a:pt x="2474" y="320232"/>
                  <a:pt x="8973" y="346229"/>
                </a:cubicBezTo>
                <a:cubicBezTo>
                  <a:pt x="11561" y="356580"/>
                  <a:pt x="20063" y="364531"/>
                  <a:pt x="26728" y="372862"/>
                </a:cubicBezTo>
                <a:cubicBezTo>
                  <a:pt x="31957" y="379398"/>
                  <a:pt x="37307" y="386311"/>
                  <a:pt x="44484" y="390617"/>
                </a:cubicBezTo>
                <a:cubicBezTo>
                  <a:pt x="63853" y="402239"/>
                  <a:pt x="122482" y="406833"/>
                  <a:pt x="133260" y="408373"/>
                </a:cubicBezTo>
                <a:cubicBezTo>
                  <a:pt x="196648" y="429502"/>
                  <a:pt x="176144" y="410556"/>
                  <a:pt x="204282" y="452761"/>
                </a:cubicBezTo>
                <a:lnTo>
                  <a:pt x="222037" y="506027"/>
                </a:lnTo>
                <a:lnTo>
                  <a:pt x="230915" y="532660"/>
                </a:lnTo>
                <a:cubicBezTo>
                  <a:pt x="227956" y="547456"/>
                  <a:pt x="229365" y="563858"/>
                  <a:pt x="222037" y="577048"/>
                </a:cubicBezTo>
                <a:cubicBezTo>
                  <a:pt x="199880" y="616931"/>
                  <a:pt x="172682" y="617173"/>
                  <a:pt x="133260" y="630314"/>
                </a:cubicBezTo>
                <a:lnTo>
                  <a:pt x="106627" y="639192"/>
                </a:lnTo>
                <a:lnTo>
                  <a:pt x="79994" y="648070"/>
                </a:lnTo>
                <a:cubicBezTo>
                  <a:pt x="74076" y="656948"/>
                  <a:pt x="67011" y="665160"/>
                  <a:pt x="62239" y="674703"/>
                </a:cubicBezTo>
                <a:cubicBezTo>
                  <a:pt x="46979" y="705222"/>
                  <a:pt x="49235" y="739847"/>
                  <a:pt x="62239" y="772357"/>
                </a:cubicBezTo>
                <a:cubicBezTo>
                  <a:pt x="66202" y="782263"/>
                  <a:pt x="80541" y="783447"/>
                  <a:pt x="88872" y="790112"/>
                </a:cubicBezTo>
                <a:cubicBezTo>
                  <a:pt x="123690" y="817967"/>
                  <a:pt x="87007" y="801329"/>
                  <a:pt x="133260" y="816745"/>
                </a:cubicBezTo>
                <a:cubicBezTo>
                  <a:pt x="139179" y="822664"/>
                  <a:pt x="146710" y="827324"/>
                  <a:pt x="151016" y="834501"/>
                </a:cubicBezTo>
                <a:cubicBezTo>
                  <a:pt x="155831" y="842525"/>
                  <a:pt x="153276" y="854517"/>
                  <a:pt x="159893" y="861134"/>
                </a:cubicBezTo>
                <a:cubicBezTo>
                  <a:pt x="166510" y="867751"/>
                  <a:pt x="177648" y="867052"/>
                  <a:pt x="186526" y="870011"/>
                </a:cubicBezTo>
                <a:cubicBezTo>
                  <a:pt x="212704" y="948544"/>
                  <a:pt x="204282" y="904561"/>
                  <a:pt x="204282" y="10031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2991775" y="3098307"/>
            <a:ext cx="44388" cy="213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olný tvar 16"/>
          <p:cNvSpPr/>
          <p:nvPr/>
        </p:nvSpPr>
        <p:spPr>
          <a:xfrm>
            <a:off x="2935430" y="3079765"/>
            <a:ext cx="66200" cy="54052"/>
          </a:xfrm>
          <a:custGeom>
            <a:avLst/>
            <a:gdLst>
              <a:gd name="connsiteX0" fmla="*/ 56345 w 66200"/>
              <a:gd name="connsiteY0" fmla="*/ 54052 h 54052"/>
              <a:gd name="connsiteX1" fmla="*/ 11956 w 66200"/>
              <a:gd name="connsiteY1" fmla="*/ 27419 h 54052"/>
              <a:gd name="connsiteX2" fmla="*/ 3079 w 66200"/>
              <a:gd name="connsiteY2" fmla="*/ 786 h 54052"/>
              <a:gd name="connsiteX3" fmla="*/ 29712 w 66200"/>
              <a:gd name="connsiteY3" fmla="*/ 18542 h 54052"/>
              <a:gd name="connsiteX4" fmla="*/ 65222 w 66200"/>
              <a:gd name="connsiteY4" fmla="*/ 27419 h 54052"/>
              <a:gd name="connsiteX5" fmla="*/ 56345 w 66200"/>
              <a:gd name="connsiteY5" fmla="*/ 54052 h 5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200" h="54052">
                <a:moveTo>
                  <a:pt x="56345" y="54052"/>
                </a:moveTo>
                <a:cubicBezTo>
                  <a:pt x="47467" y="54052"/>
                  <a:pt x="24157" y="39620"/>
                  <a:pt x="11956" y="27419"/>
                </a:cubicBezTo>
                <a:cubicBezTo>
                  <a:pt x="5339" y="20802"/>
                  <a:pt x="-5291" y="4971"/>
                  <a:pt x="3079" y="786"/>
                </a:cubicBezTo>
                <a:cubicBezTo>
                  <a:pt x="12623" y="-3985"/>
                  <a:pt x="19905" y="14339"/>
                  <a:pt x="29712" y="18542"/>
                </a:cubicBezTo>
                <a:cubicBezTo>
                  <a:pt x="40926" y="23348"/>
                  <a:pt x="54309" y="21963"/>
                  <a:pt x="65222" y="27419"/>
                </a:cubicBezTo>
                <a:cubicBezTo>
                  <a:pt x="67869" y="28742"/>
                  <a:pt x="65223" y="54052"/>
                  <a:pt x="56345" y="5405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415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Japonsko 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720" t="27648" r="25520" b="25593"/>
          <a:stretch/>
        </p:blipFill>
        <p:spPr>
          <a:xfrm>
            <a:off x="4284347" y="1472873"/>
            <a:ext cx="3009530" cy="22771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9465" t="28091" r="25219" b="25437"/>
          <a:stretch/>
        </p:blipFill>
        <p:spPr>
          <a:xfrm>
            <a:off x="1280992" y="1472873"/>
            <a:ext cx="3076404" cy="22771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39102" t="36118" r="33811" b="28154"/>
          <a:stretch/>
        </p:blipFill>
        <p:spPr>
          <a:xfrm>
            <a:off x="1280992" y="4252404"/>
            <a:ext cx="3003355" cy="22282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38519" t="35599" r="34175" b="28285"/>
          <a:stretch/>
        </p:blipFill>
        <p:spPr>
          <a:xfrm>
            <a:off x="4284347" y="4235003"/>
            <a:ext cx="3018410" cy="224569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360751" y="2104008"/>
            <a:ext cx="308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Tvar země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01631" y="4997220"/>
            <a:ext cx="3053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Typická ozdoba na hlavě</a:t>
            </a:r>
          </a:p>
        </p:txBody>
      </p:sp>
    </p:spTree>
    <p:extLst>
      <p:ext uri="{BB962C8B-B14F-4D97-AF65-F5344CB8AC3E}">
        <p14:creationId xmlns:p14="http://schemas.microsoft.com/office/powerpoint/2010/main" val="3784776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4110"/>
            <a:ext cx="12191999" cy="1280890"/>
          </a:xfrm>
        </p:spPr>
        <p:txBody>
          <a:bodyPr/>
          <a:lstStyle/>
          <a:p>
            <a:pPr algn="ctr"/>
            <a:r>
              <a:rPr lang="cs-CZ" dirty="0"/>
              <a:t>Korea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077" t="41746" r="32524" b="17370"/>
          <a:stretch/>
        </p:blipFill>
        <p:spPr>
          <a:xfrm>
            <a:off x="665825" y="1546892"/>
            <a:ext cx="2805345" cy="21223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7354" t="41683" r="32282" b="17541"/>
          <a:stretch/>
        </p:blipFill>
        <p:spPr>
          <a:xfrm>
            <a:off x="3471170" y="1541273"/>
            <a:ext cx="2808811" cy="21217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7281" t="41812" r="32063" b="17540"/>
          <a:stretch/>
        </p:blipFill>
        <p:spPr>
          <a:xfrm>
            <a:off x="6276515" y="1541273"/>
            <a:ext cx="2860576" cy="213354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4781" t="388" r="15972" b="5502"/>
          <a:stretch/>
        </p:blipFill>
        <p:spPr>
          <a:xfrm>
            <a:off x="833192" y="4123676"/>
            <a:ext cx="3065837" cy="23437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l="15800" t="259" r="16335" b="1230"/>
          <a:stretch/>
        </p:blipFill>
        <p:spPr>
          <a:xfrm>
            <a:off x="6540683" y="4065972"/>
            <a:ext cx="3011689" cy="245911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241654" y="1905000"/>
            <a:ext cx="2539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Typický klobouk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057095" y="4580199"/>
            <a:ext cx="221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Šikmé oči var.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658905" y="4580199"/>
            <a:ext cx="212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Šikmé oči var. 2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 flipH="1" flipV="1">
            <a:off x="7217546" y="4561765"/>
            <a:ext cx="408373" cy="18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8513685" y="4580199"/>
            <a:ext cx="3107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1828800" y="4561765"/>
            <a:ext cx="2574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>
            <a:off x="1664562" y="4553227"/>
            <a:ext cx="292964" cy="17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>
            <a:off x="2849732" y="4543332"/>
            <a:ext cx="3728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H="1">
            <a:off x="2743199" y="4544349"/>
            <a:ext cx="337351" cy="8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265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59621"/>
            <a:ext cx="12192000" cy="1280890"/>
          </a:xfrm>
        </p:spPr>
        <p:txBody>
          <a:bodyPr/>
          <a:lstStyle/>
          <a:p>
            <a:pPr algn="ctr"/>
            <a:r>
              <a:rPr lang="cs-CZ" dirty="0"/>
              <a:t>Thajsko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40" t="-78" r="15474" b="1627"/>
          <a:stretch/>
        </p:blipFill>
        <p:spPr>
          <a:xfrm>
            <a:off x="2601159" y="1371087"/>
            <a:ext cx="3142695" cy="24939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5874" t="260" r="15534" b="1747"/>
          <a:stretch/>
        </p:blipFill>
        <p:spPr>
          <a:xfrm>
            <a:off x="1748902" y="4092604"/>
            <a:ext cx="3142695" cy="25254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5364" t="776" r="15898" b="2395"/>
          <a:stretch/>
        </p:blipFill>
        <p:spPr>
          <a:xfrm>
            <a:off x="4891597" y="4092604"/>
            <a:ext cx="3187261" cy="252549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03650" y="1837678"/>
            <a:ext cx="284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Národní tanec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318376" y="4838330"/>
            <a:ext cx="333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Slon/dlouhý nos obyvatel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3746377" y="2672179"/>
            <a:ext cx="870011" cy="88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693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4110"/>
            <a:ext cx="12191999" cy="1280890"/>
          </a:xfrm>
        </p:spPr>
        <p:txBody>
          <a:bodyPr/>
          <a:lstStyle/>
          <a:p>
            <a:pPr algn="ctr"/>
            <a:r>
              <a:rPr lang="cs-CZ" dirty="0"/>
              <a:t>Vietnam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209" t="42216" r="32128" b="17839"/>
          <a:stretch/>
        </p:blipFill>
        <p:spPr>
          <a:xfrm>
            <a:off x="873565" y="1364407"/>
            <a:ext cx="2677504" cy="19619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7281" t="42589" r="32209" b="18059"/>
          <a:stretch/>
        </p:blipFill>
        <p:spPr>
          <a:xfrm>
            <a:off x="3551069" y="1364407"/>
            <a:ext cx="2689934" cy="195164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37500" t="42072" r="31990" b="18187"/>
          <a:stretch/>
        </p:blipFill>
        <p:spPr>
          <a:xfrm>
            <a:off x="6241003" y="1369586"/>
            <a:ext cx="2677504" cy="19617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15072" t="259" r="15170" b="3301"/>
          <a:stretch/>
        </p:blipFill>
        <p:spPr>
          <a:xfrm>
            <a:off x="982359" y="3799642"/>
            <a:ext cx="3527497" cy="27432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173" y="3799642"/>
            <a:ext cx="3362632" cy="27432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117367" y="1589103"/>
            <a:ext cx="261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Typický klobouk (obouručně)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580878" y="4431967"/>
            <a:ext cx="222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Šikmé oči var. 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244831" y="4431967"/>
            <a:ext cx="194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Šikmé oči var. 2</a:t>
            </a:r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1926454" y="4332303"/>
            <a:ext cx="4527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3204839" y="4332303"/>
            <a:ext cx="4261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7821227" y="4332303"/>
            <a:ext cx="3018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8918507" y="4332303"/>
            <a:ext cx="3231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473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624110"/>
            <a:ext cx="12192000" cy="1280890"/>
          </a:xfrm>
        </p:spPr>
        <p:txBody>
          <a:bodyPr/>
          <a:lstStyle/>
          <a:p>
            <a:pPr algn="ctr"/>
            <a:r>
              <a:rPr lang="cs-CZ" dirty="0"/>
              <a:t>Afghánistán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982" t="49136" r="31784" b="9851"/>
          <a:stretch/>
        </p:blipFill>
        <p:spPr>
          <a:xfrm>
            <a:off x="1429304" y="4208016"/>
            <a:ext cx="3352745" cy="24679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7209" t="49191" r="31772" b="10032"/>
          <a:stretch/>
        </p:blipFill>
        <p:spPr>
          <a:xfrm>
            <a:off x="4782049" y="4208016"/>
            <a:ext cx="3337668" cy="24679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37427" t="49450" r="31844" b="10162"/>
          <a:stretch/>
        </p:blipFill>
        <p:spPr>
          <a:xfrm>
            <a:off x="1466637" y="1522520"/>
            <a:ext cx="3278080" cy="24236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37136" t="49708" r="31990" b="9903"/>
          <a:stretch/>
        </p:blipFill>
        <p:spPr>
          <a:xfrm>
            <a:off x="4744717" y="1513813"/>
            <a:ext cx="3305449" cy="243231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167456" y="2068497"/>
            <a:ext cx="295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Dlouhé vousy obyvatel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327254" y="4793942"/>
            <a:ext cx="298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Tlusté obočí</a:t>
            </a:r>
          </a:p>
        </p:txBody>
      </p:sp>
    </p:spTree>
    <p:extLst>
      <p:ext uri="{BB962C8B-B14F-4D97-AF65-F5344CB8AC3E}">
        <p14:creationId xmlns:p14="http://schemas.microsoft.com/office/powerpoint/2010/main" val="2363378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6D5283-4384-A8AC-EE63-0E90219AF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24110"/>
            <a:ext cx="12477134" cy="1280890"/>
          </a:xfrm>
        </p:spPr>
        <p:txBody>
          <a:bodyPr/>
          <a:lstStyle/>
          <a:p>
            <a:pPr algn="ctr"/>
            <a:r>
              <a:rPr lang="cs-CZ" dirty="0"/>
              <a:t>CITACE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C02344-A261-AEC3-0B06-CE539A4D7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4580" y="2229580"/>
            <a:ext cx="9104312" cy="4004310"/>
          </a:xfrm>
        </p:spPr>
        <p:txBody>
          <a:bodyPr>
            <a:normAutofit/>
          </a:bodyPr>
          <a:lstStyle/>
          <a:p>
            <a:r>
              <a:rPr lang="cs-CZ" sz="1600" dirty="0"/>
              <a:t>BŘINKOVÁ, Lucie. </a:t>
            </a:r>
            <a:r>
              <a:rPr lang="cs-CZ" sz="1600" i="1" dirty="0"/>
              <a:t>Stereotypy národností a znaky pro národy v českém znakovém jazyce</a:t>
            </a:r>
            <a:r>
              <a:rPr lang="cs-CZ" sz="1600" dirty="0"/>
              <a:t>. 2016. Diplomová práce. Univerzita Karlova, Filozofická fakulta, Ústav jazyků a komunikace neslyšících. Vedoucí práce Vaňková, Irena.</a:t>
            </a:r>
          </a:p>
          <a:p>
            <a:r>
              <a:rPr lang="cs-CZ" sz="1600" i="1" dirty="0" err="1"/>
              <a:t>Dictio</a:t>
            </a:r>
            <a:r>
              <a:rPr lang="cs-CZ" sz="1600" dirty="0"/>
              <a:t> [online]. 2014-2022: Masarykova univerzita, 2014 [cit. 2022-05-21]. Dostupné z: </a:t>
            </a:r>
            <a:r>
              <a:rPr lang="cs-CZ" sz="1600" dirty="0">
                <a:hlinkClick r:id="rId2"/>
              </a:rPr>
              <a:t>https://www.dictio.info/about</a:t>
            </a:r>
            <a:endParaRPr lang="cs-CZ" sz="1600" dirty="0"/>
          </a:p>
          <a:p>
            <a:r>
              <a:rPr lang="cs-CZ" sz="1600" i="1" dirty="0"/>
              <a:t>Spread </a:t>
            </a:r>
            <a:r>
              <a:rPr lang="cs-CZ" sz="1600" i="1" dirty="0" err="1"/>
              <a:t>The</a:t>
            </a:r>
            <a:r>
              <a:rPr lang="cs-CZ" sz="1600" i="1" dirty="0"/>
              <a:t> Sign</a:t>
            </a:r>
            <a:r>
              <a:rPr lang="cs-CZ" sz="1600" dirty="0"/>
              <a:t> [online]. </a:t>
            </a:r>
            <a:r>
              <a:rPr lang="cs-CZ" sz="1600" dirty="0" err="1"/>
              <a:t>Örebro</a:t>
            </a:r>
            <a:r>
              <a:rPr lang="cs-CZ" sz="1600" dirty="0"/>
              <a:t>, Švédsko: </a:t>
            </a:r>
            <a:r>
              <a:rPr lang="cs-CZ" sz="1600" dirty="0" err="1"/>
              <a:t>European</a:t>
            </a:r>
            <a:r>
              <a:rPr lang="cs-CZ" sz="1600" dirty="0"/>
              <a:t> Sign </a:t>
            </a:r>
            <a:r>
              <a:rPr lang="cs-CZ" sz="1600" dirty="0" err="1"/>
              <a:t>Language</a:t>
            </a:r>
            <a:r>
              <a:rPr lang="cs-CZ" sz="1600" dirty="0"/>
              <a:t> Centre, 2006 [cit. 2022-05-21]. Dostupné z: </a:t>
            </a:r>
            <a:r>
              <a:rPr lang="cs-CZ" sz="1600" dirty="0">
                <a:hlinkClick r:id="rId3"/>
              </a:rPr>
              <a:t>http://www.spreadthesign.com/</a:t>
            </a:r>
            <a:endParaRPr lang="cs-CZ" sz="1600" dirty="0"/>
          </a:p>
          <a:p>
            <a:r>
              <a:rPr lang="cs-CZ" sz="1600" dirty="0"/>
              <a:t>KARLÍK, Petr, Marek NEKULA a Jana PLESKALOVÁ, </a:t>
            </a:r>
            <a:r>
              <a:rPr lang="cs-CZ" sz="1600" dirty="0" err="1"/>
              <a:t>ed</a:t>
            </a:r>
            <a:r>
              <a:rPr lang="cs-CZ" sz="1600" dirty="0"/>
              <a:t>. </a:t>
            </a:r>
            <a:r>
              <a:rPr lang="cs-CZ" sz="1600" i="1" dirty="0"/>
              <a:t>Nový encyklopedický slovník češtiny</a:t>
            </a:r>
            <a:r>
              <a:rPr lang="cs-CZ" sz="1600" dirty="0"/>
              <a:t>. Praha: NLN, Nakladatelství Lidové noviny, 2016. ISBN 978-80-7422-480-5.</a:t>
            </a:r>
          </a:p>
          <a:p>
            <a:r>
              <a:rPr lang="cs-CZ" sz="1600" dirty="0"/>
              <a:t>Vaňková, Irena, 1962-; Vodrážková, Veronika, 1985-; Zbořilová, Radka, 1979-; Univerzita Karlova. Filozofická fakulta 2017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96585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9218" y="2788555"/>
            <a:ext cx="9782344" cy="1280890"/>
          </a:xfrm>
        </p:spPr>
        <p:txBody>
          <a:bodyPr>
            <a:normAutofit/>
          </a:bodyPr>
          <a:lstStyle/>
          <a:p>
            <a:r>
              <a:rPr lang="cs-CZ" sz="5400" dirty="0"/>
              <a:t>DĚKUJEME ZA POZORNOST!</a:t>
            </a:r>
          </a:p>
        </p:txBody>
      </p:sp>
    </p:spTree>
    <p:extLst>
      <p:ext uri="{BB962C8B-B14F-4D97-AF65-F5344CB8AC3E}">
        <p14:creationId xmlns:p14="http://schemas.microsoft.com/office/powerpoint/2010/main" val="62137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KOGNITIVNÍ LINGVISTIKA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Kognitivní lingvistika – poznání</a:t>
            </a:r>
          </a:p>
          <a:p>
            <a:r>
              <a:rPr lang="cs-CZ" dirty="0"/>
              <a:t>Kognitivní etnolingvistika – zkoumání vztahů mezi jazykem a kulturou</a:t>
            </a:r>
          </a:p>
          <a:p>
            <a:r>
              <a:rPr lang="cs-CZ" dirty="0"/>
              <a:t>Konotace - kulturní nebo emocionální asociace</a:t>
            </a:r>
          </a:p>
          <a:p>
            <a:pPr marL="0" indent="0">
              <a:buNone/>
            </a:pPr>
            <a:r>
              <a:rPr lang="cs-CZ" dirty="0"/>
              <a:t>Další důležité pojmy:</a:t>
            </a:r>
          </a:p>
          <a:p>
            <a:r>
              <a:rPr lang="cs-CZ" dirty="0"/>
              <a:t>Kulturní aspekt jazyka </a:t>
            </a:r>
          </a:p>
          <a:p>
            <a:r>
              <a:rPr lang="cs-CZ" dirty="0"/>
              <a:t>Jazykový obraz světa (Jerzy </a:t>
            </a:r>
            <a:r>
              <a:rPr lang="cs-CZ" dirty="0" err="1"/>
              <a:t>Bertmiński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0120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STEREOTYPY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Zobecněné vize skutečnosti</a:t>
            </a:r>
          </a:p>
          <a:p>
            <a:r>
              <a:rPr lang="cs-CZ" dirty="0"/>
              <a:t>Dané před vlastní zkušeností</a:t>
            </a:r>
          </a:p>
          <a:p>
            <a:r>
              <a:rPr lang="cs-CZ" dirty="0"/>
              <a:t>Stálé, opakují se i po několik generací</a:t>
            </a:r>
          </a:p>
          <a:p>
            <a:r>
              <a:rPr lang="cs-CZ" dirty="0"/>
              <a:t>Definice stereotypu (Walter </a:t>
            </a:r>
            <a:r>
              <a:rPr lang="cs-CZ" dirty="0" err="1"/>
              <a:t>Lippmann</a:t>
            </a:r>
            <a:r>
              <a:rPr lang="cs-CZ" dirty="0"/>
              <a:t>)</a:t>
            </a:r>
          </a:p>
          <a:p>
            <a:r>
              <a:rPr lang="cs-CZ" dirty="0"/>
              <a:t>Nekula (1999) - ‚společenský názor‘ </a:t>
            </a:r>
          </a:p>
          <a:p>
            <a:r>
              <a:rPr lang="cs-CZ" dirty="0" err="1"/>
              <a:t>Břinková</a:t>
            </a:r>
            <a:r>
              <a:rPr lang="cs-CZ" dirty="0"/>
              <a:t> – stereotypy ve ZJ</a:t>
            </a:r>
          </a:p>
          <a:p>
            <a:pPr marL="0" indent="0">
              <a:buNone/>
            </a:pPr>
            <a:r>
              <a:rPr lang="cs-CZ" dirty="0"/>
              <a:t>     - kategorizace znaků národů dle motivace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6227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FCB58-3C3C-4461-0CAE-D50621D0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24110"/>
            <a:ext cx="12192000" cy="1280890"/>
          </a:xfrm>
        </p:spPr>
        <p:txBody>
          <a:bodyPr/>
          <a:lstStyle/>
          <a:p>
            <a:pPr algn="ctr"/>
            <a:r>
              <a:rPr lang="cs-CZ" dirty="0"/>
              <a:t>DĚLENÍ ETNONYM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A9687F-BECC-6AB2-8B0F-34C029751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1515" y="2456268"/>
            <a:ext cx="8915400" cy="3777622"/>
          </a:xfrm>
        </p:spPr>
        <p:txBody>
          <a:bodyPr/>
          <a:lstStyle/>
          <a:p>
            <a:r>
              <a:rPr lang="cs-CZ" dirty="0"/>
              <a:t>Derivovaná od neutrálního etnonyma </a:t>
            </a:r>
          </a:p>
          <a:p>
            <a:r>
              <a:rPr lang="cs-CZ" dirty="0"/>
              <a:t>Přejatá do ČZJ z jiných národních znakových jazyků </a:t>
            </a:r>
          </a:p>
          <a:p>
            <a:r>
              <a:rPr lang="cs-CZ" dirty="0"/>
              <a:t>Motivovaná psanou podobou českého ekvivalentu </a:t>
            </a:r>
          </a:p>
          <a:p>
            <a:r>
              <a:rPr lang="cs-CZ" dirty="0"/>
              <a:t>Motivovaná vzhledovými, povahovými či kulturními rysy </a:t>
            </a:r>
          </a:p>
          <a:p>
            <a:r>
              <a:rPr lang="cs-CZ" dirty="0"/>
              <a:t>Motivovaná událostí v komunitě Neslyšících spojenou s danou národností </a:t>
            </a:r>
          </a:p>
          <a:p>
            <a:r>
              <a:rPr lang="cs-CZ" dirty="0"/>
              <a:t>Spojená s událostí obecně známou </a:t>
            </a:r>
          </a:p>
        </p:txBody>
      </p:sp>
    </p:spTree>
    <p:extLst>
      <p:ext uri="{BB962C8B-B14F-4D97-AF65-F5344CB8AC3E}">
        <p14:creationId xmlns:p14="http://schemas.microsoft.com/office/powerpoint/2010/main" val="3872446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4110"/>
            <a:ext cx="12191999" cy="1280890"/>
          </a:xfrm>
        </p:spPr>
        <p:txBody>
          <a:bodyPr/>
          <a:lstStyle/>
          <a:p>
            <a:pPr algn="ctr"/>
            <a:r>
              <a:rPr lang="cs-CZ" dirty="0"/>
              <a:t>Amerika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086" t="37973" r="32282" b="20796"/>
          <a:stretch/>
        </p:blipFill>
        <p:spPr>
          <a:xfrm>
            <a:off x="1133940" y="1492944"/>
            <a:ext cx="3224995" cy="24417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6917" t="42848" r="32354" b="15987"/>
          <a:stretch/>
        </p:blipFill>
        <p:spPr>
          <a:xfrm>
            <a:off x="4358935" y="1492944"/>
            <a:ext cx="3240349" cy="24417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37281" t="35987" r="32791" b="23883"/>
          <a:stretch/>
        </p:blipFill>
        <p:spPr>
          <a:xfrm>
            <a:off x="2746437" y="4191772"/>
            <a:ext cx="3293615" cy="248423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723571" y="3195961"/>
            <a:ext cx="459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Orel ve znaku státu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178858" y="5992427"/>
            <a:ext cx="398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Dřevěné sruby v jejich zemi</a:t>
            </a:r>
          </a:p>
        </p:txBody>
      </p:sp>
    </p:spTree>
    <p:extLst>
      <p:ext uri="{BB962C8B-B14F-4D97-AF65-F5344CB8AC3E}">
        <p14:creationId xmlns:p14="http://schemas.microsoft.com/office/powerpoint/2010/main" val="1444476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4110"/>
            <a:ext cx="12191999" cy="1280890"/>
          </a:xfrm>
        </p:spPr>
        <p:txBody>
          <a:bodyPr/>
          <a:lstStyle/>
          <a:p>
            <a:pPr algn="ctr"/>
            <a:r>
              <a:rPr lang="cs-CZ" dirty="0"/>
              <a:t>Amerika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31" t="4631" r="3417" b="16249"/>
          <a:stretch/>
        </p:blipFill>
        <p:spPr>
          <a:xfrm>
            <a:off x="2019432" y="1828800"/>
            <a:ext cx="8234276" cy="348892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22089" y="5584054"/>
            <a:ext cx="5166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Povýšenost a namyšlenost Američanů</a:t>
            </a:r>
          </a:p>
        </p:txBody>
      </p:sp>
    </p:spTree>
    <p:extLst>
      <p:ext uri="{BB962C8B-B14F-4D97-AF65-F5344CB8AC3E}">
        <p14:creationId xmlns:p14="http://schemas.microsoft.com/office/powerpoint/2010/main" val="349635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4110"/>
            <a:ext cx="12191999" cy="1280890"/>
          </a:xfrm>
        </p:spPr>
        <p:txBody>
          <a:bodyPr/>
          <a:lstStyle/>
          <a:p>
            <a:pPr algn="ctr"/>
            <a:r>
              <a:rPr lang="cs-CZ" dirty="0"/>
              <a:t>Německo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209" t="38221" r="32392" b="21599"/>
          <a:stretch/>
        </p:blipFill>
        <p:spPr>
          <a:xfrm>
            <a:off x="2876204" y="2017763"/>
            <a:ext cx="3098470" cy="23036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7137" t="34822" r="32354" b="25307"/>
          <a:stretch/>
        </p:blipFill>
        <p:spPr>
          <a:xfrm>
            <a:off x="5974674" y="2017790"/>
            <a:ext cx="3133817" cy="230361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009532" y="4514071"/>
            <a:ext cx="59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Prosazovaný orální způsob výuky znakového jazyka</a:t>
            </a:r>
          </a:p>
        </p:txBody>
      </p:sp>
    </p:spTree>
    <p:extLst>
      <p:ext uri="{BB962C8B-B14F-4D97-AF65-F5344CB8AC3E}">
        <p14:creationId xmlns:p14="http://schemas.microsoft.com/office/powerpoint/2010/main" val="3429839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4110"/>
            <a:ext cx="12191999" cy="1280890"/>
          </a:xfrm>
        </p:spPr>
        <p:txBody>
          <a:bodyPr/>
          <a:lstStyle/>
          <a:p>
            <a:pPr algn="ctr"/>
            <a:r>
              <a:rPr lang="cs-CZ" dirty="0"/>
              <a:t>Německo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111" y="1433231"/>
            <a:ext cx="3066554" cy="24447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79" y="3938653"/>
            <a:ext cx="2424886" cy="291934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495278" y="2737160"/>
            <a:ext cx="3959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Vojenská přilba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889072" y="572609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Fašista</a:t>
            </a:r>
          </a:p>
        </p:txBody>
      </p:sp>
    </p:spTree>
    <p:extLst>
      <p:ext uri="{BB962C8B-B14F-4D97-AF65-F5344CB8AC3E}">
        <p14:creationId xmlns:p14="http://schemas.microsoft.com/office/powerpoint/2010/main" val="264025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4110"/>
            <a:ext cx="12191999" cy="1280890"/>
          </a:xfrm>
        </p:spPr>
        <p:txBody>
          <a:bodyPr/>
          <a:lstStyle/>
          <a:p>
            <a:pPr algn="ctr"/>
            <a:r>
              <a:rPr lang="cs-CZ" dirty="0"/>
              <a:t>Rusko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209" t="37987" r="32260" b="21364"/>
          <a:stretch/>
        </p:blipFill>
        <p:spPr>
          <a:xfrm>
            <a:off x="1438182" y="1386222"/>
            <a:ext cx="3258105" cy="24400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45437" t="24078" r="39636" b="41359"/>
          <a:stretch/>
        </p:blipFill>
        <p:spPr>
          <a:xfrm>
            <a:off x="1913137" y="3851718"/>
            <a:ext cx="2308194" cy="30062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44126" t="51003" r="42185" b="14952"/>
          <a:stretch/>
        </p:blipFill>
        <p:spPr>
          <a:xfrm>
            <a:off x="6469085" y="3426780"/>
            <a:ext cx="2189376" cy="30627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02818" y="2015231"/>
            <a:ext cx="5521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Zima/alkohol – červený nos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96792" y="4873840"/>
            <a:ext cx="2121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Pýcha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793331" y="4243526"/>
            <a:ext cx="3062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Opilecky nateklý nos</a:t>
            </a:r>
          </a:p>
        </p:txBody>
      </p:sp>
    </p:spTree>
    <p:extLst>
      <p:ext uri="{BB962C8B-B14F-4D97-AF65-F5344CB8AC3E}">
        <p14:creationId xmlns:p14="http://schemas.microsoft.com/office/powerpoint/2010/main" val="1359343038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2659</TotalTime>
  <Words>400</Words>
  <Application>Microsoft Office PowerPoint</Application>
  <PresentationFormat>Širokoúhlá obrazovka</PresentationFormat>
  <Paragraphs>73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Stébla</vt:lpstr>
      <vt:lpstr>STEREOTYPY NÁRODNOSTÍ A ZNAKY PRO NÁRODY V ČESKÉM ZNAKOVÉM JAZYCE</vt:lpstr>
      <vt:lpstr>KOGNITIVNÍ LINGVISTIKA</vt:lpstr>
      <vt:lpstr>STEREOTYPY</vt:lpstr>
      <vt:lpstr>DĚLENÍ ETNONYM</vt:lpstr>
      <vt:lpstr>Amerika</vt:lpstr>
      <vt:lpstr>Amerika</vt:lpstr>
      <vt:lpstr>Německo</vt:lpstr>
      <vt:lpstr>Německo</vt:lpstr>
      <vt:lpstr>Rusko</vt:lpstr>
      <vt:lpstr>Francie</vt:lpstr>
      <vt:lpstr>Itálie</vt:lpstr>
      <vt:lpstr>Japonsko </vt:lpstr>
      <vt:lpstr>Korea</vt:lpstr>
      <vt:lpstr>Thajsko</vt:lpstr>
      <vt:lpstr>Vietnam</vt:lpstr>
      <vt:lpstr>Afghánistán</vt:lpstr>
      <vt:lpstr>CITACE</vt:lpstr>
      <vt:lpstr>DĚKUJEME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STEREOTYPY  ASIJSKÝCH NÁRODNOSTÍ A ZNAKY PRO ASIJSKÉ NÁRODY V ČESKÉM ZNAKOVÉM JAZYCE</dc:title>
  <dc:creator>Anna</dc:creator>
  <cp:lastModifiedBy>Vaňková, Irena</cp:lastModifiedBy>
  <cp:revision>44</cp:revision>
  <dcterms:created xsi:type="dcterms:W3CDTF">2022-05-18T16:24:40Z</dcterms:created>
  <dcterms:modified xsi:type="dcterms:W3CDTF">2022-05-24T11:12:06Z</dcterms:modified>
</cp:coreProperties>
</file>