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71" r:id="rId6"/>
    <p:sldId id="275" r:id="rId7"/>
    <p:sldId id="260" r:id="rId8"/>
    <p:sldId id="261" r:id="rId9"/>
    <p:sldId id="262" r:id="rId10"/>
    <p:sldId id="263" r:id="rId11"/>
    <p:sldId id="276" r:id="rId12"/>
    <p:sldId id="264" r:id="rId13"/>
    <p:sldId id="265" r:id="rId14"/>
    <p:sldId id="277" r:id="rId15"/>
    <p:sldId id="278" r:id="rId16"/>
    <p:sldId id="266" r:id="rId17"/>
    <p:sldId id="267" r:id="rId18"/>
    <p:sldId id="268" r:id="rId19"/>
    <p:sldId id="269" r:id="rId20"/>
    <p:sldId id="273" r:id="rId21"/>
    <p:sldId id="272" r:id="rId22"/>
    <p:sldId id="274" r:id="rId23"/>
    <p:sldId id="270" r:id="rId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74" autoAdjust="0"/>
    <p:restoredTop sz="93979" autoAdjust="0"/>
  </p:normalViewPr>
  <p:slideViewPr>
    <p:cSldViewPr snapToGrid="0">
      <p:cViewPr varScale="1">
        <p:scale>
          <a:sx n="109" d="100"/>
          <a:sy n="109" d="100"/>
        </p:scale>
        <p:origin x="516" y="114"/>
      </p:cViewPr>
      <p:guideLst/>
    </p:cSldViewPr>
  </p:slideViewPr>
  <p:outlineViewPr>
    <p:cViewPr>
      <p:scale>
        <a:sx n="33" d="100"/>
        <a:sy n="33" d="100"/>
      </p:scale>
      <p:origin x="0" y="-16952"/>
    </p:cViewPr>
  </p:outlineViewPr>
  <p:notesTextViewPr>
    <p:cViewPr>
      <p:scale>
        <a:sx n="1" d="1"/>
        <a:sy n="1" d="1"/>
      </p:scale>
      <p:origin x="0" y="0"/>
    </p:cViewPr>
  </p:notesTextViewPr>
  <p:sorterViewPr>
    <p:cViewPr>
      <p:scale>
        <a:sx n="100" d="100"/>
        <a:sy n="100" d="100"/>
      </p:scale>
      <p:origin x="0" y="-6840"/>
    </p:cViewPr>
  </p:sorterViewPr>
  <p:notesViewPr>
    <p:cSldViewPr snapToGrid="0">
      <p:cViewPr varScale="1">
        <p:scale>
          <a:sx n="52" d="100"/>
          <a:sy n="52" d="100"/>
        </p:scale>
        <p:origin x="192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383D6-17BF-43E9-839D-674ADB1BA336}" type="datetimeFigureOut">
              <a:rPr lang="cs-CZ" smtClean="0"/>
              <a:t>20.3.2018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B071E-11BB-4687-A65E-E3D4544AFF3F}" type="slidenum">
              <a:rPr lang="cs-CZ" smtClean="0"/>
              <a:t>‹#›</a:t>
            </a:fld>
            <a:endParaRPr lang="cs-CZ"/>
          </a:p>
        </p:txBody>
      </p:sp>
    </p:spTree>
    <p:extLst>
      <p:ext uri="{BB962C8B-B14F-4D97-AF65-F5344CB8AC3E}">
        <p14:creationId xmlns:p14="http://schemas.microsoft.com/office/powerpoint/2010/main" val="404558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A2B071E-11BB-4687-A65E-E3D4544AFF3F}" type="slidenum">
              <a:rPr lang="cs-CZ" smtClean="0"/>
              <a:t>14</a:t>
            </a:fld>
            <a:endParaRPr lang="cs-CZ"/>
          </a:p>
        </p:txBody>
      </p:sp>
    </p:spTree>
    <p:extLst>
      <p:ext uri="{BB962C8B-B14F-4D97-AF65-F5344CB8AC3E}">
        <p14:creationId xmlns:p14="http://schemas.microsoft.com/office/powerpoint/2010/main" val="404434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393607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564324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47871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77745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46976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FB4EFBF-8DA4-4B2D-A3AB-8E9034AAC382}" type="datetimeFigureOut">
              <a:rPr lang="cs-CZ" smtClean="0"/>
              <a:t>20.3.2018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3960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FB4EFBF-8DA4-4B2D-A3AB-8E9034AAC382}" type="datetimeFigureOut">
              <a:rPr lang="cs-CZ" smtClean="0"/>
              <a:t>20.3.2018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74169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FB4EFBF-8DA4-4B2D-A3AB-8E9034AAC382}" type="datetimeFigureOut">
              <a:rPr lang="cs-CZ" smtClean="0"/>
              <a:t>20.3.2018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64395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FB4EFBF-8DA4-4B2D-A3AB-8E9034AAC382}" type="datetimeFigureOut">
              <a:rPr lang="cs-CZ" smtClean="0"/>
              <a:t>20.3.2018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322872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FB4EFBF-8DA4-4B2D-A3AB-8E9034AAC382}" type="datetimeFigureOut">
              <a:rPr lang="cs-CZ" smtClean="0"/>
              <a:t>20.3.2018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402742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FB4EFBF-8DA4-4B2D-A3AB-8E9034AAC382}" type="datetimeFigureOut">
              <a:rPr lang="cs-CZ" smtClean="0"/>
              <a:t>20.3.2018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3627DB7-B94C-40D6-B063-2BED6757E723}" type="slidenum">
              <a:rPr lang="cs-CZ" smtClean="0"/>
              <a:t>‹#›</a:t>
            </a:fld>
            <a:endParaRPr lang="cs-CZ"/>
          </a:p>
        </p:txBody>
      </p:sp>
    </p:spTree>
    <p:extLst>
      <p:ext uri="{BB962C8B-B14F-4D97-AF65-F5344CB8AC3E}">
        <p14:creationId xmlns:p14="http://schemas.microsoft.com/office/powerpoint/2010/main" val="167211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4EFBF-8DA4-4B2D-A3AB-8E9034AAC382}" type="datetimeFigureOut">
              <a:rPr lang="cs-CZ" smtClean="0"/>
              <a:t>20.3.2018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DB7-B94C-40D6-B063-2BED6757E723}" type="slidenum">
              <a:rPr lang="cs-CZ" smtClean="0"/>
              <a:t>‹#›</a:t>
            </a:fld>
            <a:endParaRPr lang="cs-CZ"/>
          </a:p>
        </p:txBody>
      </p:sp>
    </p:spTree>
    <p:extLst>
      <p:ext uri="{BB962C8B-B14F-4D97-AF65-F5344CB8AC3E}">
        <p14:creationId xmlns:p14="http://schemas.microsoft.com/office/powerpoint/2010/main" val="307668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latin typeface="Times New Roman" panose="02020603050405020304" pitchFamily="18" charset="0"/>
                <a:cs typeface="Times New Roman" panose="02020603050405020304" pitchFamily="18" charset="0"/>
              </a:rPr>
              <a:t/>
            </a:r>
            <a:br>
              <a:rPr lang="cs-CZ" dirty="0" smtClean="0">
                <a:latin typeface="Times New Roman" panose="02020603050405020304" pitchFamily="18" charset="0"/>
                <a:cs typeface="Times New Roman" panose="02020603050405020304" pitchFamily="18" charset="0"/>
              </a:rPr>
            </a:br>
            <a:r>
              <a:rPr lang="cs-CZ" dirty="0" smtClean="0">
                <a:latin typeface="Times New Roman" panose="02020603050405020304" pitchFamily="18" charset="0"/>
                <a:cs typeface="Times New Roman" panose="02020603050405020304" pitchFamily="18" charset="0"/>
              </a:rPr>
              <a:t>Revolucionář křesťanství? Heretik? Papež </a:t>
            </a:r>
            <a:r>
              <a:rPr lang="cs-CZ" dirty="0" err="1" smtClean="0">
                <a:latin typeface="Times New Roman" panose="02020603050405020304" pitchFamily="18" charset="0"/>
                <a:cs typeface="Times New Roman" panose="02020603050405020304" pitchFamily="18" charset="0"/>
              </a:rPr>
              <a:t>atheistů</a:t>
            </a:r>
            <a:r>
              <a:rPr lang="cs-CZ" dirty="0" smtClean="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O</a:t>
            </a:r>
            <a:r>
              <a:rPr lang="cs-CZ" dirty="0" smtClean="0">
                <a:latin typeface="Times New Roman" panose="02020603050405020304" pitchFamily="18" charset="0"/>
                <a:cs typeface="Times New Roman" panose="02020603050405020304" pitchFamily="18" charset="0"/>
              </a:rPr>
              <a:t>tec marnotratných?</a:t>
            </a:r>
            <a:endParaRPr lang="cs-CZ" dirty="0">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1"/>
          </p:nvPr>
        </p:nvSpPr>
        <p:spPr/>
        <p:txBody>
          <a:bodyPr/>
          <a:lstStyle/>
          <a:p>
            <a:r>
              <a:rPr lang="cs-CZ" dirty="0" smtClean="0">
                <a:latin typeface="Times New Roman" panose="02020603050405020304" pitchFamily="18" charset="0"/>
                <a:cs typeface="Times New Roman" panose="02020603050405020304" pitchFamily="18" charset="0"/>
              </a:rPr>
              <a:t>Filosofie současných náboženských konfliktů</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1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Bolesti současnosti III: zničené životní prostředí</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Ať tě </a:t>
            </a:r>
            <a:r>
              <a:rPr lang="cs-CZ" dirty="0">
                <a:latin typeface="Times New Roman" panose="02020603050405020304" pitchFamily="18" charset="0"/>
                <a:cs typeface="Times New Roman" panose="02020603050405020304" pitchFamily="18" charset="0"/>
              </a:rPr>
              <a:t>chválí, </a:t>
            </a:r>
            <a:r>
              <a:rPr lang="cs-CZ" dirty="0" smtClean="0">
                <a:latin typeface="Times New Roman" panose="02020603050405020304" pitchFamily="18" charset="0"/>
                <a:cs typeface="Times New Roman" panose="02020603050405020304" pitchFamily="18" charset="0"/>
              </a:rPr>
              <a:t>můj Pane</a:t>
            </a:r>
            <a:r>
              <a:rPr lang="cs-CZ" dirty="0">
                <a:latin typeface="Times New Roman" panose="02020603050405020304" pitchFamily="18" charset="0"/>
                <a:cs typeface="Times New Roman" panose="02020603050405020304" pitchFamily="18" charset="0"/>
              </a:rPr>
              <a:t>, všechno, co jsi </a:t>
            </a:r>
            <a:r>
              <a:rPr lang="cs-CZ" dirty="0" smtClean="0">
                <a:latin typeface="Times New Roman" panose="02020603050405020304" pitchFamily="18" charset="0"/>
                <a:cs typeface="Times New Roman" panose="02020603050405020304" pitchFamily="18" charset="0"/>
              </a:rPr>
              <a:t>stvořil, zvláště pak </a:t>
            </a:r>
            <a:r>
              <a:rPr lang="cs-CZ" dirty="0">
                <a:latin typeface="Times New Roman" panose="02020603050405020304" pitchFamily="18" charset="0"/>
                <a:cs typeface="Times New Roman" panose="02020603050405020304" pitchFamily="18" charset="0"/>
              </a:rPr>
              <a:t>bratr slunce, </a:t>
            </a:r>
            <a:r>
              <a:rPr lang="cs-CZ" dirty="0" smtClean="0">
                <a:latin typeface="Times New Roman" panose="02020603050405020304" pitchFamily="18" charset="0"/>
                <a:cs typeface="Times New Roman" panose="02020603050405020304" pitchFamily="18" charset="0"/>
              </a:rPr>
              <a:t>neboť on </a:t>
            </a:r>
            <a:r>
              <a:rPr lang="cs-CZ" dirty="0">
                <a:latin typeface="Times New Roman" panose="02020603050405020304" pitchFamily="18" charset="0"/>
                <a:cs typeface="Times New Roman" panose="02020603050405020304" pitchFamily="18" charset="0"/>
              </a:rPr>
              <a:t>je den a dává nám </a:t>
            </a:r>
            <a:r>
              <a:rPr lang="cs-CZ" dirty="0" smtClean="0">
                <a:latin typeface="Times New Roman" panose="02020603050405020304" pitchFamily="18" charset="0"/>
                <a:cs typeface="Times New Roman" panose="02020603050405020304" pitchFamily="18" charset="0"/>
              </a:rPr>
              <a:t>světlo, </a:t>
            </a:r>
            <a:r>
              <a:rPr lang="cs-CZ" dirty="0">
                <a:latin typeface="Times New Roman" panose="02020603050405020304" pitchFamily="18" charset="0"/>
                <a:cs typeface="Times New Roman" panose="02020603050405020304" pitchFamily="18" charset="0"/>
              </a:rPr>
              <a:t>je krásný a </a:t>
            </a:r>
            <a:r>
              <a:rPr lang="cs-CZ" dirty="0" smtClean="0">
                <a:latin typeface="Times New Roman" panose="02020603050405020304" pitchFamily="18" charset="0"/>
                <a:cs typeface="Times New Roman" panose="02020603050405020304" pitchFamily="18" charset="0"/>
              </a:rPr>
              <a:t>září </a:t>
            </a:r>
            <a:r>
              <a:rPr lang="cs-CZ" dirty="0">
                <a:latin typeface="Times New Roman" panose="02020603050405020304" pitchFamily="18" charset="0"/>
                <a:cs typeface="Times New Roman" panose="02020603050405020304" pitchFamily="18" charset="0"/>
              </a:rPr>
              <a:t>velkým leskem, </a:t>
            </a:r>
            <a:r>
              <a:rPr lang="cs-CZ" dirty="0" smtClean="0">
                <a:latin typeface="Times New Roman" panose="02020603050405020304" pitchFamily="18" charset="0"/>
                <a:cs typeface="Times New Roman" panose="02020603050405020304" pitchFamily="18" charset="0"/>
              </a:rPr>
              <a:t>vždyť je</a:t>
            </a:r>
            <a:r>
              <a:rPr lang="cs-CZ" dirty="0">
                <a:latin typeface="Times New Roman" panose="02020603050405020304" pitchFamily="18" charset="0"/>
                <a:cs typeface="Times New Roman" panose="02020603050405020304" pitchFamily="18" charset="0"/>
              </a:rPr>
              <a:t>, Nejvyšší, tvým obrazem. </a:t>
            </a:r>
            <a:r>
              <a:rPr lang="cs-CZ" dirty="0" smtClean="0">
                <a:latin typeface="Times New Roman" panose="02020603050405020304" pitchFamily="18" charset="0"/>
                <a:cs typeface="Times New Roman" panose="02020603050405020304" pitchFamily="18" charset="0"/>
              </a:rPr>
              <a:t>Ať tě chválí</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můj </a:t>
            </a:r>
            <a:r>
              <a:rPr lang="cs-CZ" dirty="0">
                <a:latin typeface="Times New Roman" panose="02020603050405020304" pitchFamily="18" charset="0"/>
                <a:cs typeface="Times New Roman" panose="02020603050405020304" pitchFamily="18" charset="0"/>
              </a:rPr>
              <a:t>Pane, sestra luna a </a:t>
            </a:r>
            <a:r>
              <a:rPr lang="cs-CZ" dirty="0" smtClean="0">
                <a:latin typeface="Times New Roman" panose="02020603050405020304" pitchFamily="18" charset="0"/>
                <a:cs typeface="Times New Roman" panose="02020603050405020304" pitchFamily="18" charset="0"/>
              </a:rPr>
              <a:t>hvězdy</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stvořils je </a:t>
            </a:r>
            <a:r>
              <a:rPr lang="cs-CZ" dirty="0">
                <a:latin typeface="Times New Roman" panose="02020603050405020304" pitchFamily="18" charset="0"/>
                <a:cs typeface="Times New Roman" panose="02020603050405020304" pitchFamily="18" charset="0"/>
              </a:rPr>
              <a:t>na nebi jasné, vzácné a </a:t>
            </a:r>
            <a:r>
              <a:rPr lang="cs-CZ" dirty="0" smtClean="0">
                <a:latin typeface="Times New Roman" panose="02020603050405020304" pitchFamily="18" charset="0"/>
                <a:cs typeface="Times New Roman" panose="02020603050405020304" pitchFamily="18" charset="0"/>
              </a:rPr>
              <a:t>pěkné. Ať tě chválí</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můj </a:t>
            </a:r>
            <a:r>
              <a:rPr lang="cs-CZ" dirty="0">
                <a:latin typeface="Times New Roman" panose="02020603050405020304" pitchFamily="18" charset="0"/>
                <a:cs typeface="Times New Roman" panose="02020603050405020304" pitchFamily="18" charset="0"/>
              </a:rPr>
              <a:t>Pane, bratr vítr a vzduch i oblaka, jasná obloha i každé </a:t>
            </a:r>
            <a:r>
              <a:rPr lang="cs-CZ" dirty="0" smtClean="0">
                <a:latin typeface="Times New Roman" panose="02020603050405020304" pitchFamily="18" charset="0"/>
                <a:cs typeface="Times New Roman" panose="02020603050405020304" pitchFamily="18" charset="0"/>
              </a:rPr>
              <a:t>počasí</a:t>
            </a:r>
            <a:r>
              <a:rPr lang="cs-CZ" dirty="0">
                <a:latin typeface="Times New Roman" panose="02020603050405020304" pitchFamily="18" charset="0"/>
                <a:cs typeface="Times New Roman" panose="02020603050405020304" pitchFamily="18" charset="0"/>
              </a:rPr>
              <a:t>, kterým živíš své tvory. </a:t>
            </a:r>
            <a:r>
              <a:rPr lang="cs-CZ" dirty="0" smtClean="0">
                <a:latin typeface="Times New Roman" panose="02020603050405020304" pitchFamily="18" charset="0"/>
                <a:cs typeface="Times New Roman" panose="02020603050405020304" pitchFamily="18" charset="0"/>
              </a:rPr>
              <a:t>Ať tě chválí, můj </a:t>
            </a:r>
            <a:r>
              <a:rPr lang="cs-CZ" dirty="0">
                <a:latin typeface="Times New Roman" panose="02020603050405020304" pitchFamily="18" charset="0"/>
                <a:cs typeface="Times New Roman" panose="02020603050405020304" pitchFamily="18" charset="0"/>
              </a:rPr>
              <a:t>Pane, sestra voda, která je velmi </a:t>
            </a:r>
            <a:r>
              <a:rPr lang="cs-CZ" dirty="0" smtClean="0">
                <a:latin typeface="Times New Roman" panose="02020603050405020304" pitchFamily="18" charset="0"/>
                <a:cs typeface="Times New Roman" panose="02020603050405020304" pitchFamily="18" charset="0"/>
              </a:rPr>
              <a:t>užitečná, </a:t>
            </a:r>
            <a:r>
              <a:rPr lang="cs-CZ" dirty="0">
                <a:latin typeface="Times New Roman" panose="02020603050405020304" pitchFamily="18" charset="0"/>
                <a:cs typeface="Times New Roman" panose="02020603050405020304" pitchFamily="18" charset="0"/>
              </a:rPr>
              <a:t>pokorná, vzácná a </a:t>
            </a:r>
            <a:r>
              <a:rPr lang="cs-CZ" dirty="0" smtClean="0">
                <a:latin typeface="Times New Roman" panose="02020603050405020304" pitchFamily="18" charset="0"/>
                <a:cs typeface="Times New Roman" panose="02020603050405020304" pitchFamily="18" charset="0"/>
              </a:rPr>
              <a:t>čistá</a:t>
            </a:r>
            <a:r>
              <a:rPr lang="cs-CZ" dirty="0">
                <a:latin typeface="Times New Roman" panose="02020603050405020304" pitchFamily="18" charset="0"/>
                <a:cs typeface="Times New Roman" panose="02020603050405020304" pitchFamily="18" charset="0"/>
              </a:rPr>
              <a:t>. Ať tě chválí, </a:t>
            </a:r>
            <a:r>
              <a:rPr lang="cs-CZ" dirty="0" smtClean="0">
                <a:latin typeface="Times New Roman" panose="02020603050405020304" pitchFamily="18" charset="0"/>
                <a:cs typeface="Times New Roman" panose="02020603050405020304" pitchFamily="18" charset="0"/>
              </a:rPr>
              <a:t>můj </a:t>
            </a:r>
            <a:r>
              <a:rPr lang="cs-CZ" dirty="0">
                <a:latin typeface="Times New Roman" panose="02020603050405020304" pitchFamily="18" charset="0"/>
                <a:cs typeface="Times New Roman" panose="02020603050405020304" pitchFamily="18" charset="0"/>
              </a:rPr>
              <a:t>Pane, bratr </a:t>
            </a:r>
            <a:r>
              <a:rPr lang="cs-CZ" dirty="0" smtClean="0">
                <a:latin typeface="Times New Roman" panose="02020603050405020304" pitchFamily="18" charset="0"/>
                <a:cs typeface="Times New Roman" panose="02020603050405020304" pitchFamily="18" charset="0"/>
              </a:rPr>
              <a:t>oheň, který osvětluješ </a:t>
            </a:r>
            <a:r>
              <a:rPr lang="cs-CZ" dirty="0">
                <a:latin typeface="Times New Roman" panose="02020603050405020304" pitchFamily="18" charset="0"/>
                <a:cs typeface="Times New Roman" panose="02020603050405020304" pitchFamily="18" charset="0"/>
              </a:rPr>
              <a:t>noc a on je </a:t>
            </a:r>
            <a:r>
              <a:rPr lang="cs-CZ" dirty="0" smtClean="0">
                <a:latin typeface="Times New Roman" panose="02020603050405020304" pitchFamily="18" charset="0"/>
                <a:cs typeface="Times New Roman" panose="02020603050405020304" pitchFamily="18" charset="0"/>
              </a:rPr>
              <a:t>pěkný, příjemný a silný.“</a:t>
            </a:r>
          </a:p>
          <a:p>
            <a:pPr marL="0" indent="0" algn="just">
              <a:buNone/>
            </a:pPr>
            <a:r>
              <a:rPr lang="cs-CZ" dirty="0" smtClean="0">
                <a:latin typeface="Times New Roman" panose="02020603050405020304" pitchFamily="18" charset="0"/>
                <a:cs typeface="Times New Roman" panose="02020603050405020304" pitchFamily="18" charset="0"/>
              </a:rPr>
              <a:t>Modlitba sv. Františka z Assisi</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7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Bolesti současnosti IV: migrace</a:t>
            </a:r>
            <a:endParaRPr lang="cs-CZ" dirty="0">
              <a:latin typeface="Times New Roman" panose="02020603050405020304" pitchFamily="18" charset="0"/>
              <a:cs typeface="Times New Roman" panose="02020603050405020304" pitchFamily="18" charset="0"/>
            </a:endParaRPr>
          </a:p>
        </p:txBody>
      </p:sp>
      <p:sp>
        <p:nvSpPr>
          <p:cNvPr id="6" name="Zástupný symbol pro obsah 5"/>
          <p:cNvSpPr>
            <a:spLocks noGrp="1"/>
          </p:cNvSpPr>
          <p:nvPr>
            <p:ph idx="1"/>
          </p:nvPr>
        </p:nvSpPr>
        <p:spPr/>
        <p:txBody>
          <a:bodyPr numCol="2">
            <a:normAutofit/>
          </a:bodyPr>
          <a:lstStyle/>
          <a:p>
            <a:pPr marL="0" indent="0" algn="just">
              <a:buNone/>
            </a:pPr>
            <a:r>
              <a:rPr lang="cs-CZ" sz="2200" dirty="0">
                <a:latin typeface="Times New Roman" panose="02020603050405020304" pitchFamily="18" charset="0"/>
                <a:cs typeface="Times New Roman" panose="02020603050405020304" pitchFamily="18" charset="0"/>
              </a:rPr>
              <a:t>Papež František navštívil již v pátém měsíci svého působení na svatém stolci </a:t>
            </a:r>
            <a:r>
              <a:rPr lang="cs-CZ" sz="2200" dirty="0" err="1">
                <a:latin typeface="Times New Roman" panose="02020603050405020304" pitchFamily="18" charset="0"/>
                <a:cs typeface="Times New Roman" panose="02020603050405020304" pitchFamily="18" charset="0"/>
              </a:rPr>
              <a:t>Lampadusu</a:t>
            </a:r>
            <a:r>
              <a:rPr lang="cs-CZ" sz="2200" dirty="0">
                <a:latin typeface="Times New Roman" panose="02020603050405020304" pitchFamily="18" charset="0"/>
                <a:cs typeface="Times New Roman" panose="02020603050405020304" pitchFamily="18" charset="0"/>
              </a:rPr>
              <a:t>, malý ostrov, na jehož břehy jsou pravidelně vyplavována mrtvá těla utonulých migrantů. Volal k soucitu svět, který se podle jeho slov „odnaučil plakat“ a slavil mši u oltáře z rozbitých loděk. Modlil se spolu se záchranáři, kteří vylovovali mrtvá těla z moře. Když se vrátil do Vatikánu, určil arcibiskupa, který dovezl na </a:t>
            </a:r>
            <a:r>
              <a:rPr lang="cs-CZ" sz="2200" dirty="0" err="1">
                <a:latin typeface="Times New Roman" panose="02020603050405020304" pitchFamily="18" charset="0"/>
                <a:cs typeface="Times New Roman" panose="02020603050405020304" pitchFamily="18" charset="0"/>
              </a:rPr>
              <a:t>Lampadusu</a:t>
            </a:r>
            <a:r>
              <a:rPr lang="cs-CZ" sz="2200" dirty="0">
                <a:latin typeface="Times New Roman" panose="02020603050405020304" pitchFamily="18" charset="0"/>
                <a:cs typeface="Times New Roman" panose="02020603050405020304" pitchFamily="18" charset="0"/>
              </a:rPr>
              <a:t> tisíce telefonní karet, aby uprchlíci mohli kontaktovat svou rodinu.</a:t>
            </a:r>
          </a:p>
        </p:txBody>
      </p:sp>
      <p:pic>
        <p:nvPicPr>
          <p:cNvPr id="7" name="Obrázek 6"/>
          <p:cNvPicPr/>
          <p:nvPr/>
        </p:nvPicPr>
        <p:blipFill>
          <a:blip r:embed="rId2"/>
          <a:stretch>
            <a:fillRect/>
          </a:stretch>
        </p:blipFill>
        <p:spPr>
          <a:xfrm>
            <a:off x="6253317" y="1915426"/>
            <a:ext cx="4729108" cy="3964263"/>
          </a:xfrm>
          <a:prstGeom prst="rect">
            <a:avLst/>
          </a:prstGeom>
        </p:spPr>
      </p:pic>
    </p:spTree>
    <p:extLst>
      <p:ext uri="{BB962C8B-B14F-4D97-AF65-F5344CB8AC3E}">
        <p14:creationId xmlns:p14="http://schemas.microsoft.com/office/powerpoint/2010/main" val="59815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„Bolesti současnosti“ IV: zraněná rodina</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a:bodyPr>
          <a:lstStyle/>
          <a:p>
            <a:pPr marL="0" indent="0" algn="just">
              <a:buNone/>
            </a:pPr>
            <a:r>
              <a:rPr lang="cs-CZ" dirty="0" smtClean="0">
                <a:latin typeface="Times New Roman" panose="02020603050405020304" pitchFamily="18" charset="0"/>
                <a:cs typeface="Times New Roman" panose="02020603050405020304" pitchFamily="18" charset="0"/>
              </a:rPr>
              <a:t>Mezi lety 2014–2016 se konala synoda o rodině, která se zabývala mj. problematikou nesezdaného soužití nebo přijímání svátostí rozvedenými a znovu sezdanými.</a:t>
            </a:r>
            <a:r>
              <a:rPr lang="cs-CZ" dirty="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pPr marL="0" indent="0" algn="just">
              <a:buNone/>
            </a:pPr>
            <a:r>
              <a:rPr lang="cs-CZ" dirty="0" smtClean="0">
                <a:latin typeface="Times New Roman" panose="02020603050405020304" pitchFamily="18" charset="0"/>
                <a:cs typeface="Times New Roman" panose="02020603050405020304" pitchFamily="18" charset="0"/>
              </a:rPr>
              <a:t>„</a:t>
            </a:r>
            <a:r>
              <a:rPr lang="cs-CZ" b="1" dirty="0">
                <a:latin typeface="Times New Roman" panose="02020603050405020304" pitchFamily="18" charset="0"/>
                <a:cs typeface="Times New Roman" panose="02020603050405020304" pitchFamily="18" charset="0"/>
              </a:rPr>
              <a:t>Svátosti nejsou pro ty, jimž se život povedl</a:t>
            </a:r>
            <a:r>
              <a:rPr lang="cs-CZ" dirty="0">
                <a:latin typeface="Times New Roman" panose="02020603050405020304" pitchFamily="18" charset="0"/>
                <a:cs typeface="Times New Roman" panose="02020603050405020304" pitchFamily="18" charset="0"/>
              </a:rPr>
              <a:t>. Svátost je lék pro raněné: eucharistie není odměnou pro dokonalé, nýbrž </a:t>
            </a:r>
            <a:r>
              <a:rPr lang="cs-CZ" b="1" dirty="0">
                <a:latin typeface="Times New Roman" panose="02020603050405020304" pitchFamily="18" charset="0"/>
                <a:cs typeface="Times New Roman" panose="02020603050405020304" pitchFamily="18" charset="0"/>
              </a:rPr>
              <a:t>velkorysým lékem a pokrmem slabých</a:t>
            </a:r>
            <a:r>
              <a:rPr lang="cs-CZ" dirty="0">
                <a:latin typeface="Times New Roman" panose="02020603050405020304" pitchFamily="18" charset="0"/>
                <a:cs typeface="Times New Roman" panose="02020603050405020304" pitchFamily="18" charset="0"/>
              </a:rPr>
              <a:t>.“</a:t>
            </a:r>
          </a:p>
          <a:p>
            <a:pPr marL="0" indent="0" algn="just">
              <a:buNone/>
            </a:pPr>
            <a:r>
              <a:rPr lang="cs-CZ" b="1" dirty="0">
                <a:latin typeface="Times New Roman" panose="02020603050405020304" pitchFamily="18" charset="0"/>
                <a:cs typeface="Times New Roman" panose="02020603050405020304" pitchFamily="18" charset="0"/>
              </a:rPr>
              <a:t>„Náboženská pravda se nemění, avšak vyvíjí se a postupně roste.</a:t>
            </a:r>
            <a:r>
              <a:rPr lang="cs-CZ" dirty="0">
                <a:latin typeface="Times New Roman" panose="02020603050405020304" pitchFamily="18" charset="0"/>
                <a:cs typeface="Times New Roman" panose="02020603050405020304" pitchFamily="18" charset="0"/>
              </a:rPr>
              <a:t> Je stále táž, jako je lidský organismus stále týž, od novorozence po starce, ale mezi tím leží dlouhá cesta. Tím se vysvětluje, proč se kdysi něco považovalo za přirozené, a dnes už ne.“</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75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„Ekonomický princip“</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83459" y="1825625"/>
            <a:ext cx="10970342" cy="4351338"/>
          </a:xfrm>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V souvislosti se svátostmi pro </a:t>
            </a:r>
            <a:r>
              <a:rPr lang="cs-CZ" dirty="0" smtClean="0">
                <a:latin typeface="Times New Roman" panose="02020603050405020304" pitchFamily="18" charset="0"/>
                <a:cs typeface="Times New Roman" panose="02020603050405020304" pitchFamily="18" charset="0"/>
              </a:rPr>
              <a:t>rozvedené a znovu sezdané páry </a:t>
            </a:r>
            <a:r>
              <a:rPr lang="cs-CZ" dirty="0">
                <a:latin typeface="Times New Roman" panose="02020603050405020304" pitchFamily="18" charset="0"/>
                <a:cs typeface="Times New Roman" panose="02020603050405020304" pitchFamily="18" charset="0"/>
              </a:rPr>
              <a:t>zmiňuje František přístup východní církve: princip </a:t>
            </a:r>
            <a:r>
              <a:rPr lang="cs-CZ" i="1" dirty="0" err="1">
                <a:latin typeface="Times New Roman" panose="02020603050405020304" pitchFamily="18" charset="0"/>
                <a:cs typeface="Times New Roman" panose="02020603050405020304" pitchFamily="18" charset="0"/>
              </a:rPr>
              <a:t>oikonomia</a:t>
            </a:r>
            <a:r>
              <a:rPr lang="cs-CZ" dirty="0">
                <a:latin typeface="Times New Roman" panose="02020603050405020304" pitchFamily="18" charset="0"/>
                <a:cs typeface="Times New Roman" panose="02020603050405020304" pitchFamily="18" charset="0"/>
              </a:rPr>
              <a:t> a </a:t>
            </a:r>
            <a:r>
              <a:rPr lang="cs-CZ" i="1" dirty="0" err="1">
                <a:latin typeface="Times New Roman" panose="02020603050405020304" pitchFamily="18" charset="0"/>
                <a:cs typeface="Times New Roman" panose="02020603050405020304" pitchFamily="18" charset="0"/>
              </a:rPr>
              <a:t>akribia</a:t>
            </a:r>
            <a:r>
              <a:rPr lang="cs-CZ" dirty="0">
                <a:latin typeface="Times New Roman" panose="02020603050405020304" pitchFamily="18" charset="0"/>
                <a:cs typeface="Times New Roman" panose="02020603050405020304" pitchFamily="18" charset="0"/>
              </a:rPr>
              <a:t> – dosáhnout přesnosti (</a:t>
            </a:r>
            <a:r>
              <a:rPr lang="cs-CZ" i="1" dirty="0" err="1">
                <a:latin typeface="Times New Roman" panose="02020603050405020304" pitchFamily="18" charset="0"/>
                <a:cs typeface="Times New Roman" panose="02020603050405020304" pitchFamily="18" charset="0"/>
              </a:rPr>
              <a:t>akribia</a:t>
            </a:r>
            <a:r>
              <a:rPr lang="cs-CZ" dirty="0">
                <a:latin typeface="Times New Roman" panose="02020603050405020304" pitchFamily="18" charset="0"/>
                <a:cs typeface="Times New Roman" panose="02020603050405020304" pitchFamily="18" charset="0"/>
              </a:rPr>
              <a:t>) lze často jen tím, že se individuálně (ekonomicky) posuzují jednotlivé situace. Církevní ekonomie je pak </a:t>
            </a:r>
            <a:r>
              <a:rPr lang="cs-CZ" b="1" dirty="0">
                <a:latin typeface="Times New Roman" panose="02020603050405020304" pitchFamily="18" charset="0"/>
                <a:cs typeface="Times New Roman" panose="02020603050405020304" pitchFamily="18" charset="0"/>
              </a:rPr>
              <a:t>užitečné obcházení přesného dodržování kánonu v konkrétním individuálním případě, </a:t>
            </a:r>
            <a:r>
              <a:rPr lang="cs-CZ" dirty="0">
                <a:latin typeface="Times New Roman" panose="02020603050405020304" pitchFamily="18" charset="0"/>
                <a:cs typeface="Times New Roman" panose="02020603050405020304" pitchFamily="18" charset="0"/>
              </a:rPr>
              <a:t>aby mohlo být lépe dosaženo vyššího cíle. </a:t>
            </a:r>
            <a:r>
              <a:rPr lang="cs-CZ" dirty="0" smtClean="0">
                <a:latin typeface="Times New Roman" panose="02020603050405020304" pitchFamily="18" charset="0"/>
                <a:cs typeface="Times New Roman" panose="02020603050405020304" pitchFamily="18" charset="0"/>
              </a:rPr>
              <a:t>Josef musel také najít způsob, jak obejít zákon v momentě, kdy zjistil, že je Marie těhotná. Podle zákona ji měl zapudit – on však uplatnil princip ekonomie. Podobně Ježíš porušuje sabatový klid a léčí, když je třeba; anebo </a:t>
            </a:r>
            <a:r>
              <a:rPr lang="cs-CZ" b="1" dirty="0" smtClean="0">
                <a:latin typeface="Times New Roman" panose="02020603050405020304" pitchFamily="18" charset="0"/>
                <a:cs typeface="Times New Roman" panose="02020603050405020304" pitchFamily="18" charset="0"/>
              </a:rPr>
              <a:t>odmítá odsoudit cizoložnici poukazem k ekonomickému principu</a:t>
            </a:r>
            <a:r>
              <a:rPr lang="cs-CZ" dirty="0" smtClean="0">
                <a:latin typeface="Times New Roman" panose="02020603050405020304" pitchFamily="18" charset="0"/>
                <a:cs typeface="Times New Roman" panose="02020603050405020304" pitchFamily="18" charset="0"/>
              </a:rPr>
              <a:t>: „Kdo z vás je bez hříchu, první hoď kamenem!“ Není to popření zákona, ale souzení s ohledem na celek.</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62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Kardinál Walter </a:t>
            </a:r>
            <a:r>
              <a:rPr lang="cs-CZ" dirty="0" err="1" smtClean="0">
                <a:latin typeface="Times New Roman" panose="02020603050405020304" pitchFamily="18" charset="0"/>
                <a:cs typeface="Times New Roman" panose="02020603050405020304" pitchFamily="18" charset="0"/>
              </a:rPr>
              <a:t>Kasper</a:t>
            </a:r>
            <a:endParaRPr lang="cs-CZ"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0" y="1721947"/>
            <a:ext cx="3525520" cy="5002269"/>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520" y="1690688"/>
            <a:ext cx="2824480" cy="5064788"/>
          </a:xfrm>
          <a:prstGeom prst="rect">
            <a:avLst/>
          </a:prstGeom>
        </p:spPr>
      </p:pic>
      <p:sp>
        <p:nvSpPr>
          <p:cNvPr id="3" name="Zástupný symbol pro obsah 2"/>
          <p:cNvSpPr>
            <a:spLocks noGrp="1"/>
          </p:cNvSpPr>
          <p:nvPr>
            <p:ph idx="1"/>
          </p:nvPr>
        </p:nvSpPr>
        <p:spPr>
          <a:xfrm>
            <a:off x="172720" y="1381760"/>
            <a:ext cx="11181080" cy="5342456"/>
          </a:xfrm>
        </p:spPr>
        <p:txBody>
          <a:bodyPr numCol="2" spcCol="360000" anchor="b">
            <a:normAutofit/>
          </a:bodyPr>
          <a:lstStyle/>
          <a:p>
            <a:pPr marL="0" indent="0" algn="just">
              <a:buNone/>
            </a:pPr>
            <a:r>
              <a:rPr lang="cs-CZ" sz="2200" dirty="0">
                <a:latin typeface="Times New Roman" panose="02020603050405020304" pitchFamily="18" charset="0"/>
                <a:cs typeface="Times New Roman" panose="02020603050405020304" pitchFamily="18" charset="0"/>
              </a:rPr>
              <a:t>Kardinál Walter </a:t>
            </a:r>
            <a:r>
              <a:rPr lang="cs-CZ" sz="2200" dirty="0" err="1">
                <a:latin typeface="Times New Roman" panose="02020603050405020304" pitchFamily="18" charset="0"/>
                <a:cs typeface="Times New Roman" panose="02020603050405020304" pitchFamily="18" charset="0"/>
              </a:rPr>
              <a:t>Kasper</a:t>
            </a:r>
            <a:r>
              <a:rPr lang="cs-CZ" sz="2200" dirty="0">
                <a:latin typeface="Times New Roman" panose="02020603050405020304" pitchFamily="18" charset="0"/>
                <a:cs typeface="Times New Roman" panose="02020603050405020304" pitchFamily="18" charset="0"/>
              </a:rPr>
              <a:t> </a:t>
            </a:r>
            <a:r>
              <a:rPr lang="cs-CZ" sz="2200" dirty="0" smtClean="0">
                <a:latin typeface="Times New Roman" panose="02020603050405020304" pitchFamily="18" charset="0"/>
                <a:cs typeface="Times New Roman" panose="02020603050405020304" pitchFamily="18" charset="0"/>
              </a:rPr>
              <a:t>vystoupil na synodě o rodině s </a:t>
            </a:r>
            <a:r>
              <a:rPr lang="cs-CZ" sz="2200" dirty="0">
                <a:latin typeface="Times New Roman" panose="02020603050405020304" pitchFamily="18" charset="0"/>
                <a:cs typeface="Times New Roman" panose="02020603050405020304" pitchFamily="18" charset="0"/>
              </a:rPr>
              <a:t>tezí, že je třeba </a:t>
            </a:r>
            <a:r>
              <a:rPr lang="cs-CZ" sz="2200" dirty="0" smtClean="0">
                <a:latin typeface="Times New Roman" panose="02020603050405020304" pitchFamily="18" charset="0"/>
                <a:cs typeface="Times New Roman" panose="02020603050405020304" pitchFamily="18" charset="0"/>
              </a:rPr>
              <a:t>umožnit rozvedeným a </a:t>
            </a:r>
            <a:r>
              <a:rPr lang="cs-CZ" sz="2200" dirty="0">
                <a:latin typeface="Times New Roman" panose="02020603050405020304" pitchFamily="18" charset="0"/>
                <a:cs typeface="Times New Roman" panose="02020603050405020304" pitchFamily="18" charset="0"/>
              </a:rPr>
              <a:t>znovu sezdaným přijetí svátosti. Papež František jeho řeč označil za „krásnou a hlubokou“. </a:t>
            </a:r>
            <a:endParaRPr lang="cs-CZ" sz="2200" dirty="0" smtClean="0">
              <a:latin typeface="Times New Roman" panose="02020603050405020304" pitchFamily="18" charset="0"/>
              <a:cs typeface="Times New Roman" panose="02020603050405020304" pitchFamily="18" charset="0"/>
            </a:endParaRPr>
          </a:p>
          <a:p>
            <a:pPr marL="0" indent="0" algn="just">
              <a:buNone/>
            </a:pPr>
            <a:r>
              <a:rPr lang="cs-CZ" sz="2200" dirty="0" smtClean="0">
                <a:latin typeface="Times New Roman" panose="02020603050405020304" pitchFamily="18" charset="0"/>
                <a:cs typeface="Times New Roman" panose="02020603050405020304" pitchFamily="18" charset="0"/>
              </a:rPr>
              <a:t>Papež František je obdivovatelem </a:t>
            </a:r>
            <a:r>
              <a:rPr lang="cs-CZ" sz="2200" dirty="0" err="1" smtClean="0">
                <a:latin typeface="Times New Roman" panose="02020603050405020304" pitchFamily="18" charset="0"/>
                <a:cs typeface="Times New Roman" panose="02020603050405020304" pitchFamily="18" charset="0"/>
              </a:rPr>
              <a:t>Kasperovy</a:t>
            </a:r>
            <a:r>
              <a:rPr lang="cs-CZ" sz="2200" dirty="0" smtClean="0">
                <a:latin typeface="Times New Roman" panose="02020603050405020304" pitchFamily="18" charset="0"/>
                <a:cs typeface="Times New Roman" panose="02020603050405020304" pitchFamily="18" charset="0"/>
              </a:rPr>
              <a:t> knihy </a:t>
            </a:r>
            <a:r>
              <a:rPr lang="cs-CZ" sz="2200" i="1" dirty="0" smtClean="0">
                <a:latin typeface="Times New Roman" panose="02020603050405020304" pitchFamily="18" charset="0"/>
                <a:cs typeface="Times New Roman" panose="02020603050405020304" pitchFamily="18" charset="0"/>
              </a:rPr>
              <a:t>Milosrdenství. Základní pojem evangelia – klíč ke křesťanství.</a:t>
            </a:r>
          </a:p>
          <a:p>
            <a:pPr marL="0" indent="0" algn="just">
              <a:buNone/>
            </a:pPr>
            <a:r>
              <a:rPr lang="cs-CZ" sz="2200" dirty="0" smtClean="0">
                <a:latin typeface="Times New Roman" panose="02020603050405020304" pitchFamily="18" charset="0"/>
                <a:cs typeface="Times New Roman" panose="02020603050405020304" pitchFamily="18" charset="0"/>
              </a:rPr>
              <a:t>V návaznosti na tuto knihu se nechal papež slyšet: „Naše doba je </a:t>
            </a:r>
            <a:r>
              <a:rPr lang="cs-CZ" sz="2200" dirty="0" err="1" smtClean="0">
                <a:latin typeface="Times New Roman" panose="02020603050405020304" pitchFamily="18" charset="0"/>
                <a:cs typeface="Times New Roman" panose="02020603050405020304" pitchFamily="18" charset="0"/>
              </a:rPr>
              <a:t>kairem</a:t>
            </a:r>
            <a:r>
              <a:rPr lang="cs-CZ" sz="2200" dirty="0" smtClean="0">
                <a:latin typeface="Times New Roman" panose="02020603050405020304" pitchFamily="18" charset="0"/>
                <a:cs typeface="Times New Roman" panose="02020603050405020304" pitchFamily="18" charset="0"/>
              </a:rPr>
              <a:t> pro milosrdenství.“</a:t>
            </a:r>
            <a:endParaRPr lang="cs-CZ" sz="2200" dirty="0">
              <a:latin typeface="Times New Roman" panose="02020603050405020304" pitchFamily="18" charset="0"/>
              <a:cs typeface="Times New Roman" panose="02020603050405020304" pitchFamily="18" charset="0"/>
            </a:endParaRPr>
          </a:p>
          <a:p>
            <a:pPr marL="0" indent="0" algn="just">
              <a:buNone/>
            </a:pPr>
            <a:endParaRPr lang="cs-CZ" sz="2200" dirty="0" smtClean="0">
              <a:latin typeface="Times New Roman" panose="02020603050405020304" pitchFamily="18" charset="0"/>
              <a:cs typeface="Times New Roman" panose="02020603050405020304" pitchFamily="18" charset="0"/>
            </a:endParaRPr>
          </a:p>
          <a:p>
            <a:pPr marL="0" indent="0" algn="just">
              <a:buNone/>
            </a:pPr>
            <a:endParaRPr lang="cs-CZ" sz="2200" dirty="0">
              <a:latin typeface="Times New Roman" panose="02020603050405020304" pitchFamily="18" charset="0"/>
              <a:cs typeface="Times New Roman" panose="02020603050405020304" pitchFamily="18" charset="0"/>
            </a:endParaRPr>
          </a:p>
          <a:p>
            <a:pPr marL="0" indent="0" algn="just">
              <a:buNone/>
            </a:pPr>
            <a:endParaRPr lang="cs-CZ" sz="2200" dirty="0" smtClean="0"/>
          </a:p>
          <a:p>
            <a:pPr marL="0" indent="0" algn="just">
              <a:buNone/>
            </a:pPr>
            <a:endParaRPr lang="cs-CZ" sz="2200" dirty="0"/>
          </a:p>
        </p:txBody>
      </p:sp>
    </p:spTree>
    <p:extLst>
      <p:ext uri="{BB962C8B-B14F-4D97-AF65-F5344CB8AC3E}">
        <p14:creationId xmlns:p14="http://schemas.microsoft.com/office/powerpoint/2010/main" val="4093239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Kardinál Raymond Leo </a:t>
            </a:r>
            <a:r>
              <a:rPr lang="cs-CZ" dirty="0" err="1" smtClean="0">
                <a:latin typeface="Times New Roman" panose="02020603050405020304" pitchFamily="18" charset="0"/>
                <a:cs typeface="Times New Roman" panose="02020603050405020304" pitchFamily="18" charset="0"/>
              </a:rPr>
              <a:t>Burke</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numCol="2">
            <a:normAutofit/>
          </a:bodyPr>
          <a:lstStyle/>
          <a:p>
            <a:pPr marL="0" indent="0" algn="just">
              <a:buNone/>
            </a:pPr>
            <a:r>
              <a:rPr lang="cs-CZ" sz="2200" dirty="0">
                <a:latin typeface="Times New Roman" panose="02020603050405020304" pitchFamily="18" charset="0"/>
                <a:cs typeface="Times New Roman" panose="02020603050405020304" pitchFamily="18" charset="0"/>
              </a:rPr>
              <a:t>P</a:t>
            </a:r>
            <a:r>
              <a:rPr lang="cs-CZ" sz="2200" dirty="0" smtClean="0">
                <a:latin typeface="Times New Roman" panose="02020603050405020304" pitchFamily="18" charset="0"/>
                <a:cs typeface="Times New Roman" panose="02020603050405020304" pitchFamily="18" charset="0"/>
              </a:rPr>
              <a:t>roti liberálním </a:t>
            </a:r>
            <a:r>
              <a:rPr lang="cs-CZ" sz="2200" dirty="0">
                <a:latin typeface="Times New Roman" panose="02020603050405020304" pitchFamily="18" charset="0"/>
                <a:cs typeface="Times New Roman" panose="02020603050405020304" pitchFamily="18" charset="0"/>
              </a:rPr>
              <a:t>hlasům povstal nejkonzervativnější z kardinálů Raymond Leo </a:t>
            </a:r>
            <a:r>
              <a:rPr lang="cs-CZ" sz="2200" dirty="0" err="1">
                <a:latin typeface="Times New Roman" panose="02020603050405020304" pitchFamily="18" charset="0"/>
                <a:cs typeface="Times New Roman" panose="02020603050405020304" pitchFamily="18" charset="0"/>
              </a:rPr>
              <a:t>Burke</a:t>
            </a:r>
            <a:r>
              <a:rPr lang="cs-CZ" sz="2200" dirty="0" smtClean="0">
                <a:latin typeface="Times New Roman" panose="02020603050405020304" pitchFamily="18" charset="0"/>
                <a:cs typeface="Times New Roman" panose="02020603050405020304" pitchFamily="18" charset="0"/>
              </a:rPr>
              <a:t>. Papež František jej sesadil po svém zvolení z pozice Nejvyššího tribunálu apoštolské signatury („nejvyšší soud“ římsko-katolické církve). Je hlavním kritikem Františkova papežství a veřejně vyjadřuje přesvědčení, že </a:t>
            </a:r>
            <a:r>
              <a:rPr lang="cs-CZ" sz="2200" b="1" dirty="0" smtClean="0">
                <a:latin typeface="Times New Roman" panose="02020603050405020304" pitchFamily="18" charset="0"/>
                <a:cs typeface="Times New Roman" panose="02020603050405020304" pitchFamily="18" charset="0"/>
              </a:rPr>
              <a:t>loď je nyní bez kormidelníka,</a:t>
            </a:r>
            <a:r>
              <a:rPr lang="cs-CZ" sz="2200" dirty="0" smtClean="0">
                <a:latin typeface="Times New Roman" panose="02020603050405020304" pitchFamily="18" charset="0"/>
                <a:cs typeface="Times New Roman" panose="02020603050405020304" pitchFamily="18" charset="0"/>
              </a:rPr>
              <a:t> hovoří o </a:t>
            </a:r>
            <a:r>
              <a:rPr lang="cs-CZ" sz="2200" b="1" dirty="0" smtClean="0">
                <a:latin typeface="Times New Roman" panose="02020603050405020304" pitchFamily="18" charset="0"/>
                <a:cs typeface="Times New Roman" panose="02020603050405020304" pitchFamily="18" charset="0"/>
              </a:rPr>
              <a:t>chaosu, který je v nedávné historii katolické církve bezprecedentní</a:t>
            </a:r>
            <a:r>
              <a:rPr lang="cs-CZ" sz="2200" dirty="0" smtClean="0">
                <a:latin typeface="Times New Roman" panose="02020603050405020304" pitchFamily="18" charset="0"/>
                <a:cs typeface="Times New Roman" panose="02020603050405020304" pitchFamily="18" charset="0"/>
              </a:rPr>
              <a:t>. V této souvislosti se dokonce hovoří o „</a:t>
            </a:r>
            <a:r>
              <a:rPr lang="cs-CZ" sz="2200" b="1" dirty="0" smtClean="0">
                <a:latin typeface="Times New Roman" panose="02020603050405020304" pitchFamily="18" charset="0"/>
                <a:cs typeface="Times New Roman" panose="02020603050405020304" pitchFamily="18" charset="0"/>
              </a:rPr>
              <a:t>katolické občanské válce</a:t>
            </a:r>
            <a:r>
              <a:rPr lang="cs-CZ" sz="2200" dirty="0" smtClean="0">
                <a:latin typeface="Times New Roman" panose="02020603050405020304" pitchFamily="18" charset="0"/>
                <a:cs typeface="Times New Roman" panose="02020603050405020304" pitchFamily="18" charset="0"/>
              </a:rPr>
              <a:t>“.</a:t>
            </a:r>
            <a:endParaRPr lang="cs-CZ" sz="2200" dirty="0">
              <a:latin typeface="Times New Roman" panose="02020603050405020304" pitchFamily="18" charset="0"/>
              <a:cs typeface="Times New Roman" panose="02020603050405020304" pitchFamily="18" charset="0"/>
            </a:endParaRPr>
          </a:p>
          <a:p>
            <a:pPr marL="0" indent="0" algn="just">
              <a:buNone/>
            </a:pPr>
            <a:endParaRPr lang="cs-CZ" sz="22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6400" y="1825624"/>
            <a:ext cx="3495040" cy="4117975"/>
          </a:xfrm>
          <a:prstGeom prst="rect">
            <a:avLst/>
          </a:prstGeom>
        </p:spPr>
      </p:pic>
    </p:spTree>
    <p:extLst>
      <p:ext uri="{BB962C8B-B14F-4D97-AF65-F5344CB8AC3E}">
        <p14:creationId xmlns:p14="http://schemas.microsoft.com/office/powerpoint/2010/main" val="687580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lgn="ctr"/>
            <a:r>
              <a:rPr lang="cs-CZ" dirty="0" smtClean="0">
                <a:latin typeface="Times New Roman" panose="02020603050405020304" pitchFamily="18" charset="0"/>
                <a:cs typeface="Times New Roman" panose="02020603050405020304" pitchFamily="18" charset="0"/>
              </a:rPr>
              <a:t>Papežův princip: Čas </a:t>
            </a:r>
            <a:r>
              <a:rPr lang="cs-CZ" dirty="0">
                <a:latin typeface="Times New Roman" panose="02020603050405020304" pitchFamily="18" charset="0"/>
                <a:cs typeface="Times New Roman" panose="02020603050405020304" pitchFamily="18" charset="0"/>
              </a:rPr>
              <a:t>je nadřazen prostoru. </a:t>
            </a: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„Je to výzva k přijetí tenze mezi plností a omezením, přičemž prioritou je čas. Dát prioritu prostoru vede k bláznivé snaze vyřešit všechno v přítomném okamžiku, k pokusu obsadit všechny prostory moci a k sebepotvrzení. … </a:t>
            </a:r>
            <a:r>
              <a:rPr lang="cs-CZ" b="1" dirty="0">
                <a:latin typeface="Times New Roman" panose="02020603050405020304" pitchFamily="18" charset="0"/>
                <a:cs typeface="Times New Roman" panose="02020603050405020304" pitchFamily="18" charset="0"/>
              </a:rPr>
              <a:t>Dát prioritu času znamená starat se víc o to, abychom spouštěli procesy, než abychom obsazovali prostory</a:t>
            </a:r>
            <a:r>
              <a:rPr lang="cs-CZ" dirty="0">
                <a:latin typeface="Times New Roman" panose="02020603050405020304" pitchFamily="18" charset="0"/>
                <a:cs typeface="Times New Roman" panose="02020603050405020304" pitchFamily="18" charset="0"/>
              </a:rPr>
              <a:t>. … Jde o to, abychom dávali přednost takovým skutkům, které ve společnosti plodí nové dynamismy a vtahují ostatní lidi i skupiny, jež je budou rozvíjet, dokud nepřinesou plody v důležitých dějinných událostech. Bez úzkostlivosti, ale s jasným přesvědčením.“</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64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Podobenství o pšenici a plevelu</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a:bodyPr>
          <a:lstStyle/>
          <a:p>
            <a:pPr marL="0" indent="0" algn="just">
              <a:buNone/>
            </a:pPr>
            <a:r>
              <a:rPr lang="cs-CZ" dirty="0" err="1">
                <a:latin typeface="Times New Roman" panose="02020603050405020304" pitchFamily="18" charset="0"/>
                <a:cs typeface="Times New Roman" panose="02020603050405020304" pitchFamily="18" charset="0"/>
              </a:rPr>
              <a:t>Mt</a:t>
            </a:r>
            <a:r>
              <a:rPr lang="cs-CZ" dirty="0">
                <a:latin typeface="Times New Roman" panose="02020603050405020304" pitchFamily="18" charset="0"/>
                <a:cs typeface="Times New Roman" panose="02020603050405020304" pitchFamily="18" charset="0"/>
              </a:rPr>
              <a:t> 13,24–30: S královstvím nebeským je to tak, jako když jeden člověk zasel dobré semeno na svém poli. Když však lidé spali, přišel jeho nepřítel, nasel plevel do pšenice a odešel. Když vyrostlo stéblo a nasadilo na klas, tu se ukázal i plevel. Přišli sluhové toho hospodáře a řekli mu: ‚Pane, cožpak jsi nezasel na svém poli dobré semeno? Kde se vzal plevel?‘ On jim odpověděl: ‚To udělal nepřítel.‘ Sluhové mu řeknou: ‚Máme jít a plevel vytrhat?‘ On však odpoví: </a:t>
            </a:r>
            <a:r>
              <a:rPr lang="cs-CZ" b="1" dirty="0">
                <a:latin typeface="Times New Roman" panose="02020603050405020304" pitchFamily="18" charset="0"/>
                <a:cs typeface="Times New Roman" panose="02020603050405020304" pitchFamily="18" charset="0"/>
              </a:rPr>
              <a:t>‚Ne, protože při trhání plevele byste vyrvali z kořenů i pšenici. Nechte, ať spolu roste obojí až do žně</a:t>
            </a:r>
            <a:r>
              <a:rPr lang="cs-CZ" dirty="0">
                <a:latin typeface="Times New Roman" panose="02020603050405020304" pitchFamily="18" charset="0"/>
                <a:cs typeface="Times New Roman" panose="02020603050405020304" pitchFamily="18" charset="0"/>
              </a:rPr>
              <a:t>; a v čas žně řeknu žencům: Seberte nejprve plevel a svažte jej do otýpek k spálení, ale pšenici shromážděte do mé stodoly.‘</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212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Papež František heretikem?</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Skupina římskokatolických konzervativců v </a:t>
            </a:r>
            <a:r>
              <a:rPr lang="cs-CZ" dirty="0" smtClean="0">
                <a:latin typeface="Times New Roman" panose="02020603050405020304" pitchFamily="18" charset="0"/>
                <a:cs typeface="Times New Roman" panose="02020603050405020304" pitchFamily="18" charset="0"/>
              </a:rPr>
              <a:t>srpnu 2016 vyzvala </a:t>
            </a:r>
            <a:r>
              <a:rPr lang="cs-CZ" dirty="0">
                <a:latin typeface="Times New Roman" panose="02020603050405020304" pitchFamily="18" charset="0"/>
                <a:cs typeface="Times New Roman" panose="02020603050405020304" pitchFamily="18" charset="0"/>
              </a:rPr>
              <a:t>papeže, aby odvolal svá stanoviska zveřejněná v </a:t>
            </a:r>
            <a:r>
              <a:rPr lang="cs-CZ" i="1" dirty="0" err="1">
                <a:latin typeface="Times New Roman" panose="02020603050405020304" pitchFamily="18" charset="0"/>
                <a:cs typeface="Times New Roman" panose="02020603050405020304" pitchFamily="18" charset="0"/>
              </a:rPr>
              <a:t>Amoris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l</a:t>
            </a:r>
            <a:r>
              <a:rPr lang="cs-CZ" i="1" dirty="0" err="1" smtClean="0">
                <a:latin typeface="Times New Roman" panose="02020603050405020304" pitchFamily="18" charset="0"/>
                <a:cs typeface="Times New Roman" panose="02020603050405020304" pitchFamily="18" charset="0"/>
              </a:rPr>
              <a:t>aetitia</a:t>
            </a:r>
            <a:r>
              <a:rPr lang="cs-CZ" dirty="0">
                <a:latin typeface="Times New Roman" panose="02020603050405020304" pitchFamily="18" charset="0"/>
                <a:cs typeface="Times New Roman" panose="02020603050405020304" pitchFamily="18" charset="0"/>
              </a:rPr>
              <a:t>.</a:t>
            </a:r>
            <a:r>
              <a:rPr lang="cs-CZ" dirty="0" smtClean="0">
                <a:latin typeface="Times New Roman" panose="02020603050405020304" pitchFamily="18" charset="0"/>
                <a:cs typeface="Times New Roman" panose="02020603050405020304" pitchFamily="18" charset="0"/>
              </a:rPr>
              <a:t> Vstřícností </a:t>
            </a:r>
            <a:r>
              <a:rPr lang="cs-CZ" dirty="0">
                <a:latin typeface="Times New Roman" panose="02020603050405020304" pitchFamily="18" charset="0"/>
                <a:cs typeface="Times New Roman" panose="02020603050405020304" pitchFamily="18" charset="0"/>
              </a:rPr>
              <a:t>vůči rozvedeným a občansky znovu sezdaným </a:t>
            </a:r>
            <a:r>
              <a:rPr lang="cs-CZ" dirty="0" smtClean="0">
                <a:latin typeface="Times New Roman" panose="02020603050405020304" pitchFamily="18" charset="0"/>
                <a:cs typeface="Times New Roman" panose="02020603050405020304" pitchFamily="18" charset="0"/>
              </a:rPr>
              <a:t>věřícím prý </a:t>
            </a:r>
            <a:r>
              <a:rPr lang="cs-CZ" dirty="0">
                <a:latin typeface="Times New Roman" panose="02020603050405020304" pitchFamily="18" charset="0"/>
                <a:cs typeface="Times New Roman" panose="02020603050405020304" pitchFamily="18" charset="0"/>
              </a:rPr>
              <a:t>František zapříčinil rozšíření kacířských názorů napříč římskokatolickou </a:t>
            </a:r>
            <a:r>
              <a:rPr lang="cs-CZ" dirty="0" smtClean="0">
                <a:latin typeface="Times New Roman" panose="02020603050405020304" pitchFamily="18" charset="0"/>
                <a:cs typeface="Times New Roman" panose="02020603050405020304" pitchFamily="18" charset="0"/>
              </a:rPr>
              <a:t>církví. Poté, co papež František na výzvu neodpověděl, čtveřice kardinálů výzvu zveřejnila a otevřela tím veřejnou debatu.</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0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Nelidská praxe?</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smtClean="0">
                <a:latin typeface="Times New Roman" panose="02020603050405020304" pitchFamily="18" charset="0"/>
                <a:cs typeface="Times New Roman" panose="02020603050405020304" pitchFamily="18" charset="0"/>
              </a:rPr>
              <a:t>T. Halík: „Každému knězi, který bere vážně evangelium, muselo být jasné, že dosavadní praxe ‚žádný rozvedený a znovu sezdaný (pokud se svým druhým partnerem žije manželsky), nesmí přistupovat k svátostem‘, je </a:t>
            </a:r>
            <a:r>
              <a:rPr lang="cs-CZ" b="1" dirty="0" smtClean="0">
                <a:latin typeface="Times New Roman" panose="02020603050405020304" pitchFamily="18" charset="0"/>
                <a:cs typeface="Times New Roman" panose="02020603050405020304" pitchFamily="18" charset="0"/>
              </a:rPr>
              <a:t>absurdní, nelidská a nekřesťanská</a:t>
            </a:r>
            <a:r>
              <a:rPr lang="cs-CZ" dirty="0" smtClean="0">
                <a:latin typeface="Times New Roman" panose="02020603050405020304" pitchFamily="18" charset="0"/>
                <a:cs typeface="Times New Roman" panose="02020603050405020304" pitchFamily="18" charset="0"/>
              </a:rPr>
              <a:t>, protože vůbec nerozlišuje mezi těmi, kteří lehkomyslně zradili manželskou věrnost, rozbili rodinu a opustili své děti kvůli kypré o dvacet let mladší sekretářce, a mezi opuštěnou ženou, které se po létech podařilo najít partnera, který jí pomáhá řádně a křesťansky vychovávat děti.“ </a:t>
            </a:r>
          </a:p>
        </p:txBody>
      </p:sp>
    </p:spTree>
    <p:extLst>
      <p:ext uri="{BB962C8B-B14F-4D97-AF65-F5344CB8AC3E}">
        <p14:creationId xmlns:p14="http://schemas.microsoft.com/office/powerpoint/2010/main" val="53028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latin typeface="Times New Roman" panose="02020603050405020304" pitchFamily="18" charset="0"/>
                <a:cs typeface="Times New Roman" panose="02020603050405020304" pitchFamily="18" charset="0"/>
              </a:rPr>
              <a:t>Jorge</a:t>
            </a:r>
            <a:r>
              <a:rPr lang="cs-CZ" dirty="0" smtClean="0">
                <a:latin typeface="Times New Roman" panose="02020603050405020304" pitchFamily="18" charset="0"/>
                <a:cs typeface="Times New Roman" panose="02020603050405020304" pitchFamily="18" charset="0"/>
              </a:rPr>
              <a:t> </a:t>
            </a:r>
            <a:r>
              <a:rPr lang="cs-CZ" dirty="0" err="1" smtClean="0">
                <a:latin typeface="Times New Roman" panose="02020603050405020304" pitchFamily="18" charset="0"/>
                <a:cs typeface="Times New Roman" panose="02020603050405020304" pitchFamily="18" charset="0"/>
              </a:rPr>
              <a:t>Bergoglio</a:t>
            </a:r>
            <a:r>
              <a:rPr lang="cs-CZ" dirty="0" smtClean="0">
                <a:latin typeface="Times New Roman" panose="02020603050405020304" pitchFamily="18" charset="0"/>
                <a:cs typeface="Times New Roman" panose="02020603050405020304" pitchFamily="18" charset="0"/>
              </a:rPr>
              <a:t> (1936)</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V</a:t>
            </a:r>
            <a:r>
              <a:rPr lang="cs-CZ" dirty="0" smtClean="0">
                <a:latin typeface="Times New Roman" panose="02020603050405020304" pitchFamily="18" charset="0"/>
                <a:cs typeface="Times New Roman" panose="02020603050405020304" pitchFamily="18" charset="0"/>
              </a:rPr>
              <a:t>yrůstal </a:t>
            </a:r>
            <a:r>
              <a:rPr lang="cs-CZ" dirty="0">
                <a:latin typeface="Times New Roman" panose="02020603050405020304" pitchFamily="18" charset="0"/>
                <a:cs typeface="Times New Roman" panose="02020603050405020304" pitchFamily="18" charset="0"/>
              </a:rPr>
              <a:t>v </a:t>
            </a:r>
            <a:r>
              <a:rPr lang="cs-CZ" b="1" dirty="0">
                <a:latin typeface="Times New Roman" panose="02020603050405020304" pitchFamily="18" charset="0"/>
                <a:cs typeface="Times New Roman" panose="02020603050405020304" pitchFamily="18" charset="0"/>
              </a:rPr>
              <a:t>Buenos </a:t>
            </a:r>
            <a:r>
              <a:rPr lang="cs-CZ" b="1" dirty="0" smtClean="0">
                <a:latin typeface="Times New Roman" panose="02020603050405020304" pitchFamily="18" charset="0"/>
                <a:cs typeface="Times New Roman" panose="02020603050405020304" pitchFamily="18" charset="0"/>
              </a:rPr>
              <a:t>Aires</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jako potomek italských přistěhovalců. </a:t>
            </a:r>
            <a:r>
              <a:rPr lang="cs-CZ" dirty="0" err="1" smtClean="0">
                <a:latin typeface="Times New Roman" panose="02020603050405020304" pitchFamily="18" charset="0"/>
                <a:cs typeface="Times New Roman" panose="02020603050405020304" pitchFamily="18" charset="0"/>
              </a:rPr>
              <a:t>Bergoglio</a:t>
            </a:r>
            <a:r>
              <a:rPr lang="cs-CZ" dirty="0" smtClean="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je nejstarší z pěti dětí. Protože pocházel z chudší rodiny, od třinácti let po škole pracoval</a:t>
            </a:r>
            <a:r>
              <a:rPr lang="cs-CZ" dirty="0" smtClean="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V jednadvaceti letech se rozhodl, že se stane knězem, vstoupil </a:t>
            </a:r>
            <a:r>
              <a:rPr lang="cs-CZ" b="1" dirty="0">
                <a:latin typeface="Times New Roman" panose="02020603050405020304" pitchFamily="18" charset="0"/>
                <a:cs typeface="Times New Roman" panose="02020603050405020304" pitchFamily="18" charset="0"/>
              </a:rPr>
              <a:t>do Tovaryšstva Ježíšova</a:t>
            </a:r>
            <a:r>
              <a:rPr lang="cs-CZ" dirty="0">
                <a:latin typeface="Times New Roman" panose="02020603050405020304" pitchFamily="18" charset="0"/>
                <a:cs typeface="Times New Roman" panose="02020603050405020304" pitchFamily="18" charset="0"/>
              </a:rPr>
              <a:t>, tj. do jezuitského řádu: imponoval mu zde důraz </a:t>
            </a:r>
            <a:r>
              <a:rPr lang="cs-CZ" b="1" dirty="0">
                <a:latin typeface="Times New Roman" panose="02020603050405020304" pitchFamily="18" charset="0"/>
                <a:cs typeface="Times New Roman" panose="02020603050405020304" pitchFamily="18" charset="0"/>
              </a:rPr>
              <a:t>na theologii a filosofii, a dále na misionářství, společenství a disciplínu</a:t>
            </a:r>
            <a:r>
              <a:rPr lang="cs-CZ" dirty="0">
                <a:latin typeface="Times New Roman" panose="02020603050405020304" pitchFamily="18" charset="0"/>
                <a:cs typeface="Times New Roman" panose="02020603050405020304" pitchFamily="18" charset="0"/>
              </a:rPr>
              <a:t>. Svižně pak postupoval hierarchií řádu a v šestatřiceti se stal hlavou jezuitů v Argentině a Uruguayi.</a:t>
            </a:r>
          </a:p>
        </p:txBody>
      </p:sp>
    </p:spTree>
    <p:extLst>
      <p:ext uri="{BB962C8B-B14F-4D97-AF65-F5344CB8AC3E}">
        <p14:creationId xmlns:p14="http://schemas.microsoft.com/office/powerpoint/2010/main" val="538038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Kritické hlasy mezi českými katolíky: </a:t>
            </a:r>
            <a:br>
              <a:rPr lang="cs-CZ" dirty="0" smtClean="0">
                <a:latin typeface="Times New Roman" panose="02020603050405020304" pitchFamily="18" charset="0"/>
                <a:cs typeface="Times New Roman" panose="02020603050405020304" pitchFamily="18" charset="0"/>
              </a:rPr>
            </a:br>
            <a:r>
              <a:rPr lang="cs-CZ" dirty="0" smtClean="0">
                <a:latin typeface="Times New Roman" panose="02020603050405020304" pitchFamily="18" charset="0"/>
                <a:cs typeface="Times New Roman" panose="02020603050405020304" pitchFamily="18" charset="0"/>
              </a:rPr>
              <a:t>důraz na věčnost</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smtClean="0">
                <a:latin typeface="Times New Roman" panose="02020603050405020304" pitchFamily="18" charset="0"/>
                <a:cs typeface="Times New Roman" panose="02020603050405020304" pitchFamily="18" charset="0"/>
              </a:rPr>
              <a:t>S. </a:t>
            </a:r>
            <a:r>
              <a:rPr lang="cs-CZ" dirty="0" err="1" smtClean="0">
                <a:latin typeface="Times New Roman" panose="02020603050405020304" pitchFamily="18" charset="0"/>
                <a:cs typeface="Times New Roman" panose="02020603050405020304" pitchFamily="18" charset="0"/>
              </a:rPr>
              <a:t>Sousedík</a:t>
            </a:r>
            <a:r>
              <a:rPr lang="cs-CZ" dirty="0" smtClean="0">
                <a:latin typeface="Times New Roman" panose="02020603050405020304" pitchFamily="18" charset="0"/>
                <a:cs typeface="Times New Roman" panose="02020603050405020304" pitchFamily="18" charset="0"/>
              </a:rPr>
              <a:t>: „Stanovisko </a:t>
            </a:r>
            <a:r>
              <a:rPr lang="cs-CZ" dirty="0">
                <a:latin typeface="Times New Roman" panose="02020603050405020304" pitchFamily="18" charset="0"/>
                <a:cs typeface="Times New Roman" panose="02020603050405020304" pitchFamily="18" charset="0"/>
              </a:rPr>
              <a:t>představitelů konzervativního směru je odlišné. Soudí, že křesťanství spočívá ve </a:t>
            </a:r>
            <a:r>
              <a:rPr lang="cs-CZ" b="1" dirty="0">
                <a:latin typeface="Times New Roman" panose="02020603050405020304" pitchFamily="18" charset="0"/>
                <a:cs typeface="Times New Roman" panose="02020603050405020304" pitchFamily="18" charset="0"/>
              </a:rPr>
              <a:t>víře, že do dějin, jež jsou oblastí pomíjivosti a proměny, sestoupil v určitém jejich okamžiku sám Bůh a poskytl člověku tímto svým činem něco, co bezcílný a v posledku zoufalý chaos dějin i našich individuálních osudů překračuje</a:t>
            </a:r>
            <a:r>
              <a:rPr lang="cs-CZ" dirty="0">
                <a:latin typeface="Times New Roman" panose="02020603050405020304" pitchFamily="18" charset="0"/>
                <a:cs typeface="Times New Roman" panose="02020603050405020304" pitchFamily="18" charset="0"/>
              </a:rPr>
              <a:t>, co nepodléhá proměnám času a otevírá člověku perspektivu věčnosti. </a:t>
            </a:r>
            <a:r>
              <a:rPr lang="cs-CZ" dirty="0" smtClean="0">
                <a:latin typeface="Times New Roman" panose="02020603050405020304" pitchFamily="18" charset="0"/>
                <a:cs typeface="Times New Roman" panose="02020603050405020304" pitchFamily="18" charset="0"/>
              </a:rPr>
              <a:t>Konzervativní </a:t>
            </a:r>
            <a:r>
              <a:rPr lang="cs-CZ" dirty="0">
                <a:latin typeface="Times New Roman" panose="02020603050405020304" pitchFamily="18" charset="0"/>
                <a:cs typeface="Times New Roman" panose="02020603050405020304" pitchFamily="18" charset="0"/>
              </a:rPr>
              <a:t>křesťané jsou přesvědčeni, že toto přesvědčení evropská moderna v podstatě opustila: víru nahradila bezmeznou důvěrou ve </a:t>
            </a:r>
            <a:r>
              <a:rPr lang="cs-CZ" dirty="0" smtClean="0">
                <a:latin typeface="Times New Roman" panose="02020603050405020304" pitchFamily="18" charset="0"/>
                <a:cs typeface="Times New Roman" panose="02020603050405020304" pitchFamily="18" charset="0"/>
              </a:rPr>
              <a:t>vědu, </a:t>
            </a:r>
            <a:r>
              <a:rPr lang="cs-CZ" dirty="0">
                <a:latin typeface="Times New Roman" panose="02020603050405020304" pitchFamily="18" charset="0"/>
                <a:cs typeface="Times New Roman" panose="02020603050405020304" pitchFamily="18" charset="0"/>
              </a:rPr>
              <a:t>naději na věčnost nahradila nadějí v </a:t>
            </a:r>
            <a:r>
              <a:rPr lang="cs-CZ" dirty="0" smtClean="0">
                <a:latin typeface="Times New Roman" panose="02020603050405020304" pitchFamily="18" charset="0"/>
                <a:cs typeface="Times New Roman" panose="02020603050405020304" pitchFamily="18" charset="0"/>
              </a:rPr>
              <a:t>pokrok, </a:t>
            </a:r>
            <a:r>
              <a:rPr lang="cs-CZ" dirty="0">
                <a:latin typeface="Times New Roman" panose="02020603050405020304" pitchFamily="18" charset="0"/>
                <a:cs typeface="Times New Roman" panose="02020603050405020304" pitchFamily="18" charset="0"/>
              </a:rPr>
              <a:t>místo lásky dosadila světsky pojímanou </a:t>
            </a:r>
            <a:r>
              <a:rPr lang="cs-CZ" dirty="0" smtClean="0">
                <a:latin typeface="Times New Roman" panose="02020603050405020304" pitchFamily="18" charset="0"/>
                <a:cs typeface="Times New Roman" panose="02020603050405020304" pitchFamily="18" charset="0"/>
              </a:rPr>
              <a:t>humanitou </a:t>
            </a:r>
            <a:r>
              <a:rPr lang="cs-CZ" dirty="0">
                <a:latin typeface="Times New Roman" panose="02020603050405020304" pitchFamily="18" charset="0"/>
                <a:cs typeface="Times New Roman" panose="02020603050405020304" pitchFamily="18" charset="0"/>
              </a:rPr>
              <a:t>či l</a:t>
            </a:r>
            <a:r>
              <a:rPr lang="cs-CZ" dirty="0" smtClean="0">
                <a:latin typeface="Times New Roman" panose="02020603050405020304" pitchFamily="18" charset="0"/>
                <a:cs typeface="Times New Roman" panose="02020603050405020304" pitchFamily="18" charset="0"/>
              </a:rPr>
              <a:t>idská práva </a:t>
            </a:r>
            <a:r>
              <a:rPr lang="cs-CZ" dirty="0">
                <a:latin typeface="Times New Roman" panose="02020603050405020304" pitchFamily="18" charset="0"/>
                <a:cs typeface="Times New Roman" panose="02020603050405020304" pitchFamily="18" charset="0"/>
              </a:rPr>
              <a:t>(mnohdy jen domnělá</a:t>
            </a:r>
            <a:r>
              <a:rPr lang="cs-CZ" dirty="0" smtClean="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944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K</a:t>
            </a:r>
            <a:r>
              <a:rPr lang="cs-CZ" dirty="0" smtClean="0">
                <a:latin typeface="Times New Roman" panose="02020603050405020304" pitchFamily="18" charset="0"/>
                <a:cs typeface="Times New Roman" panose="02020603050405020304" pitchFamily="18" charset="0"/>
              </a:rPr>
              <a:t>ritické hlasy mezi českými katolíky: zásah do neměnného jádra katolické církve</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a:bodyPr>
          <a:lstStyle/>
          <a:p>
            <a:pPr marL="0" indent="0" algn="just">
              <a:buNone/>
            </a:pPr>
            <a:r>
              <a:rPr lang="cs-CZ" dirty="0" smtClean="0">
                <a:latin typeface="Times New Roman" panose="02020603050405020304" pitchFamily="18" charset="0"/>
                <a:cs typeface="Times New Roman" panose="02020603050405020304" pitchFamily="18" charset="0"/>
              </a:rPr>
              <a:t>S. </a:t>
            </a:r>
            <a:r>
              <a:rPr lang="cs-CZ" dirty="0" err="1" smtClean="0">
                <a:latin typeface="Times New Roman" panose="02020603050405020304" pitchFamily="18" charset="0"/>
                <a:cs typeface="Times New Roman" panose="02020603050405020304" pitchFamily="18" charset="0"/>
              </a:rPr>
              <a:t>Sousedík</a:t>
            </a:r>
            <a:r>
              <a:rPr lang="cs-CZ" dirty="0" smtClean="0">
                <a:latin typeface="Times New Roman" panose="02020603050405020304" pitchFamily="18" charset="0"/>
                <a:cs typeface="Times New Roman" panose="02020603050405020304" pitchFamily="18" charset="0"/>
              </a:rPr>
              <a:t>: „Tyto pochybnosti (ohledně </a:t>
            </a:r>
            <a:r>
              <a:rPr lang="cs-CZ" i="1" dirty="0" err="1" smtClean="0">
                <a:latin typeface="Times New Roman" panose="02020603050405020304" pitchFamily="18" charset="0"/>
                <a:cs typeface="Times New Roman" panose="02020603050405020304" pitchFamily="18" charset="0"/>
              </a:rPr>
              <a:t>Laetitia</a:t>
            </a:r>
            <a:r>
              <a:rPr lang="cs-CZ" i="1" dirty="0" smtClean="0">
                <a:latin typeface="Times New Roman" panose="02020603050405020304" pitchFamily="18" charset="0"/>
                <a:cs typeface="Times New Roman" panose="02020603050405020304" pitchFamily="18" charset="0"/>
              </a:rPr>
              <a:t> </a:t>
            </a:r>
            <a:r>
              <a:rPr lang="cs-CZ" i="1" dirty="0" err="1" smtClean="0">
                <a:latin typeface="Times New Roman" panose="02020603050405020304" pitchFamily="18" charset="0"/>
                <a:cs typeface="Times New Roman" panose="02020603050405020304" pitchFamily="18" charset="0"/>
              </a:rPr>
              <a:t>amoris</a:t>
            </a:r>
            <a:r>
              <a:rPr lang="cs-CZ" dirty="0" smtClean="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pocházejí podle dnešních progresivních křesťanů ze zatvrzelého, na nic se neohlížejícího farizejského legalitu představitelů konzervativního směru, z nedostatku milosrdenství, z neschopnosti pochopit vývojové tendence doby atd. To však podle mého mínění není výstižné. Konzervativní křesťané jsou současnou situací znepokojeni nikoli vlivem nějakých svých mravních nedostatků či intelektuální zpozdilosti, nýbrž proto, že se podle jejich mínění dnes jedná </a:t>
            </a:r>
            <a:r>
              <a:rPr lang="cs-CZ" b="1" dirty="0">
                <a:latin typeface="Times New Roman" panose="02020603050405020304" pitchFamily="18" charset="0"/>
                <a:cs typeface="Times New Roman" panose="02020603050405020304" pitchFamily="18" charset="0"/>
              </a:rPr>
              <a:t>o změnu nauky náležející k nadčasově platnému, a tudíž neměnnému jádru katolické víry</a:t>
            </a:r>
            <a:r>
              <a:rPr lang="cs-CZ" dirty="0">
                <a:latin typeface="Times New Roman" panose="02020603050405020304" pitchFamily="18" charset="0"/>
                <a:cs typeface="Times New Roman" panose="02020603050405020304" pitchFamily="18" charset="0"/>
              </a:rPr>
              <a:t>. Soudí, že takovou změnu není možné provést, aniž by tím byl zpochybněn božský původ víry v celku</a:t>
            </a:r>
            <a:r>
              <a:rPr lang="cs-CZ" dirty="0" smtClean="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52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Tradiční spor svět proti věčnosti? </a:t>
            </a:r>
            <a:br>
              <a:rPr lang="cs-CZ" dirty="0" smtClean="0">
                <a:latin typeface="Times New Roman" panose="02020603050405020304" pitchFamily="18" charset="0"/>
                <a:cs typeface="Times New Roman" panose="02020603050405020304" pitchFamily="18" charset="0"/>
              </a:rPr>
            </a:br>
            <a:r>
              <a:rPr lang="cs-CZ" dirty="0" smtClean="0">
                <a:latin typeface="Times New Roman" panose="02020603050405020304" pitchFamily="18" charset="0"/>
                <a:cs typeface="Times New Roman" panose="02020603050405020304" pitchFamily="18" charset="0"/>
              </a:rPr>
              <a:t>Model Hegel kontra Kierkegaard</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lnSpcReduction="10000"/>
          </a:bodyPr>
          <a:lstStyle/>
          <a:p>
            <a:pPr marL="0" indent="0" algn="just">
              <a:buNone/>
            </a:pPr>
            <a:r>
              <a:rPr lang="cs-CZ" dirty="0">
                <a:latin typeface="Times New Roman" panose="02020603050405020304" pitchFamily="18" charset="0"/>
                <a:cs typeface="Times New Roman" panose="02020603050405020304" pitchFamily="18" charset="0"/>
              </a:rPr>
              <a:t>„Ranní četba novin je svého druhu </a:t>
            </a:r>
            <a:r>
              <a:rPr lang="cs-CZ" b="1" dirty="0">
                <a:latin typeface="Times New Roman" panose="02020603050405020304" pitchFamily="18" charset="0"/>
                <a:cs typeface="Times New Roman" panose="02020603050405020304" pitchFamily="18" charset="0"/>
              </a:rPr>
              <a:t>realistické ranní požehnání</a:t>
            </a:r>
            <a:r>
              <a:rPr lang="cs-CZ" dirty="0">
                <a:latin typeface="Times New Roman" panose="02020603050405020304" pitchFamily="18" charset="0"/>
                <a:cs typeface="Times New Roman" panose="02020603050405020304" pitchFamily="18" charset="0"/>
              </a:rPr>
              <a:t>. Člověk orientuje svůj postoj vzhledem ke světu na Bohu, anebo na tom, co je svět. Jedno člověku skýtá stejnou oporu jako druhé, člověk zkrátka ví, na čem je.“ (Citováno v K. </a:t>
            </a:r>
            <a:r>
              <a:rPr lang="cs-CZ" dirty="0" err="1">
                <a:latin typeface="Times New Roman" panose="02020603050405020304" pitchFamily="18" charset="0"/>
                <a:cs typeface="Times New Roman" panose="02020603050405020304" pitchFamily="18" charset="0"/>
              </a:rPr>
              <a:t>Rosenkranz</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Hegels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Leben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Berlin</a:t>
            </a:r>
            <a:r>
              <a:rPr lang="cs-CZ" dirty="0">
                <a:latin typeface="Times New Roman" panose="02020603050405020304" pitchFamily="18" charset="0"/>
                <a:cs typeface="Times New Roman" panose="02020603050405020304" pitchFamily="18" charset="0"/>
              </a:rPr>
              <a:t> 1844, str. 543</a:t>
            </a:r>
            <a:r>
              <a:rPr lang="cs-CZ" dirty="0" smtClean="0">
                <a:latin typeface="Times New Roman" panose="02020603050405020304" pitchFamily="18" charset="0"/>
                <a:cs typeface="Times New Roman" panose="02020603050405020304" pitchFamily="18" charset="0"/>
              </a:rPr>
              <a:t>.)</a:t>
            </a:r>
          </a:p>
          <a:p>
            <a:pPr marL="0" indent="0" algn="just">
              <a:buNone/>
            </a:pPr>
            <a:r>
              <a:rPr lang="cs-CZ" dirty="0" smtClean="0">
                <a:latin typeface="Times New Roman" panose="02020603050405020304" pitchFamily="18" charset="0"/>
                <a:cs typeface="Times New Roman" panose="02020603050405020304" pitchFamily="18" charset="0"/>
              </a:rPr>
              <a:t>„Filosofická </a:t>
            </a:r>
            <a:r>
              <a:rPr lang="cs-CZ" dirty="0">
                <a:latin typeface="Times New Roman" panose="02020603050405020304" pitchFamily="18" charset="0"/>
                <a:cs typeface="Times New Roman" panose="02020603050405020304" pitchFamily="18" charset="0"/>
              </a:rPr>
              <a:t>pravda křesťanství spočívala podle Hegela v tom, že Kristus dovedl rozdvojení lidského a božského ke smíření. Toto smíření může nastat pro člověka jen proto, že se již jednou událo v Kristu; ale my sami je musíme skrze nás samé a pro nás samé stvořit, aby se nám stalo pravdou o sobě a pro sebe</a:t>
            </a:r>
            <a:r>
              <a:rPr lang="cs-CZ" dirty="0" smtClean="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Löwith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Von Hegel </a:t>
            </a:r>
            <a:r>
              <a:rPr lang="cs-CZ" i="1" dirty="0" err="1">
                <a:latin typeface="Times New Roman" panose="02020603050405020304" pitchFamily="18" charset="0"/>
                <a:cs typeface="Times New Roman" panose="02020603050405020304" pitchFamily="18" charset="0"/>
              </a:rPr>
              <a:t>zu</a:t>
            </a:r>
            <a:r>
              <a:rPr lang="cs-CZ" i="1" dirty="0">
                <a:latin typeface="Times New Roman" panose="02020603050405020304" pitchFamily="18" charset="0"/>
                <a:cs typeface="Times New Roman" panose="02020603050405020304" pitchFamily="18" charset="0"/>
              </a:rPr>
              <a:t> Nietzsche. Der </a:t>
            </a:r>
            <a:r>
              <a:rPr lang="cs-CZ" i="1" dirty="0" err="1">
                <a:latin typeface="Times New Roman" panose="02020603050405020304" pitchFamily="18" charset="0"/>
                <a:cs typeface="Times New Roman" panose="02020603050405020304" pitchFamily="18" charset="0"/>
              </a:rPr>
              <a:t>revolutionäre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Bruch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im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Denken</a:t>
            </a:r>
            <a:r>
              <a:rPr lang="cs-CZ" i="1" dirty="0">
                <a:latin typeface="Times New Roman" panose="02020603050405020304" pitchFamily="18" charset="0"/>
                <a:cs typeface="Times New Roman" panose="02020603050405020304" pitchFamily="18" charset="0"/>
              </a:rPr>
              <a:t> des </a:t>
            </a:r>
            <a:r>
              <a:rPr lang="cs-CZ" i="1" dirty="0" err="1">
                <a:latin typeface="Times New Roman" panose="02020603050405020304" pitchFamily="18" charset="0"/>
                <a:cs typeface="Times New Roman" panose="02020603050405020304" pitchFamily="18" charset="0"/>
              </a:rPr>
              <a:t>neunzehnten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Jahrhunderts</a:t>
            </a:r>
            <a:r>
              <a:rPr lang="cs-CZ" dirty="0">
                <a:latin typeface="Times New Roman" panose="02020603050405020304" pitchFamily="18" charset="0"/>
                <a:cs typeface="Times New Roman" panose="02020603050405020304" pitchFamily="18" charset="0"/>
              </a:rPr>
              <a:t>, Hamburg 1995</a:t>
            </a:r>
            <a:r>
              <a:rPr lang="cs-CZ" dirty="0" smtClean="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06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Kierkegaard: </a:t>
            </a:r>
            <a:r>
              <a:rPr lang="cs-CZ" dirty="0">
                <a:latin typeface="Times New Roman" panose="02020603050405020304" pitchFamily="18" charset="0"/>
                <a:cs typeface="Times New Roman" panose="02020603050405020304" pitchFamily="18" charset="0"/>
              </a:rPr>
              <a:t>P</a:t>
            </a:r>
            <a:r>
              <a:rPr lang="cs-CZ" dirty="0" smtClean="0">
                <a:latin typeface="Times New Roman" panose="02020603050405020304" pitchFamily="18" charset="0"/>
                <a:cs typeface="Times New Roman" panose="02020603050405020304" pitchFamily="18" charset="0"/>
              </a:rPr>
              <a:t>oselstvím křesťanství je být nelidským.</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422787" y="1825624"/>
            <a:ext cx="11602065" cy="5032375"/>
          </a:xfrm>
        </p:spPr>
        <p:txBody>
          <a:bodyPr>
            <a:normAutofit fontScale="92500" lnSpcReduction="10000"/>
          </a:bodyPr>
          <a:lstStyle/>
          <a:p>
            <a:pPr marL="0" indent="0" algn="just">
              <a:buNone/>
            </a:pPr>
            <a:r>
              <a:rPr lang="cs-CZ" dirty="0">
                <a:latin typeface="Times New Roman" panose="02020603050405020304" pitchFamily="18" charset="0"/>
                <a:cs typeface="Times New Roman" panose="02020603050405020304" pitchFamily="18" charset="0"/>
              </a:rPr>
              <a:t>Kierkegaardův jedinec je </a:t>
            </a:r>
            <a:r>
              <a:rPr lang="cs-CZ" b="1" dirty="0">
                <a:latin typeface="Times New Roman" panose="02020603050405020304" pitchFamily="18" charset="0"/>
                <a:cs typeface="Times New Roman" panose="02020603050405020304" pitchFamily="18" charset="0"/>
              </a:rPr>
              <a:t>korektivem vůči sociálně-demokratickému lidstvu</a:t>
            </a:r>
            <a:r>
              <a:rPr lang="cs-CZ" dirty="0">
                <a:latin typeface="Times New Roman" panose="02020603050405020304" pitchFamily="18" charset="0"/>
                <a:cs typeface="Times New Roman" panose="02020603050405020304" pitchFamily="18" charset="0"/>
              </a:rPr>
              <a:t> a liberálně vzdělanému křesťanskému světu. </a:t>
            </a:r>
            <a:r>
              <a:rPr lang="cs-CZ" dirty="0" smtClean="0">
                <a:latin typeface="Times New Roman" panose="02020603050405020304" pitchFamily="18" charset="0"/>
                <a:cs typeface="Times New Roman" panose="02020603050405020304" pitchFamily="18" charset="0"/>
              </a:rPr>
              <a:t>K. </a:t>
            </a:r>
            <a:r>
              <a:rPr lang="cs-CZ" dirty="0" err="1">
                <a:latin typeface="Times New Roman" panose="02020603050405020304" pitchFamily="18" charset="0"/>
                <a:cs typeface="Times New Roman" panose="02020603050405020304" pitchFamily="18" charset="0"/>
              </a:rPr>
              <a:t>Löwith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Von Hegel </a:t>
            </a:r>
            <a:r>
              <a:rPr lang="cs-CZ" i="1" dirty="0" err="1">
                <a:latin typeface="Times New Roman" panose="02020603050405020304" pitchFamily="18" charset="0"/>
                <a:cs typeface="Times New Roman" panose="02020603050405020304" pitchFamily="18" charset="0"/>
              </a:rPr>
              <a:t>zu</a:t>
            </a:r>
            <a:r>
              <a:rPr lang="cs-CZ" i="1" dirty="0">
                <a:latin typeface="Times New Roman" panose="02020603050405020304" pitchFamily="18" charset="0"/>
                <a:cs typeface="Times New Roman" panose="02020603050405020304" pitchFamily="18" charset="0"/>
              </a:rPr>
              <a:t> </a:t>
            </a:r>
            <a:r>
              <a:rPr lang="cs-CZ" i="1" dirty="0" smtClean="0">
                <a:latin typeface="Times New Roman" panose="02020603050405020304" pitchFamily="18" charset="0"/>
                <a:cs typeface="Times New Roman" panose="02020603050405020304" pitchFamily="18" charset="0"/>
              </a:rPr>
              <a:t>Nietzsche</a:t>
            </a:r>
            <a:r>
              <a:rPr lang="cs-CZ" dirty="0" smtClean="0">
                <a:latin typeface="Times New Roman" panose="02020603050405020304" pitchFamily="18" charset="0"/>
                <a:cs typeface="Times New Roman" panose="02020603050405020304" pitchFamily="18" charset="0"/>
              </a:rPr>
              <a:t>, str</a:t>
            </a:r>
            <a:r>
              <a:rPr lang="cs-CZ" dirty="0">
                <a:latin typeface="Times New Roman" panose="02020603050405020304" pitchFamily="18" charset="0"/>
                <a:cs typeface="Times New Roman" panose="02020603050405020304" pitchFamily="18" charset="0"/>
              </a:rPr>
              <a:t>. 342.</a:t>
            </a:r>
          </a:p>
          <a:p>
            <a:pPr marL="0" indent="0" algn="just">
              <a:buNone/>
            </a:pPr>
            <a:r>
              <a:rPr lang="cs-CZ" dirty="0" smtClean="0">
                <a:latin typeface="Times New Roman" panose="02020603050405020304" pitchFamily="18" charset="0"/>
                <a:cs typeface="Times New Roman" panose="02020603050405020304" pitchFamily="18" charset="0"/>
              </a:rPr>
              <a:t>1</a:t>
            </a:r>
            <a:r>
              <a:rPr lang="cs-CZ" i="1" dirty="0" smtClean="0">
                <a:latin typeface="Times New Roman" panose="02020603050405020304" pitchFamily="18" charset="0"/>
                <a:cs typeface="Times New Roman" panose="02020603050405020304" pitchFamily="18" charset="0"/>
              </a:rPr>
              <a:t>Kor</a:t>
            </a:r>
            <a:r>
              <a:rPr lang="cs-CZ" dirty="0" smtClean="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23‒25: Pro Židy je to kámen úrazu, </a:t>
            </a:r>
            <a:r>
              <a:rPr lang="cs-CZ" b="1" dirty="0">
                <a:latin typeface="Times New Roman" panose="02020603050405020304" pitchFamily="18" charset="0"/>
                <a:cs typeface="Times New Roman" panose="02020603050405020304" pitchFamily="18" charset="0"/>
              </a:rPr>
              <a:t>pro ostatní bláznovství</a:t>
            </a:r>
            <a:r>
              <a:rPr lang="cs-CZ" dirty="0">
                <a:latin typeface="Times New Roman" panose="02020603050405020304" pitchFamily="18" charset="0"/>
                <a:cs typeface="Times New Roman" panose="02020603050405020304" pitchFamily="18" charset="0"/>
              </a:rPr>
              <a:t>, ale pro povolané, jak pro Židy, tak pro Řeky, je Kristus Boží moc a Boží moudrost. </a:t>
            </a:r>
            <a:r>
              <a:rPr lang="cs-CZ" b="1" dirty="0">
                <a:latin typeface="Times New Roman" panose="02020603050405020304" pitchFamily="18" charset="0"/>
                <a:cs typeface="Times New Roman" panose="02020603050405020304" pitchFamily="18" charset="0"/>
              </a:rPr>
              <a:t>Neboť bláznovství Boží je moudřejší než lidé a slabost Boží je silnější než lidé</a:t>
            </a:r>
            <a:r>
              <a:rPr lang="cs-CZ" dirty="0" smtClean="0">
                <a:latin typeface="Times New Roman" panose="02020603050405020304" pitchFamily="18" charset="0"/>
                <a:cs typeface="Times New Roman" panose="02020603050405020304" pitchFamily="18" charset="0"/>
              </a:rPr>
              <a:t>.</a:t>
            </a:r>
          </a:p>
          <a:p>
            <a:pPr marL="0" indent="0" algn="just">
              <a:buNone/>
            </a:pPr>
            <a:r>
              <a:rPr lang="cs-CZ" dirty="0" smtClean="0">
                <a:latin typeface="Times New Roman" panose="02020603050405020304" pitchFamily="18" charset="0"/>
                <a:cs typeface="Times New Roman" panose="02020603050405020304" pitchFamily="18" charset="0"/>
              </a:rPr>
              <a:t>„Křesťanství Nového zákona se naproti tomu krajně nelíbí a pobuřuje lidi. Hlásáno takto, nezískává ani miliony křesťanů ani světské odměny a prospěch. V každé generaci je </a:t>
            </a:r>
            <a:r>
              <a:rPr lang="cs-CZ" b="1" dirty="0" smtClean="0">
                <a:latin typeface="Times New Roman" panose="02020603050405020304" pitchFamily="18" charset="0"/>
                <a:cs typeface="Times New Roman" panose="02020603050405020304" pitchFamily="18" charset="0"/>
              </a:rPr>
              <a:t>vzácný člověk, který má nad sebou tu moc, že může </a:t>
            </a:r>
            <a:r>
              <a:rPr lang="cs-CZ" b="1" i="1" dirty="0" smtClean="0">
                <a:latin typeface="Times New Roman" panose="02020603050405020304" pitchFamily="18" charset="0"/>
                <a:cs typeface="Times New Roman" panose="02020603050405020304" pitchFamily="18" charset="0"/>
              </a:rPr>
              <a:t>chtít</a:t>
            </a:r>
            <a:r>
              <a:rPr lang="cs-CZ" b="1" dirty="0" smtClean="0">
                <a:latin typeface="Times New Roman" panose="02020603050405020304" pitchFamily="18" charset="0"/>
                <a:cs typeface="Times New Roman" panose="02020603050405020304" pitchFamily="18" charset="0"/>
              </a:rPr>
              <a:t>, co se mu nelíbí</a:t>
            </a:r>
            <a:r>
              <a:rPr lang="cs-CZ" dirty="0" smtClean="0">
                <a:latin typeface="Times New Roman" panose="02020603050405020304" pitchFamily="18" charset="0"/>
                <a:cs typeface="Times New Roman" panose="02020603050405020304" pitchFamily="18" charset="0"/>
              </a:rPr>
              <a:t>, a že se může držet </a:t>
            </a:r>
            <a:r>
              <a:rPr lang="cs-CZ" i="1" dirty="0" smtClean="0">
                <a:latin typeface="Times New Roman" panose="02020603050405020304" pitchFamily="18" charset="0"/>
                <a:cs typeface="Times New Roman" panose="02020603050405020304" pitchFamily="18" charset="0"/>
              </a:rPr>
              <a:t>té </a:t>
            </a:r>
            <a:r>
              <a:rPr lang="cs-CZ" dirty="0" smtClean="0">
                <a:latin typeface="Times New Roman" panose="02020603050405020304" pitchFamily="18" charset="0"/>
                <a:cs typeface="Times New Roman" panose="02020603050405020304" pitchFamily="18" charset="0"/>
              </a:rPr>
              <a:t>pravdy, která se mu nelíbí, věřit, že je to pravda, právě protože se mu to nelíbí, a pak přece, ač se mu to nelíbí, může chtít se do toho pustit. </a:t>
            </a:r>
            <a:r>
              <a:rPr lang="cs-CZ" b="1" dirty="0" smtClean="0">
                <a:latin typeface="Times New Roman" panose="02020603050405020304" pitchFamily="18" charset="0"/>
                <a:cs typeface="Times New Roman" panose="02020603050405020304" pitchFamily="18" charset="0"/>
              </a:rPr>
              <a:t>Většině lidí se to hned splete, vědomě nebo nevědomě; do čeho se mají pustit, musí být něco, co se jim líbí, zamlouvá</a:t>
            </a:r>
            <a:r>
              <a:rPr lang="cs-CZ" dirty="0" smtClean="0">
                <a:latin typeface="Times New Roman" panose="02020603050405020304" pitchFamily="18" charset="0"/>
                <a:cs typeface="Times New Roman" panose="02020603050405020304" pitchFamily="18" charset="0"/>
              </a:rPr>
              <a:t>.“</a:t>
            </a:r>
          </a:p>
          <a:p>
            <a:pPr marL="0" indent="0" algn="just">
              <a:buNone/>
            </a:pPr>
            <a:r>
              <a:rPr lang="cs-CZ" dirty="0" smtClean="0">
                <a:latin typeface="Times New Roman" panose="02020603050405020304" pitchFamily="18" charset="0"/>
                <a:cs typeface="Times New Roman" panose="02020603050405020304" pitchFamily="18" charset="0"/>
              </a:rPr>
              <a:t>S. Kierkegaard, </a:t>
            </a:r>
            <a:r>
              <a:rPr lang="cs-CZ" i="1" dirty="0" smtClean="0">
                <a:latin typeface="Times New Roman" panose="02020603050405020304" pitchFamily="18" charset="0"/>
                <a:cs typeface="Times New Roman" panose="02020603050405020304" pitchFamily="18" charset="0"/>
              </a:rPr>
              <a:t>Okamžik</a:t>
            </a:r>
            <a:r>
              <a:rPr lang="cs-CZ" dirty="0" smtClean="0">
                <a:latin typeface="Times New Roman" panose="02020603050405020304" pitchFamily="18" charset="0"/>
                <a:cs typeface="Times New Roman" panose="02020603050405020304" pitchFamily="18" charset="0"/>
              </a:rPr>
              <a:t>, Praha 2005, str. 92</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smtClean="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548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Špinavá válka</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fontScale="92500" lnSpcReduction="10000"/>
          </a:bodyPr>
          <a:lstStyle/>
          <a:p>
            <a:pPr marL="0" indent="0" algn="just">
              <a:buNone/>
            </a:pPr>
            <a:r>
              <a:rPr lang="cs-CZ" dirty="0" smtClean="0">
                <a:latin typeface="Times New Roman" panose="02020603050405020304" pitchFamily="18" charset="0"/>
                <a:cs typeface="Times New Roman" panose="02020603050405020304" pitchFamily="18" charset="0"/>
              </a:rPr>
              <a:t>Do tohoto období </a:t>
            </a:r>
            <a:r>
              <a:rPr lang="cs-CZ" dirty="0">
                <a:latin typeface="Times New Roman" panose="02020603050405020304" pitchFamily="18" charset="0"/>
                <a:cs typeface="Times New Roman" panose="02020603050405020304" pitchFamily="18" charset="0"/>
              </a:rPr>
              <a:t>spadá temný příběh vážící se k tzv. Špinavé válce v Argentině. Od počátku sedmdesátých let do roku 1983 rozpoutal vojenský režim </a:t>
            </a:r>
            <a:r>
              <a:rPr lang="cs-CZ" dirty="0" err="1">
                <a:latin typeface="Times New Roman" panose="02020603050405020304" pitchFamily="18" charset="0"/>
                <a:cs typeface="Times New Roman" panose="02020603050405020304" pitchFamily="18" charset="0"/>
              </a:rPr>
              <a:t>Jorgeho</a:t>
            </a:r>
            <a:r>
              <a:rPr lang="cs-CZ" dirty="0">
                <a:latin typeface="Times New Roman" panose="02020603050405020304" pitchFamily="18" charset="0"/>
                <a:cs typeface="Times New Roman" panose="02020603050405020304" pitchFamily="18" charset="0"/>
              </a:rPr>
              <a:t> Rafaela </a:t>
            </a:r>
            <a:r>
              <a:rPr lang="cs-CZ" dirty="0" err="1">
                <a:latin typeface="Times New Roman" panose="02020603050405020304" pitchFamily="18" charset="0"/>
                <a:cs typeface="Times New Roman" panose="02020603050405020304" pitchFamily="18" charset="0"/>
              </a:rPr>
              <a:t>Videly</a:t>
            </a: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teror proti svým odpůrcům, především proti levicově orientovaným aktivistům, </a:t>
            </a:r>
            <a:r>
              <a:rPr lang="cs-CZ" b="1" dirty="0" smtClean="0">
                <a:latin typeface="Times New Roman" panose="02020603050405020304" pitchFamily="18" charset="0"/>
                <a:cs typeface="Times New Roman" panose="02020603050405020304" pitchFamily="18" charset="0"/>
              </a:rPr>
              <a:t>přívržencům tzv. theologie osvobození, intelektuálům </a:t>
            </a:r>
            <a:r>
              <a:rPr lang="cs-CZ" b="1" dirty="0">
                <a:latin typeface="Times New Roman" panose="02020603050405020304" pitchFamily="18" charset="0"/>
                <a:cs typeface="Times New Roman" panose="02020603050405020304" pitchFamily="18" charset="0"/>
              </a:rPr>
              <a:t>a duchovním. </a:t>
            </a:r>
            <a:endParaRPr lang="cs-CZ" b="1" dirty="0" smtClean="0">
              <a:latin typeface="Times New Roman" panose="02020603050405020304" pitchFamily="18" charset="0"/>
              <a:cs typeface="Times New Roman" panose="02020603050405020304" pitchFamily="18" charset="0"/>
            </a:endParaRPr>
          </a:p>
          <a:p>
            <a:pPr marL="0" indent="0" algn="just">
              <a:buNone/>
            </a:pPr>
            <a:r>
              <a:rPr lang="cs-CZ" dirty="0" err="1" smtClean="0">
                <a:latin typeface="Times New Roman" panose="02020603050405020304" pitchFamily="18" charset="0"/>
                <a:cs typeface="Times New Roman" panose="02020603050405020304" pitchFamily="18" charset="0"/>
              </a:rPr>
              <a:t>Videla</a:t>
            </a:r>
            <a:r>
              <a:rPr lang="cs-CZ" dirty="0" smtClean="0">
                <a:latin typeface="Times New Roman" panose="02020603050405020304" pitchFamily="18" charset="0"/>
                <a:cs typeface="Times New Roman" panose="02020603050405020304" pitchFamily="18" charset="0"/>
              </a:rPr>
              <a:t> v této souvislosti poznamenal: „V Argentině zemře tolik lidí, kolik bude třeba, aby byla naše hemisféra uchráněna před mezinárodní komunistickou konspirací.“ </a:t>
            </a:r>
            <a:endParaRPr lang="cs-CZ" b="1" dirty="0" smtClean="0">
              <a:latin typeface="Times New Roman" panose="02020603050405020304" pitchFamily="18" charset="0"/>
              <a:cs typeface="Times New Roman" panose="02020603050405020304" pitchFamily="18" charset="0"/>
            </a:endParaRPr>
          </a:p>
          <a:p>
            <a:pPr marL="0" indent="0" algn="just">
              <a:buNone/>
            </a:pPr>
            <a:r>
              <a:rPr lang="cs-CZ" dirty="0" smtClean="0">
                <a:latin typeface="Times New Roman" panose="02020603050405020304" pitchFamily="18" charset="0"/>
                <a:cs typeface="Times New Roman" panose="02020603050405020304" pitchFamily="18" charset="0"/>
              </a:rPr>
              <a:t>Až </a:t>
            </a:r>
            <a:r>
              <a:rPr lang="cs-CZ" dirty="0">
                <a:latin typeface="Times New Roman" panose="02020603050405020304" pitchFamily="18" charset="0"/>
                <a:cs typeface="Times New Roman" panose="02020603050405020304" pitchFamily="18" charset="0"/>
              </a:rPr>
              <a:t>30 tisíc lidí během tohoto období beze stopy zmizelo. Mezi nimi bylo asi 5 tisíc duchovních, kteří byli nejprve uneseni a poté systematicky měsíce či roky mučeni, aby prozradili jména spolupracovníků. </a:t>
            </a:r>
            <a:r>
              <a:rPr lang="cs-CZ" dirty="0" smtClean="0">
                <a:latin typeface="Times New Roman" panose="02020603050405020304" pitchFamily="18" charset="0"/>
                <a:cs typeface="Times New Roman" panose="02020603050405020304" pitchFamily="18" charset="0"/>
              </a:rPr>
              <a:t>Z pěti tisíc unesených duchovních přežilo </a:t>
            </a:r>
            <a:r>
              <a:rPr lang="cs-CZ" dirty="0">
                <a:latin typeface="Times New Roman" panose="02020603050405020304" pitchFamily="18" charset="0"/>
                <a:cs typeface="Times New Roman" panose="02020603050405020304" pitchFamily="18" charset="0"/>
              </a:rPr>
              <a:t>asi 150 lidí.</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266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latin typeface="Times New Roman" panose="02020603050405020304" pitchFamily="18" charset="0"/>
                <a:cs typeface="Times New Roman" panose="02020603050405020304" pitchFamily="18" charset="0"/>
              </a:rPr>
              <a:t>Bergogliův</a:t>
            </a:r>
            <a:r>
              <a:rPr lang="cs-CZ" dirty="0" smtClean="0">
                <a:latin typeface="Times New Roman" panose="02020603050405020304" pitchFamily="18" charset="0"/>
                <a:cs typeface="Times New Roman" panose="02020603050405020304" pitchFamily="18" charset="0"/>
              </a:rPr>
              <a:t> hřích?</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František měl v této době zbavit </a:t>
            </a:r>
            <a:r>
              <a:rPr lang="cs-CZ" b="1" dirty="0">
                <a:latin typeface="Times New Roman" panose="02020603050405020304" pitchFamily="18" charset="0"/>
                <a:cs typeface="Times New Roman" panose="02020603050405020304" pitchFamily="18" charset="0"/>
              </a:rPr>
              <a:t>jezuitské kněze Orlanda </a:t>
            </a:r>
            <a:r>
              <a:rPr lang="cs-CZ" b="1" dirty="0" err="1">
                <a:latin typeface="Times New Roman" panose="02020603050405020304" pitchFamily="18" charset="0"/>
                <a:cs typeface="Times New Roman" panose="02020603050405020304" pitchFamily="18" charset="0"/>
              </a:rPr>
              <a:t>Yoriu</a:t>
            </a:r>
            <a:r>
              <a:rPr lang="cs-CZ" b="1" dirty="0">
                <a:latin typeface="Times New Roman" panose="02020603050405020304" pitchFamily="18" charset="0"/>
                <a:cs typeface="Times New Roman" panose="02020603050405020304" pitchFamily="18" charset="0"/>
              </a:rPr>
              <a:t> a Francisca </a:t>
            </a:r>
            <a:r>
              <a:rPr lang="cs-CZ" b="1" dirty="0" err="1" smtClean="0">
                <a:latin typeface="Times New Roman" panose="02020603050405020304" pitchFamily="18" charset="0"/>
                <a:cs typeface="Times New Roman" panose="02020603050405020304" pitchFamily="18" charset="0"/>
              </a:rPr>
              <a:t>Jalicse</a:t>
            </a:r>
            <a:r>
              <a:rPr lang="cs-CZ" b="1" dirty="0" smtClean="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kteří byli přívrženci marxisticky orientované theologie osvobození a pracovali mezi nejchudšími obyvateli, </a:t>
            </a:r>
            <a:r>
              <a:rPr lang="cs-CZ" dirty="0">
                <a:latin typeface="Times New Roman" panose="02020603050405020304" pitchFamily="18" charset="0"/>
                <a:cs typeface="Times New Roman" panose="02020603050405020304" pitchFamily="18" charset="0"/>
              </a:rPr>
              <a:t>ochrany svého řádu, a tím dát „znamení“ armádě, že jsou „jejich“: armáda je pak unesla a několik měsíců mučila. </a:t>
            </a:r>
            <a:endParaRPr lang="cs-CZ"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2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Nezvolení papežem r. 2005</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numCol="1">
            <a:normAutofit/>
          </a:bodyPr>
          <a:lstStyle/>
          <a:p>
            <a:pPr marL="0" indent="0" algn="just">
              <a:buNone/>
            </a:pPr>
            <a:r>
              <a:rPr lang="cs-CZ" sz="2400" dirty="0">
                <a:latin typeface="Times New Roman" panose="02020603050405020304" pitchFamily="18" charset="0"/>
                <a:cs typeface="Times New Roman" panose="02020603050405020304" pitchFamily="18" charset="0"/>
              </a:rPr>
              <a:t>Kvůli </a:t>
            </a:r>
            <a:r>
              <a:rPr lang="cs-CZ" sz="2400" dirty="0" smtClean="0">
                <a:latin typeface="Times New Roman" panose="02020603050405020304" pitchFamily="18" charset="0"/>
                <a:cs typeface="Times New Roman" panose="02020603050405020304" pitchFamily="18" charset="0"/>
              </a:rPr>
              <a:t>tomuto nařčení </a:t>
            </a:r>
            <a:r>
              <a:rPr lang="cs-CZ" sz="2400" dirty="0">
                <a:latin typeface="Times New Roman" panose="02020603050405020304" pitchFamily="18" charset="0"/>
                <a:cs typeface="Times New Roman" panose="02020603050405020304" pitchFamily="18" charset="0"/>
              </a:rPr>
              <a:t>nebyl zvolen 2005 papežem a namísto něj nastoupil </a:t>
            </a:r>
            <a:r>
              <a:rPr lang="cs-CZ" sz="2400" b="1" dirty="0">
                <a:latin typeface="Times New Roman" panose="02020603050405020304" pitchFamily="18" charset="0"/>
                <a:cs typeface="Times New Roman" panose="02020603050405020304" pitchFamily="18" charset="0"/>
              </a:rPr>
              <a:t>kardinál Ratzinger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Yorio</a:t>
            </a:r>
            <a:r>
              <a:rPr lang="cs-CZ" sz="2400" dirty="0">
                <a:latin typeface="Times New Roman" panose="02020603050405020304" pitchFamily="18" charset="0"/>
                <a:cs typeface="Times New Roman" panose="02020603050405020304" pitchFamily="18" charset="0"/>
              </a:rPr>
              <a:t> zemřel přesvědčen, že </a:t>
            </a:r>
            <a:r>
              <a:rPr lang="cs-CZ" sz="2400" dirty="0" err="1">
                <a:latin typeface="Times New Roman" panose="02020603050405020304" pitchFamily="18" charset="0"/>
                <a:cs typeface="Times New Roman" panose="02020603050405020304" pitchFamily="18" charset="0"/>
              </a:rPr>
              <a:t>Bergoglio</a:t>
            </a:r>
            <a:r>
              <a:rPr lang="cs-CZ" sz="2400" dirty="0">
                <a:latin typeface="Times New Roman" panose="02020603050405020304" pitchFamily="18" charset="0"/>
                <a:cs typeface="Times New Roman" panose="02020603050405020304" pitchFamily="18" charset="0"/>
              </a:rPr>
              <a:t> se na něm provinil, </a:t>
            </a:r>
            <a:r>
              <a:rPr lang="cs-CZ" sz="2400" dirty="0" err="1">
                <a:latin typeface="Times New Roman" panose="02020603050405020304" pitchFamily="18" charset="0"/>
                <a:cs typeface="Times New Roman" panose="02020603050405020304" pitchFamily="18" charset="0"/>
              </a:rPr>
              <a:t>Jalics</a:t>
            </a:r>
            <a:r>
              <a:rPr lang="cs-CZ" sz="2400" dirty="0">
                <a:latin typeface="Times New Roman" panose="02020603050405020304" pitchFamily="18" charset="0"/>
                <a:cs typeface="Times New Roman" panose="02020603050405020304" pitchFamily="18" charset="0"/>
              </a:rPr>
              <a:t> se v roce 2013 s papežem smířil. </a:t>
            </a:r>
            <a:r>
              <a:rPr lang="cs-CZ" sz="2400" dirty="0" err="1">
                <a:latin typeface="Times New Roman" panose="02020603050405020304" pitchFamily="18" charset="0"/>
                <a:cs typeface="Times New Roman" panose="02020603050405020304" pitchFamily="18" charset="0"/>
              </a:rPr>
              <a:t>Bergoglio</a:t>
            </a:r>
            <a:r>
              <a:rPr lang="cs-CZ" sz="2400" dirty="0">
                <a:latin typeface="Times New Roman" panose="02020603050405020304" pitchFamily="18" charset="0"/>
                <a:cs typeface="Times New Roman" panose="02020603050405020304" pitchFamily="18" charset="0"/>
              </a:rPr>
              <a:t> sice odmítl obvinění, ale věc nebyla nikdy </a:t>
            </a:r>
            <a:r>
              <a:rPr lang="cs-CZ" sz="2400" dirty="0" smtClean="0">
                <a:latin typeface="Times New Roman" panose="02020603050405020304" pitchFamily="18" charset="0"/>
                <a:cs typeface="Times New Roman" panose="02020603050405020304" pitchFamily="18" charset="0"/>
              </a:rPr>
              <a:t>objasněna.</a:t>
            </a:r>
          </a:p>
          <a:p>
            <a:pPr marL="0" indent="0" algn="just">
              <a:buNone/>
            </a:pPr>
            <a:r>
              <a:rPr lang="cs-CZ" sz="2400" dirty="0" smtClean="0">
                <a:latin typeface="Times New Roman" panose="02020603050405020304" pitchFamily="18" charset="0"/>
                <a:cs typeface="Times New Roman" panose="02020603050405020304" pitchFamily="18" charset="0"/>
              </a:rPr>
              <a:t>Papež František mnohým </a:t>
            </a:r>
            <a:r>
              <a:rPr lang="cs-CZ" sz="2400" dirty="0">
                <a:latin typeface="Times New Roman" panose="02020603050405020304" pitchFamily="18" charset="0"/>
                <a:cs typeface="Times New Roman" panose="02020603050405020304" pitchFamily="18" charset="0"/>
              </a:rPr>
              <a:t>pronásledovaným aktivně </a:t>
            </a:r>
            <a:r>
              <a:rPr lang="cs-CZ" sz="2400" dirty="0" smtClean="0">
                <a:latin typeface="Times New Roman" panose="02020603050405020304" pitchFamily="18" charset="0"/>
                <a:cs typeface="Times New Roman" panose="02020603050405020304" pitchFamily="18" charset="0"/>
              </a:rPr>
              <a:t>pomáhal, nikdy </a:t>
            </a:r>
            <a:r>
              <a:rPr lang="cs-CZ" sz="2400" dirty="0">
                <a:latin typeface="Times New Roman" panose="02020603050405020304" pitchFamily="18" charset="0"/>
                <a:cs typeface="Times New Roman" panose="02020603050405020304" pitchFamily="18" charset="0"/>
              </a:rPr>
              <a:t>se však explicitně nepostavil proti režimu – to učinil například </a:t>
            </a:r>
            <a:r>
              <a:rPr lang="cs-CZ" sz="2400" dirty="0" err="1">
                <a:latin typeface="Times New Roman" panose="02020603050405020304" pitchFamily="18" charset="0"/>
                <a:cs typeface="Times New Roman" panose="02020603050405020304" pitchFamily="18" charset="0"/>
              </a:rPr>
              <a:t>sansalvádorský</a:t>
            </a:r>
            <a:r>
              <a:rPr lang="cs-CZ" sz="2400" dirty="0">
                <a:latin typeface="Times New Roman" panose="02020603050405020304" pitchFamily="18" charset="0"/>
                <a:cs typeface="Times New Roman" panose="02020603050405020304" pitchFamily="18" charset="0"/>
              </a:rPr>
              <a:t> kardinál </a:t>
            </a:r>
            <a:r>
              <a:rPr lang="cs-CZ" sz="2400" b="1" dirty="0">
                <a:latin typeface="Times New Roman" panose="02020603050405020304" pitchFamily="18" charset="0"/>
                <a:cs typeface="Times New Roman" panose="02020603050405020304" pitchFamily="18" charset="0"/>
              </a:rPr>
              <a:t>Oscar </a:t>
            </a:r>
            <a:r>
              <a:rPr lang="cs-CZ" sz="2400" b="1" dirty="0" err="1">
                <a:latin typeface="Times New Roman" panose="02020603050405020304" pitchFamily="18" charset="0"/>
                <a:cs typeface="Times New Roman" panose="02020603050405020304" pitchFamily="18" charset="0"/>
              </a:rPr>
              <a:t>Romero</a:t>
            </a:r>
            <a:r>
              <a:rPr lang="cs-CZ" sz="2400" b="1" dirty="0">
                <a:latin typeface="Times New Roman" panose="02020603050405020304" pitchFamily="18" charset="0"/>
                <a:cs typeface="Times New Roman" panose="02020603050405020304" pitchFamily="18" charset="0"/>
              </a:rPr>
              <a:t>,</a:t>
            </a:r>
            <a:r>
              <a:rPr lang="cs-CZ" sz="2400" dirty="0">
                <a:latin typeface="Times New Roman" panose="02020603050405020304" pitchFamily="18" charset="0"/>
                <a:cs typeface="Times New Roman" panose="02020603050405020304" pitchFamily="18" charset="0"/>
              </a:rPr>
              <a:t> který byl v roce 1980 </a:t>
            </a:r>
            <a:r>
              <a:rPr lang="cs-CZ" sz="2400" dirty="0" smtClean="0">
                <a:latin typeface="Times New Roman" panose="02020603050405020304" pitchFamily="18" charset="0"/>
                <a:cs typeface="Times New Roman" panose="02020603050405020304" pitchFamily="18" charset="0"/>
              </a:rPr>
              <a:t>popraven </a:t>
            </a:r>
            <a:r>
              <a:rPr lang="cs-CZ" sz="2400" dirty="0">
                <a:latin typeface="Times New Roman" panose="02020603050405020304" pitchFamily="18" charset="0"/>
                <a:cs typeface="Times New Roman" panose="02020603050405020304" pitchFamily="18" charset="0"/>
              </a:rPr>
              <a:t>přímo při mši.</a:t>
            </a:r>
          </a:p>
          <a:p>
            <a:pPr marL="0" indent="0" algn="just">
              <a:buNone/>
            </a:pPr>
            <a:r>
              <a:rPr lang="cs-CZ" sz="2400" dirty="0" smtClean="0">
                <a:latin typeface="Times New Roman" panose="02020603050405020304" pitchFamily="18" charset="0"/>
                <a:cs typeface="Times New Roman" panose="02020603050405020304" pitchFamily="18" charset="0"/>
              </a:rPr>
              <a:t>Během </a:t>
            </a:r>
            <a:r>
              <a:rPr lang="cs-CZ" sz="2400" dirty="0">
                <a:latin typeface="Times New Roman" panose="02020603050405020304" pitchFamily="18" charset="0"/>
                <a:cs typeface="Times New Roman" panose="02020603050405020304" pitchFamily="18" charset="0"/>
              </a:rPr>
              <a:t>jeho </a:t>
            </a:r>
            <a:r>
              <a:rPr lang="cs-CZ" sz="2400" dirty="0" smtClean="0">
                <a:latin typeface="Times New Roman" panose="02020603050405020304" pitchFamily="18" charset="0"/>
                <a:cs typeface="Times New Roman" panose="02020603050405020304" pitchFamily="18" charset="0"/>
              </a:rPr>
              <a:t>pohřbu vybuchla před katedrálou bomba a odstřelovači zastřelili </a:t>
            </a:r>
            <a:r>
              <a:rPr lang="cs-CZ" sz="2400" dirty="0">
                <a:latin typeface="Times New Roman" panose="02020603050405020304" pitchFamily="18" charset="0"/>
                <a:cs typeface="Times New Roman" panose="02020603050405020304" pitchFamily="18" charset="0"/>
              </a:rPr>
              <a:t>desítky věřících účastnících se obřadu. </a:t>
            </a:r>
            <a:r>
              <a:rPr lang="cs-CZ" sz="2400" dirty="0" err="1" smtClean="0">
                <a:latin typeface="Times New Roman" panose="02020603050405020304" pitchFamily="18" charset="0"/>
                <a:cs typeface="Times New Roman" panose="02020603050405020304" pitchFamily="18" charset="0"/>
              </a:rPr>
              <a:t>Romerova</a:t>
            </a:r>
            <a:r>
              <a:rPr lang="cs-CZ" sz="2400" dirty="0" smtClean="0">
                <a:latin typeface="Times New Roman" panose="02020603050405020304" pitchFamily="18" charset="0"/>
                <a:cs typeface="Times New Roman" panose="02020603050405020304" pitchFamily="18" charset="0"/>
              </a:rPr>
              <a:t> poprava </a:t>
            </a:r>
            <a:r>
              <a:rPr lang="cs-CZ" sz="2400" dirty="0">
                <a:latin typeface="Times New Roman" panose="02020603050405020304" pitchFamily="18" charset="0"/>
                <a:cs typeface="Times New Roman" panose="02020603050405020304" pitchFamily="18" charset="0"/>
              </a:rPr>
              <a:t>byla </a:t>
            </a:r>
            <a:r>
              <a:rPr lang="cs-CZ" sz="2400" dirty="0" smtClean="0">
                <a:latin typeface="Times New Roman" panose="02020603050405020304" pitchFamily="18" charset="0"/>
                <a:cs typeface="Times New Roman" panose="02020603050405020304" pitchFamily="18" charset="0"/>
              </a:rPr>
              <a:t>jednou z rozbušek salvadorské občanské války. </a:t>
            </a:r>
          </a:p>
        </p:txBody>
      </p:sp>
    </p:spTree>
    <p:extLst>
      <p:ext uri="{BB962C8B-B14F-4D97-AF65-F5344CB8AC3E}">
        <p14:creationId xmlns:p14="http://schemas.microsoft.com/office/powerpoint/2010/main" val="392743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Mučedník dvacátého století</a:t>
            </a:r>
            <a:endParaRPr lang="cs-CZ" dirty="0">
              <a:latin typeface="Times New Roman" panose="02020603050405020304" pitchFamily="18" charset="0"/>
              <a:cs typeface="Times New Roman" panose="02020603050405020304" pitchFamily="18" charset="0"/>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9155" y="1777499"/>
            <a:ext cx="5274645" cy="4351338"/>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911" y="1777500"/>
            <a:ext cx="3965609" cy="4351338"/>
          </a:xfrm>
          <a:prstGeom prst="rect">
            <a:avLst/>
          </a:prstGeom>
        </p:spPr>
      </p:pic>
    </p:spTree>
    <p:extLst>
      <p:ext uri="{BB962C8B-B14F-4D97-AF65-F5344CB8AC3E}">
        <p14:creationId xmlns:p14="http://schemas.microsoft.com/office/powerpoint/2010/main" val="3363371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„Říkejte mi František.“</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fontScale="92500" lnSpcReduction="10000"/>
          </a:bodyPr>
          <a:lstStyle/>
          <a:p>
            <a:pPr marL="0" indent="0" algn="just">
              <a:buNone/>
            </a:pPr>
            <a:r>
              <a:rPr lang="cs-CZ" dirty="0" smtClean="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František z Assisi je pro mne </a:t>
            </a:r>
            <a:r>
              <a:rPr lang="cs-CZ" b="1" dirty="0">
                <a:latin typeface="Times New Roman" panose="02020603050405020304" pitchFamily="18" charset="0"/>
                <a:cs typeface="Times New Roman" panose="02020603050405020304" pitchFamily="18" charset="0"/>
              </a:rPr>
              <a:t>člověk chudoby, člověk míru, člověk, který miluje a chrání stvoření</a:t>
            </a:r>
            <a:r>
              <a:rPr lang="cs-CZ" dirty="0">
                <a:latin typeface="Times New Roman" panose="02020603050405020304" pitchFamily="18" charset="0"/>
                <a:cs typeface="Times New Roman" panose="02020603050405020304" pitchFamily="18" charset="0"/>
              </a:rPr>
              <a:t>. Ach, jak bych si přál chudou církev pro chudé.“ </a:t>
            </a:r>
            <a:endParaRPr lang="cs-CZ" dirty="0" smtClean="0">
              <a:latin typeface="Times New Roman" panose="02020603050405020304" pitchFamily="18" charset="0"/>
              <a:cs typeface="Times New Roman" panose="02020603050405020304" pitchFamily="18" charset="0"/>
            </a:endParaRPr>
          </a:p>
          <a:p>
            <a:pPr marL="0" indent="0" algn="just">
              <a:buNone/>
            </a:pPr>
            <a:r>
              <a:rPr lang="cs-CZ" dirty="0" smtClean="0">
                <a:latin typeface="Times New Roman" panose="02020603050405020304" pitchFamily="18" charset="0"/>
                <a:cs typeface="Times New Roman" panose="02020603050405020304" pitchFamily="18" charset="0"/>
              </a:rPr>
              <a:t>Orientuje </a:t>
            </a:r>
            <a:r>
              <a:rPr lang="cs-CZ" dirty="0">
                <a:latin typeface="Times New Roman" panose="02020603050405020304" pitchFamily="18" charset="0"/>
                <a:cs typeface="Times New Roman" panose="02020603050405020304" pitchFamily="18" charset="0"/>
              </a:rPr>
              <a:t>se na </a:t>
            </a:r>
            <a:r>
              <a:rPr lang="cs-CZ" b="1" dirty="0">
                <a:latin typeface="Times New Roman" panose="02020603050405020304" pitchFamily="18" charset="0"/>
                <a:cs typeface="Times New Roman" panose="02020603050405020304" pitchFamily="18" charset="0"/>
              </a:rPr>
              <a:t>ježíšovské kořeny církve.</a:t>
            </a:r>
            <a:r>
              <a:rPr lang="cs-CZ" dirty="0">
                <a:latin typeface="Times New Roman" panose="02020603050405020304" pitchFamily="18" charset="0"/>
                <a:cs typeface="Times New Roman" panose="02020603050405020304" pitchFamily="18" charset="0"/>
              </a:rPr>
              <a:t> Nebydlí ve vatikánských papežských komnatách, ale v Domě sv. Marty. Když jej chtěli obléct do červené pláštěnky lemované hermelínem, odpověděl: „</a:t>
            </a:r>
            <a:r>
              <a:rPr lang="cs-CZ" b="1" dirty="0">
                <a:latin typeface="Times New Roman" panose="02020603050405020304" pitchFamily="18" charset="0"/>
                <a:cs typeface="Times New Roman" panose="02020603050405020304" pitchFamily="18" charset="0"/>
              </a:rPr>
              <a:t>Konec maškarády</a:t>
            </a:r>
            <a:r>
              <a:rPr lang="cs-CZ" dirty="0">
                <a:latin typeface="Times New Roman" panose="02020603050405020304" pitchFamily="18" charset="0"/>
                <a:cs typeface="Times New Roman" panose="02020603050405020304" pitchFamily="18" charset="0"/>
              </a:rPr>
              <a:t>.“ Po svém zvolení oslovil svatopetrské náměstí slovy: „</a:t>
            </a:r>
            <a:r>
              <a:rPr lang="cs-CZ" b="1" dirty="0">
                <a:latin typeface="Times New Roman" panose="02020603050405020304" pitchFamily="18" charset="0"/>
                <a:cs typeface="Times New Roman" panose="02020603050405020304" pitchFamily="18" charset="0"/>
              </a:rPr>
              <a:t>Bona sera</a:t>
            </a:r>
            <a:r>
              <a:rPr lang="cs-CZ" dirty="0">
                <a:latin typeface="Times New Roman" panose="02020603050405020304" pitchFamily="18" charset="0"/>
                <a:cs typeface="Times New Roman" panose="02020603050405020304" pitchFamily="18" charset="0"/>
              </a:rPr>
              <a:t>!“ Církevní banku arcidiecéze Buenos Aires zrušil, protože „</a:t>
            </a:r>
            <a:r>
              <a:rPr lang="cs-CZ" b="1" dirty="0">
                <a:latin typeface="Times New Roman" panose="02020603050405020304" pitchFamily="18" charset="0"/>
                <a:cs typeface="Times New Roman" panose="02020603050405020304" pitchFamily="18" charset="0"/>
              </a:rPr>
              <a:t>Petr přece také neměl konto</a:t>
            </a:r>
            <a:r>
              <a:rPr lang="cs-CZ" dirty="0">
                <a:latin typeface="Times New Roman" panose="02020603050405020304" pitchFamily="18" charset="0"/>
                <a:cs typeface="Times New Roman" panose="02020603050405020304" pitchFamily="18" charset="0"/>
              </a:rPr>
              <a:t>“. Vyhýbá se slovu papež a upřednostňuje označení </a:t>
            </a:r>
            <a:r>
              <a:rPr lang="cs-CZ" b="1" dirty="0">
                <a:latin typeface="Times New Roman" panose="02020603050405020304" pitchFamily="18" charset="0"/>
                <a:cs typeface="Times New Roman" panose="02020603050405020304" pitchFamily="18" charset="0"/>
              </a:rPr>
              <a:t>římský biskup</a:t>
            </a:r>
            <a:r>
              <a:rPr lang="cs-CZ" dirty="0">
                <a:latin typeface="Times New Roman" panose="02020603050405020304" pitchFamily="18" charset="0"/>
                <a:cs typeface="Times New Roman" panose="02020603050405020304" pitchFamily="18" charset="0"/>
              </a:rPr>
              <a:t>, což je vstřícné gesto vzhledem k východní církvi. Zdůrazňuje v návaznosti na svatého Ambrože, že církev </a:t>
            </a:r>
            <a:r>
              <a:rPr lang="cs-CZ" b="1" dirty="0">
                <a:latin typeface="Times New Roman" panose="02020603050405020304" pitchFamily="18" charset="0"/>
                <a:cs typeface="Times New Roman" panose="02020603050405020304" pitchFamily="18" charset="0"/>
              </a:rPr>
              <a:t>je </a:t>
            </a:r>
            <a:r>
              <a:rPr lang="cs-CZ" b="1" i="1" dirty="0">
                <a:latin typeface="Times New Roman" panose="02020603050405020304" pitchFamily="18" charset="0"/>
                <a:cs typeface="Times New Roman" panose="02020603050405020304" pitchFamily="18" charset="0"/>
              </a:rPr>
              <a:t>mysterium </a:t>
            </a:r>
            <a:r>
              <a:rPr lang="cs-CZ" b="1" i="1" dirty="0" err="1">
                <a:latin typeface="Times New Roman" panose="02020603050405020304" pitchFamily="18" charset="0"/>
                <a:cs typeface="Times New Roman" panose="02020603050405020304" pitchFamily="18" charset="0"/>
              </a:rPr>
              <a:t>lunae</a:t>
            </a:r>
            <a:r>
              <a:rPr lang="cs-CZ" b="1" i="1"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 světlo si bere od Boha stejně jako měsíc si bere to své od slunce, nesmí nikdy zapomenout, že sama o sobě, uzavřená do sebe, není ničím. </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36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„Bolesti současnosti“ I: chudoba</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První podobou zranění, kterému se papež František věnuje, je chudoba. Toto téma otevírá ve své apoštolské exhortaci </a:t>
            </a:r>
            <a:r>
              <a:rPr lang="cs-CZ" i="1" dirty="0">
                <a:latin typeface="Times New Roman" panose="02020603050405020304" pitchFamily="18" charset="0"/>
                <a:cs typeface="Times New Roman" panose="02020603050405020304" pitchFamily="18" charset="0"/>
              </a:rPr>
              <a:t>Evangelii </a:t>
            </a:r>
            <a:r>
              <a:rPr lang="cs-CZ" i="1" dirty="0" err="1">
                <a:latin typeface="Times New Roman" panose="02020603050405020304" pitchFamily="18" charset="0"/>
                <a:cs typeface="Times New Roman" panose="02020603050405020304" pitchFamily="18" charset="0"/>
              </a:rPr>
              <a:t>gaudium</a:t>
            </a:r>
            <a:r>
              <a:rPr lang="cs-CZ" dirty="0">
                <a:latin typeface="Times New Roman" panose="02020603050405020304" pitchFamily="18" charset="0"/>
                <a:cs typeface="Times New Roman" panose="02020603050405020304" pitchFamily="18" charset="0"/>
              </a:rPr>
              <a:t> z roku 2013: „Velké nebezpečí, které hrozí současnému světu s jeho rozmanitou, leč zatěžující konzumní nabídkou, </a:t>
            </a:r>
            <a:r>
              <a:rPr lang="cs-CZ" b="1" dirty="0">
                <a:latin typeface="Times New Roman" panose="02020603050405020304" pitchFamily="18" charset="0"/>
                <a:cs typeface="Times New Roman" panose="02020603050405020304" pitchFamily="18" charset="0"/>
              </a:rPr>
              <a:t>je individualistický smutek</a:t>
            </a:r>
            <a:r>
              <a:rPr lang="cs-CZ" dirty="0">
                <a:latin typeface="Times New Roman" panose="02020603050405020304" pitchFamily="18" charset="0"/>
                <a:cs typeface="Times New Roman" panose="02020603050405020304" pitchFamily="18" charset="0"/>
              </a:rPr>
              <a:t>, který prýští ze zpohodlněného a lakomého srdce, z chorobného vyhledávání povrchních rozkoší a z otupělého svědomí</a:t>
            </a:r>
            <a:r>
              <a:rPr lang="cs-CZ" dirty="0" smtClean="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marL="0" indent="0" algn="just">
              <a:buNone/>
            </a:pPr>
            <a:r>
              <a:rPr lang="cs-CZ" dirty="0" smtClean="0">
                <a:latin typeface="Times New Roman" panose="02020603050405020304" pitchFamily="18" charset="0"/>
                <a:cs typeface="Times New Roman" panose="02020603050405020304" pitchFamily="18" charset="0"/>
              </a:rPr>
              <a:t>„Komunisté </a:t>
            </a:r>
            <a:r>
              <a:rPr lang="cs-CZ" dirty="0">
                <a:latin typeface="Times New Roman" panose="02020603050405020304" pitchFamily="18" charset="0"/>
                <a:cs typeface="Times New Roman" panose="02020603050405020304" pitchFamily="18" charset="0"/>
              </a:rPr>
              <a:t>ukradli křesťanskou vlajku</a:t>
            </a:r>
            <a:r>
              <a:rPr lang="cs-CZ" dirty="0" smtClean="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50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latin typeface="Times New Roman" panose="02020603050405020304" pitchFamily="18" charset="0"/>
                <a:cs typeface="Times New Roman" panose="02020603050405020304" pitchFamily="18" charset="0"/>
              </a:rPr>
              <a:t>„Bolest současnosti“ II: nemoci</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numCol="2">
            <a:normAutofit/>
          </a:bodyPr>
          <a:lstStyle/>
          <a:p>
            <a:pPr marL="0" indent="0" algn="just">
              <a:buNone/>
            </a:pPr>
            <a:r>
              <a:rPr lang="cs-CZ" sz="2400" dirty="0">
                <a:latin typeface="Times New Roman" panose="02020603050405020304" pitchFamily="18" charset="0"/>
                <a:cs typeface="Times New Roman" panose="02020603050405020304" pitchFamily="18" charset="0"/>
              </a:rPr>
              <a:t>Na znamení solidarity se všemi zraněními vykonává </a:t>
            </a:r>
            <a:r>
              <a:rPr lang="cs-CZ" sz="2400" b="1" dirty="0">
                <a:latin typeface="Times New Roman" panose="02020603050405020304" pitchFamily="18" charset="0"/>
                <a:cs typeface="Times New Roman" panose="02020603050405020304" pitchFamily="18" charset="0"/>
              </a:rPr>
              <a:t>obřad omývání nohou</a:t>
            </a:r>
            <a:r>
              <a:rPr lang="cs-CZ" sz="2400" dirty="0">
                <a:latin typeface="Times New Roman" panose="02020603050405020304" pitchFamily="18" charset="0"/>
                <a:cs typeface="Times New Roman" panose="02020603050405020304" pitchFamily="18" charset="0"/>
              </a:rPr>
              <a:t>. V roce 2001 překvapil personál nemocnice v Buenos Aires, když požádal o džbán s vodou a začal umývat nohy dvanácti pacientům hospitalizovaným kvůli komplikacím AIDS. Později umyl nohy </a:t>
            </a:r>
            <a:r>
              <a:rPr lang="cs-CZ" sz="2400" dirty="0" smtClean="0">
                <a:latin typeface="Times New Roman" panose="02020603050405020304" pitchFamily="18" charset="0"/>
                <a:cs typeface="Times New Roman" panose="02020603050405020304" pitchFamily="18" charset="0"/>
              </a:rPr>
              <a:t>muslimské ženě a nohy omývá rovněž muslimským imigrantům.</a:t>
            </a:r>
          </a:p>
          <a:p>
            <a:pPr marL="0" indent="0" algn="just">
              <a:buNone/>
            </a:pPr>
            <a:endParaRPr lang="cs-CZ" sz="24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650" y="1825625"/>
            <a:ext cx="5584724" cy="3483794"/>
          </a:xfrm>
          <a:prstGeom prst="rect">
            <a:avLst/>
          </a:prstGeom>
        </p:spPr>
      </p:pic>
    </p:spTree>
    <p:extLst>
      <p:ext uri="{BB962C8B-B14F-4D97-AF65-F5344CB8AC3E}">
        <p14:creationId xmlns:p14="http://schemas.microsoft.com/office/powerpoint/2010/main" val="39569875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1276</Words>
  <Application>Microsoft Office PowerPoint</Application>
  <PresentationFormat>Širokoúhlá obrazovka</PresentationFormat>
  <Paragraphs>63</Paragraphs>
  <Slides>23</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23</vt:i4>
      </vt:variant>
    </vt:vector>
  </HeadingPairs>
  <TitlesOfParts>
    <vt:vector size="28" baseType="lpstr">
      <vt:lpstr>Arial</vt:lpstr>
      <vt:lpstr>Calibri</vt:lpstr>
      <vt:lpstr>Calibri Light</vt:lpstr>
      <vt:lpstr>Times New Roman</vt:lpstr>
      <vt:lpstr>Motiv Office</vt:lpstr>
      <vt:lpstr> Revolucionář křesťanství? Heretik? Papež atheistů? Otec marnotratných?</vt:lpstr>
      <vt:lpstr>Jorge Bergoglio (1936)</vt:lpstr>
      <vt:lpstr>Špinavá válka</vt:lpstr>
      <vt:lpstr>Bergogliův hřích?</vt:lpstr>
      <vt:lpstr>Nezvolení papežem r. 2005</vt:lpstr>
      <vt:lpstr>Mučedník dvacátého století</vt:lpstr>
      <vt:lpstr>„Říkejte mi František.“</vt:lpstr>
      <vt:lpstr>„Bolesti současnosti“ I: chudoba</vt:lpstr>
      <vt:lpstr>„Bolest současnosti“ II: nemoci</vt:lpstr>
      <vt:lpstr>Bolesti současnosti III: zničené životní prostředí</vt:lpstr>
      <vt:lpstr>Bolesti současnosti IV: migrace</vt:lpstr>
      <vt:lpstr>„Bolesti současnosti“ IV: zraněná rodina</vt:lpstr>
      <vt:lpstr>„Ekonomický princip“</vt:lpstr>
      <vt:lpstr>Kardinál Walter Kasper</vt:lpstr>
      <vt:lpstr>Kardinál Raymond Leo Burke</vt:lpstr>
      <vt:lpstr>Papežův princip: Čas je nadřazen prostoru. </vt:lpstr>
      <vt:lpstr>Podobenství o pšenici a plevelu</vt:lpstr>
      <vt:lpstr>Papež František heretikem?</vt:lpstr>
      <vt:lpstr>Nelidská praxe?</vt:lpstr>
      <vt:lpstr>Kritické hlasy mezi českými katolíky:  důraz na věčnost</vt:lpstr>
      <vt:lpstr>Kritické hlasy mezi českými katolíky: zásah do neměnného jádra katolické církve</vt:lpstr>
      <vt:lpstr>Tradiční spor svět proti věčnosti?  Model Hegel kontra Kierkegaard</vt:lpstr>
      <vt:lpstr>Kierkegaard: Poselstvím křesťanství je být nelidským.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Papež František: revolucionář křesťanství, nebo heretik?</dc:title>
  <dc:creator>Matějčková, Tereza</dc:creator>
  <cp:lastModifiedBy>Matějčková, Tereza</cp:lastModifiedBy>
  <cp:revision>27</cp:revision>
  <dcterms:created xsi:type="dcterms:W3CDTF">2018-03-15T23:07:34Z</dcterms:created>
  <dcterms:modified xsi:type="dcterms:W3CDTF">2018-03-20T09:53:49Z</dcterms:modified>
</cp:coreProperties>
</file>